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63" r:id="rId6"/>
    <p:sldId id="260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B6FF8-7951-450E-AD31-EED8592438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70318-71AE-4D65-8CE2-A452BBBE7C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41EBC-9916-474E-90CF-8ADDF7495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3003C-4255-43B9-8F81-5BA6BE69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1B5C5-DD20-473D-B3F4-9F7C319A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7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049F-E1BB-40F6-93C2-9280E885D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95138F-F68C-4A3A-ACDC-59363326DF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8C450-2075-41E7-8D0E-898365F9E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04F0E-9317-4630-B527-17CD82243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DCF23-513A-4B79-BED4-F3EB4DA5E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4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B19825-7897-4EAD-B99F-DA12AA9359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A65A23-7BB0-4623-A9B1-F55B8CC3F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6AE85-D6E0-4997-8576-2F8E7C023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7D658-3767-4290-B5AF-653C0AD04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CD44D-BDB3-4723-AE5C-526D8B62D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9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DAC6C-32FB-4A97-89F8-D9EE57C6C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95861-F2A8-4582-B3F8-711940CED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93954-5339-4319-BDCF-ADE9C2967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301C9-32F5-48DC-867D-41B70738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69B74-C005-4C0E-9DFA-E0E79CA6C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2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D658E-5F49-4E5F-BB24-9C0A98AE8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432A9-3573-4F66-9FF3-2D2225653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4D4DA-5918-473C-9C2C-156B46295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3D219-6A6E-4474-B37B-6537F9C0B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A3A9D-10D8-48CC-8DEB-06DE6F958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41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BCEB7-03B2-4E7F-A968-4304B8735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CE797-4A0F-4C0B-AD5D-1AF9608AA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41230A-0A26-4702-8193-E7FA8F617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F6E99D-E908-498C-B022-4387153A2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D97EE-2106-4849-A589-D7F7BE481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8302F-D7CE-4008-879F-C90492D9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56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44CC0-4BC6-4682-80FF-51FBCB5D5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9BEF6-6ECB-43C0-B4A1-7AB2E3811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CCB7FC-9BA8-40A2-809A-0962924FC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8CE64D-454A-414E-88EC-6A09080A53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5043AC-13E0-4E0C-B767-B52A452DC9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E4632B-49B5-4813-A691-BCAB6F8C2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BEA2A4-03A0-4CC4-9C09-83BE6796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CC4FB5-6A66-427B-8319-C40E14886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4FAE-2146-4817-AC4D-2669D5A86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515BF-3CDC-4DD0-88A9-14900161D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C98691-DEB9-4BDF-B1C9-6AB1B617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A877D-34EA-43E9-9B5C-60A2A3F2A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94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62EEAD-8071-4DEE-8226-0AB85B48D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7AD05C-26F3-4B2E-A8DE-822E1453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64DBF-95C9-4217-BC72-8C3AE118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26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620B9-3E09-4F06-88E1-4729787AF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84E25-1D2B-4F3D-95FE-64252E85F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D6FCCD-7A07-452A-A9DE-E6D51C4E5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D512A-6A1A-4E13-A321-B49A0BF96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556F8-BA33-45C3-B5DE-D5FD3E4E5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A5C31-FB43-43B7-9CB8-3275D507A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EE608-11C6-49A3-8CD1-DDD0F7E4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FA7199-23BE-45C0-8E71-C054192C8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29D888-8876-43B5-8E94-43A0B5FD1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96B0B4-F449-46CD-A7C9-5D59DE029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EC57F-D187-4768-85AF-D68EE5CF9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A8C486-87B0-4648-AC3C-6414BF7A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2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EA02A-9EBE-45EE-9D14-0F5CC3452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412EA-CD0A-4479-8DD0-79674D356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ED064-4741-4407-ABB4-91CF6D788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86ACE-3F18-4DBF-9A3C-421747C03F8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06250-51D7-49D2-BCDC-2AE5BC6EE7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57F32-4191-44CE-A599-F48F13B298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FCC56-4981-4343-A721-65F4C1EF5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9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6.jpg@01D67FBA.208EC380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stcaps@usda.go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2E72C-185D-4AF3-9272-55FA9B8867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S&amp;T CAPS Support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80028-D39F-4ECB-A4CD-FC10BCC444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Annual NCC Meeting - Virtual</a:t>
            </a:r>
          </a:p>
          <a:p>
            <a:r>
              <a:rPr lang="en-US" dirty="0"/>
              <a:t>January 28, 2021</a:t>
            </a:r>
          </a:p>
          <a:p>
            <a:endParaRPr lang="en-US" dirty="0"/>
          </a:p>
          <a:p>
            <a:r>
              <a:rPr lang="en-US" dirty="0"/>
              <a:t>Heather Moylett</a:t>
            </a:r>
          </a:p>
        </p:txBody>
      </p:sp>
    </p:spTree>
    <p:extLst>
      <p:ext uri="{BB962C8B-B14F-4D97-AF65-F5344CB8AC3E}">
        <p14:creationId xmlns:p14="http://schemas.microsoft.com/office/powerpoint/2010/main" val="2892206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D607B-4C00-4DC3-B8AF-8C3860DB4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proposed Priority Pest List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F5092-FDEF-436D-B4FC-D194E107A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Prework Document: </a:t>
            </a:r>
          </a:p>
          <a:p>
            <a:pPr marL="0" indent="0">
              <a:buNone/>
            </a:pPr>
            <a:r>
              <a:rPr lang="en-US" dirty="0"/>
              <a:t>	“NCC prework CAPS Science Support” doc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Outcome: </a:t>
            </a:r>
          </a:p>
          <a:p>
            <a:pPr marL="457200" lvl="1" indent="0">
              <a:buNone/>
            </a:pPr>
            <a:r>
              <a:rPr lang="en-US" sz="2800" dirty="0"/>
              <a:t>NCC members acknowledge proposed changes to Priority Pest List.*</a:t>
            </a:r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*</a:t>
            </a:r>
            <a:r>
              <a:rPr lang="en-US" sz="2000" dirty="0"/>
              <a:t>Part of the “Stakeholder review and approval of Priority Pest List changes”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487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205C2-7B4D-42C5-9CC7-4E976E2B4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Priority Pest List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8BA0F-E812-4CD9-A699-2C9A5BB06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63548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solidFill>
                  <a:schemeClr val="tx2"/>
                </a:solidFill>
              </a:rPr>
              <a:t>Adding</a:t>
            </a:r>
          </a:p>
          <a:p>
            <a:pPr marL="0" indent="0">
              <a:buNone/>
            </a:pPr>
            <a:r>
              <a:rPr lang="en-US" i="1" dirty="0" err="1"/>
              <a:t>Cydalima</a:t>
            </a:r>
            <a:r>
              <a:rPr lang="en-US" i="1" dirty="0"/>
              <a:t> </a:t>
            </a:r>
            <a:r>
              <a:rPr lang="en-US" i="1" dirty="0" err="1"/>
              <a:t>perspectalis</a:t>
            </a:r>
            <a:r>
              <a:rPr lang="en-US" i="1" dirty="0"/>
              <a:t> </a:t>
            </a:r>
            <a:r>
              <a:rPr lang="en-US" dirty="0"/>
              <a:t>(box tree moth)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Lure: </a:t>
            </a:r>
            <a:r>
              <a:rPr lang="en-US" i="1" dirty="0" err="1"/>
              <a:t>Cydalima</a:t>
            </a:r>
            <a:r>
              <a:rPr lang="en-US" i="1" dirty="0"/>
              <a:t> </a:t>
            </a:r>
            <a:r>
              <a:rPr lang="en-US" i="1" dirty="0" err="1"/>
              <a:t>perspectalis</a:t>
            </a:r>
            <a:r>
              <a:rPr lang="en-US" dirty="0"/>
              <a:t> Lure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Trap: plastic bucket trap*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*large plastic delta trap under review</a:t>
            </a:r>
          </a:p>
        </p:txBody>
      </p:sp>
      <p:pic>
        <p:nvPicPr>
          <p:cNvPr id="1026" name="Picture 2" descr="Cydalima perspectalis (box-tree moth); adult female.">
            <a:extLst>
              <a:ext uri="{FF2B5EF4-FFF2-40B4-BE49-F238E27FC236}">
                <a16:creationId xmlns:a16="http://schemas.microsoft.com/office/drawing/2014/main" id="{4B702389-27E2-4629-BC0C-ABBA0E09E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875" y="929584"/>
            <a:ext cx="3211826" cy="225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8D2D90-FB78-4155-A78E-FD88F77F0B9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46" t="11524" r="13371" b="9193"/>
          <a:stretch/>
        </p:blipFill>
        <p:spPr bwMode="auto">
          <a:xfrm>
            <a:off x="8416874" y="3842111"/>
            <a:ext cx="3211826" cy="24334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C021964-FCE4-4228-81FE-1EE7F4C22D68}"/>
              </a:ext>
            </a:extLst>
          </p:cNvPr>
          <p:cNvSpPr txBox="1"/>
          <p:nvPr/>
        </p:nvSpPr>
        <p:spPr>
          <a:xfrm>
            <a:off x="8416875" y="3189160"/>
            <a:ext cx="3211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Common white morph. </a:t>
            </a:r>
          </a:p>
          <a:p>
            <a:r>
              <a:rPr lang="en-US" sz="1400" dirty="0">
                <a:effectLst/>
              </a:rPr>
              <a:t>©Florine Leuthardt-2013</a:t>
            </a:r>
            <a:r>
              <a:rPr lang="en-US" sz="1400" dirty="0"/>
              <a:t>  </a:t>
            </a:r>
            <a:endParaRPr 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6668CA-4DCD-494A-B480-AD110694D6BD}"/>
              </a:ext>
            </a:extLst>
          </p:cNvPr>
          <p:cNvSpPr txBox="1"/>
          <p:nvPr/>
        </p:nvSpPr>
        <p:spPr>
          <a:xfrm>
            <a:off x="8416874" y="6275536"/>
            <a:ext cx="3211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Dark morph. </a:t>
            </a:r>
          </a:p>
          <a:p>
            <a:r>
              <a:rPr lang="en-US" sz="1400" dirty="0" err="1"/>
              <a:t>Szabolcs</a:t>
            </a:r>
            <a:r>
              <a:rPr lang="en-US" sz="1400" dirty="0"/>
              <a:t> </a:t>
            </a:r>
            <a:r>
              <a:rPr lang="en-US" sz="1400" dirty="0" err="1"/>
              <a:t>Sáfián</a:t>
            </a:r>
            <a:r>
              <a:rPr lang="en-US" sz="1400" dirty="0"/>
              <a:t> (CC-BY-SA-4.0)</a:t>
            </a:r>
          </a:p>
        </p:txBody>
      </p:sp>
    </p:spTree>
    <p:extLst>
      <p:ext uri="{BB962C8B-B14F-4D97-AF65-F5344CB8AC3E}">
        <p14:creationId xmlns:p14="http://schemas.microsoft.com/office/powerpoint/2010/main" val="104493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205C2-7B4D-42C5-9CC7-4E976E2B4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Priority Pest List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8BA0F-E812-4CD9-A699-2C9A5BB06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6354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2"/>
                </a:solidFill>
              </a:rPr>
              <a:t>Adding</a:t>
            </a:r>
          </a:p>
          <a:p>
            <a:pPr marL="0" indent="0">
              <a:buNone/>
            </a:pPr>
            <a:r>
              <a:rPr lang="en-US" i="1" dirty="0" err="1"/>
              <a:t>Anaplophora</a:t>
            </a:r>
            <a:r>
              <a:rPr lang="en-US" i="1" dirty="0"/>
              <a:t> chinensis </a:t>
            </a:r>
            <a:r>
              <a:rPr lang="en-US" dirty="0"/>
              <a:t>(citrus longhorned beetle)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Removed in 2021 because no effective lure.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Reinstated in 2022 with expanded visual survey protocol.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Stakeholder input!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021964-FCE4-4228-81FE-1EE7F4C22D68}"/>
              </a:ext>
            </a:extLst>
          </p:cNvPr>
          <p:cNvSpPr txBox="1"/>
          <p:nvPr/>
        </p:nvSpPr>
        <p:spPr>
          <a:xfrm>
            <a:off x="8416875" y="3189160"/>
            <a:ext cx="3211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Pest and Diseases Image Library, Bugwood.org</a:t>
            </a:r>
            <a:endParaRPr 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6668CA-4DCD-494A-B480-AD110694D6BD}"/>
              </a:ext>
            </a:extLst>
          </p:cNvPr>
          <p:cNvSpPr txBox="1"/>
          <p:nvPr/>
        </p:nvSpPr>
        <p:spPr>
          <a:xfrm>
            <a:off x="8416874" y="6275536"/>
            <a:ext cx="3211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Exit holes</a:t>
            </a:r>
          </a:p>
          <a:p>
            <a:r>
              <a:rPr lang="en-US" sz="1400" dirty="0"/>
              <a:t>https://gd.eppo.int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FFF4FE-1BBE-4F17-A9A7-A782FB74C574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822" y="3720047"/>
            <a:ext cx="3329759" cy="2609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picture containing arthropod, invertebrate, spider&#10;&#10;Description automatically generated">
            <a:extLst>
              <a:ext uri="{FF2B5EF4-FFF2-40B4-BE49-F238E27FC236}">
                <a16:creationId xmlns:a16="http://schemas.microsoft.com/office/drawing/2014/main" id="{488C7174-C30C-464D-A58D-33401CA1F9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822" y="920024"/>
            <a:ext cx="3122878" cy="2233429"/>
          </a:xfrm>
          <a:prstGeom prst="rect">
            <a:avLst/>
          </a:prstGeom>
        </p:spPr>
      </p:pic>
      <p:sp>
        <p:nvSpPr>
          <p:cNvPr id="10" name="Star: 5 Points 9">
            <a:extLst>
              <a:ext uri="{FF2B5EF4-FFF2-40B4-BE49-F238E27FC236}">
                <a16:creationId xmlns:a16="http://schemas.microsoft.com/office/drawing/2014/main" id="{070CEF83-CECD-43AD-9D0A-22FE0293956D}"/>
              </a:ext>
            </a:extLst>
          </p:cNvPr>
          <p:cNvSpPr/>
          <p:nvPr/>
        </p:nvSpPr>
        <p:spPr>
          <a:xfrm>
            <a:off x="3580884" y="5257543"/>
            <a:ext cx="482698" cy="442452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50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205C2-7B4D-42C5-9CC7-4E976E2B4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Priority Pest List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8BA0F-E812-4CD9-A699-2C9A5BB06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105103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solidFill>
                  <a:schemeClr val="tx2"/>
                </a:solidFill>
              </a:rPr>
              <a:t>Removing</a:t>
            </a: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400" dirty="0"/>
              <a:t>We are still evaluating some priority pests. Any additional changes will be shared with the NCC prior to guidelines.   </a:t>
            </a: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B6F4A2C-C793-4EF0-8C7F-1BD9C032D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341079"/>
              </p:ext>
            </p:extLst>
          </p:nvPr>
        </p:nvGraphicFramePr>
        <p:xfrm>
          <a:off x="993059" y="2300748"/>
          <a:ext cx="9330812" cy="1278194"/>
        </p:xfrm>
        <a:graphic>
          <a:graphicData uri="http://schemas.openxmlformats.org/drawingml/2006/table">
            <a:tbl>
              <a:tblPr firstRow="1" firstCol="1" bandRow="1"/>
              <a:tblGrid>
                <a:gridCol w="3109939">
                  <a:extLst>
                    <a:ext uri="{9D8B030D-6E8A-4147-A177-3AD203B41FA5}">
                      <a16:colId xmlns:a16="http://schemas.microsoft.com/office/drawing/2014/main" val="2031447992"/>
                    </a:ext>
                  </a:extLst>
                </a:gridCol>
                <a:gridCol w="3802144">
                  <a:extLst>
                    <a:ext uri="{9D8B030D-6E8A-4147-A177-3AD203B41FA5}">
                      <a16:colId xmlns:a16="http://schemas.microsoft.com/office/drawing/2014/main" val="218511460"/>
                    </a:ext>
                  </a:extLst>
                </a:gridCol>
                <a:gridCol w="2418729">
                  <a:extLst>
                    <a:ext uri="{9D8B030D-6E8A-4147-A177-3AD203B41FA5}">
                      <a16:colId xmlns:a16="http://schemas.microsoft.com/office/drawing/2014/main" val="3516388666"/>
                    </a:ext>
                  </a:extLst>
                </a:gridCol>
              </a:tblGrid>
              <a:tr h="4195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Justification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Allow bundling?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1114473"/>
                  </a:ext>
                </a:extLst>
              </a:tr>
              <a:tr h="8586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Trichoferus</a:t>
                      </a:r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campestris </a:t>
                      </a: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(velvet longhorned beetle)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Deregulated in the United States except Hawaii and U.S. Territories.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180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832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01A0E-77BE-402B-A9BF-7F49B8BE2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S&amp;T CAPS Support Team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49671-39CF-4776-876F-3F74F37D9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Contact us at </a:t>
            </a:r>
          </a:p>
          <a:p>
            <a:pPr marL="0" indent="0" algn="ctr">
              <a:buNone/>
            </a:pPr>
            <a:r>
              <a:rPr lang="en-US" sz="4800" dirty="0">
                <a:hlinkClick r:id="rId2"/>
              </a:rPr>
              <a:t>stcaps@usda.gov</a:t>
            </a:r>
            <a:r>
              <a:rPr lang="en-US" sz="4800" dirty="0"/>
              <a:t> 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404046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01A0E-77BE-402B-A9BF-7F49B8BE2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S&amp;T CAPS Support Team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49671-39CF-4776-876F-3F74F37D9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4000" dirty="0"/>
              <a:t>acting Team Lead: </a:t>
            </a:r>
            <a:r>
              <a:rPr lang="en-US" sz="4400" dirty="0"/>
              <a:t>Dan Mackesy 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Feb 1 – May 8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943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243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S&amp;T CAPS Support</vt:lpstr>
      <vt:lpstr>Review proposed Priority Pest List Changes</vt:lpstr>
      <vt:lpstr>2022 Priority Pest List changes</vt:lpstr>
      <vt:lpstr>2022 Priority Pest List changes</vt:lpstr>
      <vt:lpstr>2022 Priority Pest List changes</vt:lpstr>
      <vt:lpstr>S&amp;T CAPS Support Team </vt:lpstr>
      <vt:lpstr>S&amp;T CAPS Support Team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Moylett, Heather - APHIS</dc:creator>
  <cp:lastModifiedBy>Moylett, Heather - APHIS</cp:lastModifiedBy>
  <cp:revision>13</cp:revision>
  <dcterms:created xsi:type="dcterms:W3CDTF">2021-01-28T13:56:36Z</dcterms:created>
  <dcterms:modified xsi:type="dcterms:W3CDTF">2021-01-28T20:29:04Z</dcterms:modified>
</cp:coreProperties>
</file>