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2" r:id="rId6"/>
    <p:sldMasterId id="2147483696" r:id="rId7"/>
    <p:sldMasterId id="2147483708" r:id="rId8"/>
    <p:sldMasterId id="2147483720" r:id="rId9"/>
  </p:sldMasterIdLst>
  <p:notesMasterIdLst>
    <p:notesMasterId r:id="rId23"/>
  </p:notesMasterIdLst>
  <p:sldIdLst>
    <p:sldId id="322" r:id="rId10"/>
    <p:sldId id="305" r:id="rId11"/>
    <p:sldId id="307" r:id="rId12"/>
    <p:sldId id="284" r:id="rId13"/>
    <p:sldId id="345" r:id="rId14"/>
    <p:sldId id="286" r:id="rId15"/>
    <p:sldId id="341" r:id="rId16"/>
    <p:sldId id="296" r:id="rId17"/>
    <p:sldId id="258" r:id="rId18"/>
    <p:sldId id="256" r:id="rId19"/>
    <p:sldId id="318" r:id="rId20"/>
    <p:sldId id="344" r:id="rId21"/>
    <p:sldId id="342" r:id="rId22"/>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
          <p15:clr>
            <a:srgbClr val="A4A3A4"/>
          </p15:clr>
        </p15:guide>
        <p15:guide id="2" pos="561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ings, Sharla M - APHIS" initials="JSM-A" lastIdx="3" clrIdx="0">
    <p:extLst>
      <p:ext uri="{19B8F6BF-5375-455C-9EA6-DF929625EA0E}">
        <p15:presenceInfo xmlns:p15="http://schemas.microsoft.com/office/powerpoint/2012/main" userId="S::sharla.m.jennings@usda.gov::2c4b81d1-764d-4586-b31b-9826231bbb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2D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97" autoAdjust="0"/>
    <p:restoredTop sz="89339" autoAdjust="0"/>
  </p:normalViewPr>
  <p:slideViewPr>
    <p:cSldViewPr snapToGrid="0">
      <p:cViewPr varScale="1">
        <p:scale>
          <a:sx n="59" d="100"/>
          <a:sy n="59" d="100"/>
        </p:scale>
        <p:origin x="1832" y="64"/>
      </p:cViewPr>
      <p:guideLst>
        <p:guide orient="horz" pos="144"/>
        <p:guide pos="56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2.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6.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164698" cy="3933294"/>
          </a:xfrm>
          <a:prstGeom prst="rect">
            <a:avLst/>
          </a:prstGeom>
        </p:spPr>
        <p:txBody>
          <a:bodyPr vert="horz" lIns="193612" tIns="96804" rIns="193612" bIns="96804" rtlCol="0"/>
          <a:lstStyle>
            <a:lvl1pPr algn="l">
              <a:defRPr sz="2500"/>
            </a:lvl1pPr>
          </a:lstStyle>
          <a:p>
            <a:endParaRPr lang="en-US"/>
          </a:p>
        </p:txBody>
      </p:sp>
      <p:sp>
        <p:nvSpPr>
          <p:cNvPr id="3" name="Date Placeholder 2"/>
          <p:cNvSpPr>
            <a:spLocks noGrp="1"/>
          </p:cNvSpPr>
          <p:nvPr>
            <p:ph type="dt" idx="1"/>
          </p:nvPr>
        </p:nvSpPr>
        <p:spPr>
          <a:xfrm>
            <a:off x="4136762" y="1"/>
            <a:ext cx="3164698" cy="3933294"/>
          </a:xfrm>
          <a:prstGeom prst="rect">
            <a:avLst/>
          </a:prstGeom>
        </p:spPr>
        <p:txBody>
          <a:bodyPr vert="horz" lIns="193612" tIns="96804" rIns="193612" bIns="96804" rtlCol="0"/>
          <a:lstStyle>
            <a:lvl1pPr algn="r">
              <a:defRPr sz="2500"/>
            </a:lvl1pPr>
          </a:lstStyle>
          <a:p>
            <a:fld id="{2E4EC0E2-7E75-481A-8808-47F623CE66C7}" type="datetimeFigureOut">
              <a:rPr lang="en-US" smtClean="0"/>
              <a:pPr/>
              <a:t>1/27/2021</a:t>
            </a:fld>
            <a:endParaRPr lang="en-US"/>
          </a:p>
        </p:txBody>
      </p:sp>
      <p:sp>
        <p:nvSpPr>
          <p:cNvPr id="4" name="Slide Image Placeholder 3"/>
          <p:cNvSpPr>
            <a:spLocks noGrp="1" noRot="1" noChangeAspect="1"/>
          </p:cNvSpPr>
          <p:nvPr>
            <p:ph type="sldImg" idx="2"/>
          </p:nvPr>
        </p:nvSpPr>
        <p:spPr>
          <a:xfrm>
            <a:off x="-16008350" y="5905500"/>
            <a:ext cx="39320788" cy="29492575"/>
          </a:xfrm>
          <a:prstGeom prst="rect">
            <a:avLst/>
          </a:prstGeom>
          <a:noFill/>
          <a:ln w="12700">
            <a:solidFill>
              <a:prstClr val="black"/>
            </a:solidFill>
          </a:ln>
        </p:spPr>
        <p:txBody>
          <a:bodyPr vert="horz" lIns="193612" tIns="96804" rIns="193612" bIns="96804" rtlCol="0" anchor="ctr"/>
          <a:lstStyle/>
          <a:p>
            <a:endParaRPr lang="en-US"/>
          </a:p>
        </p:txBody>
      </p:sp>
      <p:sp>
        <p:nvSpPr>
          <p:cNvPr id="5" name="Notes Placeholder 4"/>
          <p:cNvSpPr>
            <a:spLocks noGrp="1"/>
          </p:cNvSpPr>
          <p:nvPr>
            <p:ph type="body" sz="quarter" idx="3"/>
          </p:nvPr>
        </p:nvSpPr>
        <p:spPr>
          <a:xfrm>
            <a:off x="730318" y="37366278"/>
            <a:ext cx="5842519" cy="35399628"/>
          </a:xfrm>
          <a:prstGeom prst="rect">
            <a:avLst/>
          </a:prstGeom>
        </p:spPr>
        <p:txBody>
          <a:bodyPr vert="horz" lIns="193612" tIns="96804" rIns="193612" bIns="9680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74718896"/>
            <a:ext cx="3164698" cy="3933294"/>
          </a:xfrm>
          <a:prstGeom prst="rect">
            <a:avLst/>
          </a:prstGeom>
        </p:spPr>
        <p:txBody>
          <a:bodyPr vert="horz" lIns="193612" tIns="96804" rIns="193612" bIns="96804" rtlCol="0" anchor="b"/>
          <a:lstStyle>
            <a:lvl1pPr algn="l">
              <a:defRPr sz="2500"/>
            </a:lvl1pPr>
          </a:lstStyle>
          <a:p>
            <a:endParaRPr lang="en-US"/>
          </a:p>
        </p:txBody>
      </p:sp>
      <p:sp>
        <p:nvSpPr>
          <p:cNvPr id="7" name="Slide Number Placeholder 6"/>
          <p:cNvSpPr>
            <a:spLocks noGrp="1"/>
          </p:cNvSpPr>
          <p:nvPr>
            <p:ph type="sldNum" sz="quarter" idx="5"/>
          </p:nvPr>
        </p:nvSpPr>
        <p:spPr>
          <a:xfrm>
            <a:off x="4136762" y="74718896"/>
            <a:ext cx="3164698" cy="3933294"/>
          </a:xfrm>
          <a:prstGeom prst="rect">
            <a:avLst/>
          </a:prstGeom>
        </p:spPr>
        <p:txBody>
          <a:bodyPr vert="horz" lIns="193612" tIns="96804" rIns="193612" bIns="96804" rtlCol="0" anchor="b"/>
          <a:lstStyle>
            <a:lvl1pPr algn="r">
              <a:defRPr sz="2500"/>
            </a:lvl1pPr>
          </a:lstStyle>
          <a:p>
            <a:fld id="{A6B1D93D-3D79-4E25-970F-1F693B469348}" type="slidenum">
              <a:rPr lang="en-US" smtClean="0"/>
              <a:pPr/>
              <a:t>‹#›</a:t>
            </a:fld>
            <a:endParaRPr lang="en-US"/>
          </a:p>
        </p:txBody>
      </p:sp>
    </p:spTree>
    <p:extLst>
      <p:ext uri="{BB962C8B-B14F-4D97-AF65-F5344CB8AC3E}">
        <p14:creationId xmlns:p14="http://schemas.microsoft.com/office/powerpoint/2010/main" val="140190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of you are familiar with the PPA funding process, but I want to give you a bit of background, and the provide some updates of program activities.</a:t>
            </a:r>
          </a:p>
        </p:txBody>
      </p:sp>
      <p:sp>
        <p:nvSpPr>
          <p:cNvPr id="4" name="Slide Number Placeholder 3"/>
          <p:cNvSpPr>
            <a:spLocks noGrp="1"/>
          </p:cNvSpPr>
          <p:nvPr>
            <p:ph type="sldNum" sz="quarter" idx="10"/>
          </p:nvPr>
        </p:nvSpPr>
        <p:spPr/>
        <p:txBody>
          <a:bodyPr/>
          <a:lstStyle/>
          <a:p>
            <a:fld id="{A6B1D93D-3D79-4E25-970F-1F693B469348}" type="slidenum">
              <a:rPr lang="en-US" smtClean="0"/>
              <a:pPr/>
              <a:t>1</a:t>
            </a:fld>
            <a:endParaRPr lang="en-US"/>
          </a:p>
        </p:txBody>
      </p:sp>
    </p:spTree>
    <p:extLst>
      <p:ext uri="{BB962C8B-B14F-4D97-AF65-F5344CB8AC3E}">
        <p14:creationId xmlns:p14="http://schemas.microsoft.com/office/powerpoint/2010/main" val="24752342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Fudn</a:t>
            </a:r>
            <a:r>
              <a:rPr lang="en-US" dirty="0"/>
              <a:t> distribution across goals, Goal I S is always a winner.</a:t>
            </a:r>
          </a:p>
        </p:txBody>
      </p:sp>
      <p:sp>
        <p:nvSpPr>
          <p:cNvPr id="4" name="Slide Number Placeholder 3"/>
          <p:cNvSpPr>
            <a:spLocks noGrp="1"/>
          </p:cNvSpPr>
          <p:nvPr>
            <p:ph type="sldNum" sz="quarter" idx="5"/>
          </p:nvPr>
        </p:nvSpPr>
        <p:spPr/>
        <p:txBody>
          <a:bodyPr/>
          <a:lstStyle/>
          <a:p>
            <a:fld id="{A6B1D93D-3D79-4E25-970F-1F693B469348}" type="slidenum">
              <a:rPr lang="en-US" smtClean="0"/>
              <a:pPr/>
              <a:t>10</a:t>
            </a:fld>
            <a:endParaRPr lang="en-US"/>
          </a:p>
        </p:txBody>
      </p:sp>
    </p:spTree>
    <p:extLst>
      <p:ext uri="{BB962C8B-B14F-4D97-AF65-F5344CB8AC3E}">
        <p14:creationId xmlns:p14="http://schemas.microsoft.com/office/powerpoint/2010/main" val="96851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snapshot of the number and amount of FY 21 requests. We were curious to see if </a:t>
            </a:r>
            <a:r>
              <a:rPr lang="en-US" dirty="0" err="1"/>
              <a:t>Covid</a:t>
            </a:r>
            <a:r>
              <a:rPr lang="en-US" dirty="0"/>
              <a:t> and its limitations caused a major issue for our cooperators to submit their suggestions;  we received 876 suggestion which was within the range of past few years. Comparison</a:t>
            </a:r>
            <a:r>
              <a:rPr lang="en-US" baseline="0" dirty="0"/>
              <a:t> of FY2021 # of suggestions</a:t>
            </a:r>
            <a:r>
              <a:rPr lang="en-US" b="1" baseline="0" dirty="0"/>
              <a:t> received, </a:t>
            </a:r>
            <a:r>
              <a:rPr lang="en-US" baseline="0" dirty="0"/>
              <a:t>and total funding requested by goal versus # of projects and total funding </a:t>
            </a:r>
            <a:r>
              <a:rPr lang="en-US" b="1" baseline="0" dirty="0"/>
              <a:t>recommended</a:t>
            </a:r>
            <a:r>
              <a:rPr lang="en-US" baseline="0" dirty="0"/>
              <a:t>. Note ** RR projects will be reviewed and approved via decision memo and not included in the spending plan.</a:t>
            </a:r>
          </a:p>
          <a:p>
            <a:r>
              <a:rPr lang="en-US" baseline="0" dirty="0"/>
              <a:t>Changes in funding requests from FY2020:</a:t>
            </a:r>
          </a:p>
          <a:p>
            <a:r>
              <a:rPr lang="en-US" baseline="0" dirty="0"/>
              <a:t>Goal 1A – decrease ~300K </a:t>
            </a:r>
          </a:p>
          <a:p>
            <a:r>
              <a:rPr lang="en-US" baseline="0" dirty="0"/>
              <a:t>Goal 1S – increase ~5M  (CA’s exotic FF survey requested $9.5M)</a:t>
            </a:r>
          </a:p>
          <a:p>
            <a:r>
              <a:rPr lang="en-US" baseline="0" dirty="0"/>
              <a:t>Goal 2 – increase ~700K </a:t>
            </a:r>
          </a:p>
          <a:p>
            <a:r>
              <a:rPr lang="en-US" baseline="0" dirty="0"/>
              <a:t>Goal 3 – decrease ~800K</a:t>
            </a:r>
          </a:p>
          <a:p>
            <a:r>
              <a:rPr lang="en-US" baseline="0" dirty="0"/>
              <a:t>Goal 4 – increase ~100K</a:t>
            </a:r>
          </a:p>
          <a:p>
            <a:r>
              <a:rPr lang="en-US" baseline="0" dirty="0"/>
              <a:t>Goal 5 – decrease ~900K</a:t>
            </a:r>
          </a:p>
          <a:p>
            <a:r>
              <a:rPr lang="en-US" baseline="0" dirty="0"/>
              <a:t>Goal 6 – decrease ~2M </a:t>
            </a:r>
          </a:p>
          <a:p>
            <a:endParaRPr lang="en-US" baseline="0"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752655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Last, but not least, tentative plan for 2022</a:t>
            </a:r>
            <a:r>
              <a:rPr lang="en-US" b="1" baseline="0" dirty="0"/>
              <a:t> </a:t>
            </a:r>
            <a:r>
              <a:rPr lang="en-US" b="1" dirty="0"/>
              <a:t>:</a:t>
            </a:r>
            <a:r>
              <a:rPr lang="en-US" b="1" baseline="0" dirty="0"/>
              <a:t> We may change some of these dates, after consulting with the NPB</a:t>
            </a:r>
            <a:endParaRPr lang="en-US" b="1" dirty="0"/>
          </a:p>
        </p:txBody>
      </p:sp>
      <p:sp>
        <p:nvSpPr>
          <p:cNvPr id="4" name="Slide Number Placeholder 3"/>
          <p:cNvSpPr>
            <a:spLocks noGrp="1"/>
          </p:cNvSpPr>
          <p:nvPr>
            <p:ph type="sldNum" sz="quarter" idx="10"/>
          </p:nvPr>
        </p:nvSpPr>
        <p:spPr/>
        <p:txBody>
          <a:bodyPr/>
          <a:lstStyle/>
          <a:p>
            <a:fld id="{A6B1D93D-3D79-4E25-970F-1F693B469348}" type="slidenum">
              <a:rPr lang="en-US" smtClean="0"/>
              <a:pPr/>
              <a:t>12</a:t>
            </a:fld>
            <a:endParaRPr lang="en-US" dirty="0"/>
          </a:p>
        </p:txBody>
      </p:sp>
    </p:spTree>
    <p:extLst>
      <p:ext uri="{BB962C8B-B14F-4D97-AF65-F5344CB8AC3E}">
        <p14:creationId xmlns:p14="http://schemas.microsoft.com/office/powerpoint/2010/main" val="1233505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Originally…</a:t>
            </a:r>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003176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PPA Sec. 7721 sets out the same funding schedule</a:t>
            </a:r>
            <a:r>
              <a:rPr lang="en-US" baseline="0"/>
              <a:t> established by the Farm Bill Section 10007 for the PPDMDPP and NCPN; with $75 million made available in FY 2018 and beyond and a minimum of $5 million available for NCPN annually.</a:t>
            </a:r>
            <a:endParaRPr lang="en-US"/>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8723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The strength of PPDMDPP is its facilitation of PPQ’s collaboration with a broad range of stakeholders nationally.  By working with states, other federal agencies, nongovernmental organizations, universities, non-profits and tribal organizations, APHIS can extend its ability to protect, detect, and respond to plant pests and diseases with projects identified and tailored locally. </a:t>
            </a:r>
          </a:p>
          <a:p>
            <a:endParaRPr lang="en-US"/>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 refresher, an abbreviated goals’ objectives</a:t>
            </a:r>
          </a:p>
        </p:txBody>
      </p:sp>
      <p:sp>
        <p:nvSpPr>
          <p:cNvPr id="4" name="Slide Number Placeholder 3"/>
          <p:cNvSpPr>
            <a:spLocks noGrp="1"/>
          </p:cNvSpPr>
          <p:nvPr>
            <p:ph type="sldNum" sz="quarter" idx="5"/>
          </p:nvPr>
        </p:nvSpPr>
        <p:spPr/>
        <p:txBody>
          <a:bodyPr/>
          <a:lstStyle/>
          <a:p>
            <a:fld id="{A6B1D93D-3D79-4E25-970F-1F693B469348}" type="slidenum">
              <a:rPr lang="en-US" smtClean="0"/>
              <a:pPr/>
              <a:t>5</a:t>
            </a:fld>
            <a:endParaRPr lang="en-US"/>
          </a:p>
        </p:txBody>
      </p:sp>
    </p:spTree>
    <p:extLst>
      <p:ext uri="{BB962C8B-B14F-4D97-AF65-F5344CB8AC3E}">
        <p14:creationId xmlns:p14="http://schemas.microsoft.com/office/powerpoint/2010/main" val="3999929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articulated in detail in our published Implementation Plan, the evaluation criteria for all reviewers include several core themes to facilitate a consistent review process across all goal areas. </a:t>
            </a:r>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nutshell, after the open period, PPA team review suggestions for duplication and incomplete suggestions, then organize and categorize, and will either send or share with  goal teams, </a:t>
            </a:r>
            <a:r>
              <a:rPr lang="en-US" b="1" dirty="0"/>
              <a:t>SME: experts review suggestion with specific components like Computer, citrus, tribal</a:t>
            </a:r>
            <a:r>
              <a:rPr lang="en-US" dirty="0"/>
              <a:t>; </a:t>
            </a:r>
            <a:r>
              <a:rPr lang="en-US" b="1" dirty="0"/>
              <a:t>CFWG are national mangers from the 3 PPQ’s core functional area (ST, FO, PM)</a:t>
            </a:r>
          </a:p>
          <a:p>
            <a:r>
              <a:rPr lang="en-US" dirty="0"/>
              <a:t>SME, and </a:t>
            </a:r>
            <a:r>
              <a:rPr lang="en-US" dirty="0" err="1"/>
              <a:t>crossfunctional</a:t>
            </a:r>
            <a:r>
              <a:rPr lang="en-US" dirty="0"/>
              <a:t> team for review, open </a:t>
            </a:r>
            <a:r>
              <a:rPr lang="en-US" dirty="0" err="1"/>
              <a:t>Metastorm</a:t>
            </a:r>
            <a:r>
              <a:rPr lang="en-US" dirty="0"/>
              <a:t> for SPHD and SPRO reviews; CFWG comments shared with Goal teams; Goal teams assess suggestions and recommend funding, PPA team complied goal team recommendations. PPA review and prepared a draft of spending plan for the DA review and discussion with PPA team, then forward the spending plan to the APHIS administrator; after review with send to the undersecretary for approval; spending plan will be published</a:t>
            </a:r>
          </a:p>
          <a:p>
            <a:r>
              <a:rPr lang="en-US" dirty="0"/>
              <a:t>PPA team discuss funding recommendation and provide background information. </a:t>
            </a:r>
          </a:p>
          <a:p>
            <a:endParaRPr lang="en-US" dirty="0"/>
          </a:p>
        </p:txBody>
      </p:sp>
      <p:sp>
        <p:nvSpPr>
          <p:cNvPr id="4" name="Slide Number Placeholder 3"/>
          <p:cNvSpPr>
            <a:spLocks noGrp="1"/>
          </p:cNvSpPr>
          <p:nvPr>
            <p:ph type="sldNum" sz="quarter" idx="5"/>
          </p:nvPr>
        </p:nvSpPr>
        <p:spPr/>
        <p:txBody>
          <a:bodyPr/>
          <a:lstStyle/>
          <a:p>
            <a:fld id="{A6B1D93D-3D79-4E25-970F-1F693B469348}" type="slidenum">
              <a:rPr lang="en-US" smtClean="0"/>
              <a:pPr/>
              <a:t>7</a:t>
            </a:fld>
            <a:endParaRPr lang="en-US"/>
          </a:p>
        </p:txBody>
      </p:sp>
    </p:spTree>
    <p:extLst>
      <p:ext uri="{BB962C8B-B14F-4D97-AF65-F5344CB8AC3E}">
        <p14:creationId xmlns:p14="http://schemas.microsoft.com/office/powerpoint/2010/main" val="2261070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897946">
              <a:defRPr/>
            </a:pPr>
            <a:r>
              <a:rPr lang="en-US" dirty="0"/>
              <a:t>FY2021</a:t>
            </a:r>
            <a:r>
              <a:rPr lang="en-US" baseline="0" dirty="0"/>
              <a:t> budget calculations for PPA 7721 include NCPN as well as reduction from sequestration. APHIS indirect costs are not included in net to program total; generally, these funds are restored to PPQ in the 3</a:t>
            </a:r>
            <a:r>
              <a:rPr lang="en-US" baseline="30000" dirty="0"/>
              <a:t>rd</a:t>
            </a:r>
            <a:r>
              <a:rPr lang="en-US" baseline="0" dirty="0"/>
              <a:t> quarter.  </a:t>
            </a:r>
          </a:p>
          <a:p>
            <a:pPr defTabSz="1897946">
              <a:defRPr/>
            </a:pPr>
            <a:endParaRPr lang="en-US" baseline="0" dirty="0"/>
          </a:p>
          <a:p>
            <a:pPr defTabSz="1897946">
              <a:defRPr/>
            </a:pPr>
            <a:r>
              <a:rPr lang="en-US" baseline="0" dirty="0"/>
              <a:t>The sequestration percentage has decreased slightly every year FY2021 5.7%, FY2020 5.9%, FY2019 6.20%, FY2018 6.60%</a:t>
            </a:r>
            <a:endParaRPr lang="en-US" b="1" dirty="0"/>
          </a:p>
        </p:txBody>
      </p:sp>
      <p:sp>
        <p:nvSpPr>
          <p:cNvPr id="4" name="Slide Number Placeholder 3"/>
          <p:cNvSpPr>
            <a:spLocks noGrp="1"/>
          </p:cNvSpPr>
          <p:nvPr>
            <p:ph type="sldNum" sz="quarter" idx="10"/>
          </p:nvPr>
        </p:nvSpPr>
        <p:spPr/>
        <p:txBody>
          <a:bodyPr/>
          <a:lstStyle/>
          <a:p>
            <a:fld id="{E54C7B4C-F1FE-4B80-B932-A0FF040B5C48}"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66856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a visual Distribution of funding distribution, as you see states and academia received a significant amount of the PPA funding</a:t>
            </a:r>
          </a:p>
        </p:txBody>
      </p:sp>
      <p:sp>
        <p:nvSpPr>
          <p:cNvPr id="4" name="Slide Number Placeholder 3"/>
          <p:cNvSpPr>
            <a:spLocks noGrp="1"/>
          </p:cNvSpPr>
          <p:nvPr>
            <p:ph type="sldNum" sz="quarter" idx="5"/>
          </p:nvPr>
        </p:nvSpPr>
        <p:spPr/>
        <p:txBody>
          <a:bodyPr/>
          <a:lstStyle/>
          <a:p>
            <a:fld id="{A6B1D93D-3D79-4E25-970F-1F693B469348}" type="slidenum">
              <a:rPr lang="en-US" smtClean="0"/>
              <a:pPr/>
              <a:t>9</a:t>
            </a:fld>
            <a:endParaRPr lang="en-US"/>
          </a:p>
        </p:txBody>
      </p:sp>
    </p:spTree>
    <p:extLst>
      <p:ext uri="{BB962C8B-B14F-4D97-AF65-F5344CB8AC3E}">
        <p14:creationId xmlns:p14="http://schemas.microsoft.com/office/powerpoint/2010/main" val="1954212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680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392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2754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4867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a:solidFill>
                <a:prstClr val="black">
                  <a:tint val="75000"/>
                </a:prstClr>
              </a:solidFill>
            </a:endParaRPr>
          </a:p>
        </p:txBody>
      </p:sp>
    </p:spTree>
    <p:extLst>
      <p:ext uri="{BB962C8B-B14F-4D97-AF65-F5344CB8AC3E}">
        <p14:creationId xmlns:p14="http://schemas.microsoft.com/office/powerpoint/2010/main" val="4286475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2690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2777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2507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07472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18240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1252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a:solidFill>
                <a:prstClr val="black">
                  <a:tint val="75000"/>
                </a:prstClr>
              </a:solidFill>
            </a:endParaRPr>
          </a:p>
        </p:txBody>
      </p:sp>
    </p:spTree>
    <p:extLst>
      <p:ext uri="{BB962C8B-B14F-4D97-AF65-F5344CB8AC3E}">
        <p14:creationId xmlns:p14="http://schemas.microsoft.com/office/powerpoint/2010/main" val="3498953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59745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3984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9542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4555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9144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Slide Number Placeholder 5"/>
          <p:cNvSpPr>
            <a:spLocks noGrp="1"/>
          </p:cNvSpPr>
          <p:nvPr>
            <p:ph type="sldNum" sz="quarter" idx="12"/>
          </p:nvPr>
        </p:nvSpPr>
        <p:spPr>
          <a:xfrm>
            <a:off x="4559300" y="6375399"/>
            <a:ext cx="2133600" cy="365125"/>
          </a:xfrm>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a:solidFill>
                <a:prstClr val="black">
                  <a:tint val="75000"/>
                </a:prstClr>
              </a:solidFill>
            </a:endParaRPr>
          </a:p>
        </p:txBody>
      </p:sp>
    </p:spTree>
    <p:extLst>
      <p:ext uri="{BB962C8B-B14F-4D97-AF65-F5344CB8AC3E}">
        <p14:creationId xmlns:p14="http://schemas.microsoft.com/office/powerpoint/2010/main" val="15749240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71086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87382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26288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38139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6560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81115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3333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44457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564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11616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26044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
        <p:nvSpPr>
          <p:cNvPr id="7" name="Slide Number Placeholder 2"/>
          <p:cNvSpPr txBox="1">
            <a:spLocks/>
          </p:cNvSpPr>
          <p:nvPr userDrawn="1"/>
        </p:nvSpPr>
        <p:spPr>
          <a:xfrm>
            <a:off x="3492500" y="6375400"/>
            <a:ext cx="2133600" cy="365125"/>
          </a:xfrm>
          <a:prstGeom prst="rect">
            <a:avLst/>
          </a:prstGeom>
        </p:spPr>
        <p:txBody>
          <a:bodyPr vert="horz" lIns="91440" tIns="45720" rIns="91440" bIns="45720" rtlCol="0" anchor="ctr"/>
          <a:lstStyle/>
          <a:p>
            <a:pPr algn="ctr">
              <a:defRPr/>
            </a:pPr>
            <a:r>
              <a:rPr lang="en-US" sz="1200">
                <a:solidFill>
                  <a:prstClr val="black">
                    <a:tint val="75000"/>
                  </a:prstClr>
                </a:solidFill>
              </a:rPr>
              <a:t>slide </a:t>
            </a:r>
            <a:fld id="{CE5BBAC6-D494-4BBB-8773-11B6C25EF966}" type="slidenum">
              <a:rPr lang="en-US" sz="1200">
                <a:solidFill>
                  <a:prstClr val="black">
                    <a:tint val="75000"/>
                  </a:prstClr>
                </a:solidFill>
              </a:rPr>
              <a:pPr algn="ctr">
                <a:defRPr/>
              </a:pPr>
              <a:t>‹#›</a:t>
            </a:fld>
            <a:endParaRPr lang="en-US" sz="1200">
              <a:solidFill>
                <a:prstClr val="black">
                  <a:tint val="75000"/>
                </a:prstClr>
              </a:solidFill>
            </a:endParaRPr>
          </a:p>
        </p:txBody>
      </p:sp>
    </p:spTree>
    <p:extLst>
      <p:ext uri="{BB962C8B-B14F-4D97-AF65-F5344CB8AC3E}">
        <p14:creationId xmlns:p14="http://schemas.microsoft.com/office/powerpoint/2010/main" val="19577696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20035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55075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14657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818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76278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87346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284599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92207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577261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188333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307ED-7C94-4798-9AE3-D3598EE0B93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18C0D15-95DC-4118-87F0-4391C1C36FF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CD2B9BE-30D2-4774-AF56-15CEB7A217B2}"/>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5" name="Footer Placeholder 4">
            <a:extLst>
              <a:ext uri="{FF2B5EF4-FFF2-40B4-BE49-F238E27FC236}">
                <a16:creationId xmlns:a16="http://schemas.microsoft.com/office/drawing/2014/main" id="{C16C78A1-DA35-4C7E-835C-EEEFD18953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1D4BAB-DCAB-4BA6-94AF-D747B1F5B982}"/>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204176605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A975-2BDC-4A12-BB2E-68FA41D5B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2EA3C4-2F7F-42C4-AA38-A172AAD7CE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C27F4-A25E-46E7-81F7-1ABFB8CCB9A4}"/>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5" name="Footer Placeholder 4">
            <a:extLst>
              <a:ext uri="{FF2B5EF4-FFF2-40B4-BE49-F238E27FC236}">
                <a16:creationId xmlns:a16="http://schemas.microsoft.com/office/drawing/2014/main" id="{0AFCDD96-4AB4-4730-A9FF-132440449E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546BC-F668-4581-9EF1-B5AE9D6DD9A3}"/>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2943581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86429-ACAA-4905-9FB4-82C118FD6989}"/>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5E07D49-9FFC-4ED5-BEC7-E3D8179BC67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AD27FD-AC69-4FD1-BAC3-013F072D7698}"/>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5" name="Footer Placeholder 4">
            <a:extLst>
              <a:ext uri="{FF2B5EF4-FFF2-40B4-BE49-F238E27FC236}">
                <a16:creationId xmlns:a16="http://schemas.microsoft.com/office/drawing/2014/main" id="{FD6206DF-90CC-40A0-840A-F52CACFC34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561762-30C6-4F43-A724-D3E352DDB349}"/>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31684460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4F249-6656-4814-8F6E-609CCD3E4E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21FC0F-53E3-4D4D-ABE5-197F1052613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CCBAFB-31E5-403E-8A9C-5C767105665E}"/>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E961CF-D8C9-4CD8-865B-0AB4D8146F28}"/>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6" name="Footer Placeholder 5">
            <a:extLst>
              <a:ext uri="{FF2B5EF4-FFF2-40B4-BE49-F238E27FC236}">
                <a16:creationId xmlns:a16="http://schemas.microsoft.com/office/drawing/2014/main" id="{4D8026C7-92EE-4DE2-93C7-58BA8702F8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BCA0A0-E66D-4AE6-87F1-6BE0633D973F}"/>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216121716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02FF2-B53B-49B4-A09F-6A99FDA02F1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5CC855-FDD7-4687-A3D0-2E95CEE55AA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973629E2-2BF3-43AA-8884-0A7B70D5757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A0F804-2511-468D-A11D-EB0C30F12DD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ABBD4B01-5835-4925-AD37-9E04C74D3B2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F351A2-042B-4357-91F6-8695BC4796D5}"/>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8" name="Footer Placeholder 7">
            <a:extLst>
              <a:ext uri="{FF2B5EF4-FFF2-40B4-BE49-F238E27FC236}">
                <a16:creationId xmlns:a16="http://schemas.microsoft.com/office/drawing/2014/main" id="{37CBDD93-0683-4BA0-A33A-4AC535DD53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426D65-60E5-4D05-8E98-830C4520C84E}"/>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1604873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38086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AE190-C161-4E76-B123-287EDC7DF5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4B9E54-5D2A-4798-940E-DA64DCA977F9}"/>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4" name="Footer Placeholder 3">
            <a:extLst>
              <a:ext uri="{FF2B5EF4-FFF2-40B4-BE49-F238E27FC236}">
                <a16:creationId xmlns:a16="http://schemas.microsoft.com/office/drawing/2014/main" id="{8DEE6297-9F81-439D-8612-CFDDE362D1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C2DCBE-2238-49EC-A6F3-1E9B54ACE9B3}"/>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16243683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200E62-6EE9-4838-809F-6E5D918DFBC3}"/>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3" name="Footer Placeholder 2">
            <a:extLst>
              <a:ext uri="{FF2B5EF4-FFF2-40B4-BE49-F238E27FC236}">
                <a16:creationId xmlns:a16="http://schemas.microsoft.com/office/drawing/2014/main" id="{1038CA29-112D-417B-973F-0F013B180A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F7352E-9BD5-4851-AA6B-9109F03807B2}"/>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37005258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22AEB-1D46-4005-8702-92584CF2799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B513FC3-AF45-4FCD-8F91-D4BC11807A0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2B349E-DC24-411B-A16E-CB12CB70FB1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4B0D69A-4450-4F79-B942-6124B2660E42}"/>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6" name="Footer Placeholder 5">
            <a:extLst>
              <a:ext uri="{FF2B5EF4-FFF2-40B4-BE49-F238E27FC236}">
                <a16:creationId xmlns:a16="http://schemas.microsoft.com/office/drawing/2014/main" id="{2FB26FC6-B579-4BAB-8D36-E27B5EDD41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094E8D-0A4F-4ECA-9979-CA7393865F18}"/>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31158084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FB25-1FB8-4933-9444-DFEDB5CF12D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9DF38F8-3E89-4FE6-BF11-48C4168CB28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46707AF-49B8-44BB-AF93-4B4F4741F58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79804C9-972E-44C9-8136-10A632F65000}"/>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6" name="Footer Placeholder 5">
            <a:extLst>
              <a:ext uri="{FF2B5EF4-FFF2-40B4-BE49-F238E27FC236}">
                <a16:creationId xmlns:a16="http://schemas.microsoft.com/office/drawing/2014/main" id="{DCC2DF61-00F8-4DDF-940D-3328CEAA9C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CBC2A0-D0B3-45A7-90E8-12F6FC1F701F}"/>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273916694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5DEDC-7290-4840-AF98-D755A4654F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BEBBDA-3B03-489E-9B7F-31A7194587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F5868-0326-45C4-BB38-31F788D44DD3}"/>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5" name="Footer Placeholder 4">
            <a:extLst>
              <a:ext uri="{FF2B5EF4-FFF2-40B4-BE49-F238E27FC236}">
                <a16:creationId xmlns:a16="http://schemas.microsoft.com/office/drawing/2014/main" id="{B4787E07-960F-4747-96DE-AC4291120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65F029-4C05-427C-AA45-559CCC3629B8}"/>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428166877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5A851C-0564-4289-8AD8-7C170AEFD88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AFC512-22FD-4617-A320-D5C9B20E39C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D33507-2E40-414A-BE59-BACB6F5AAD3E}"/>
              </a:ext>
            </a:extLst>
          </p:cNvPr>
          <p:cNvSpPr>
            <a:spLocks noGrp="1"/>
          </p:cNvSpPr>
          <p:nvPr>
            <p:ph type="dt" sz="half" idx="10"/>
          </p:nvPr>
        </p:nvSpPr>
        <p:spPr/>
        <p:txBody>
          <a:bodyPr/>
          <a:lstStyle/>
          <a:p>
            <a:fld id="{E01BF3AE-B8DD-4F27-9E35-C0AAA44D3DEC}" type="datetimeFigureOut">
              <a:rPr lang="en-US" smtClean="0"/>
              <a:t>1/27/2021</a:t>
            </a:fld>
            <a:endParaRPr lang="en-US"/>
          </a:p>
        </p:txBody>
      </p:sp>
      <p:sp>
        <p:nvSpPr>
          <p:cNvPr id="5" name="Footer Placeholder 4">
            <a:extLst>
              <a:ext uri="{FF2B5EF4-FFF2-40B4-BE49-F238E27FC236}">
                <a16:creationId xmlns:a16="http://schemas.microsoft.com/office/drawing/2014/main" id="{D3D29974-3820-49D1-AD6B-DD7E07D2F5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7C365A-6093-474F-BB2B-7EF60EFCEC07}"/>
              </a:ext>
            </a:extLst>
          </p:cNvPr>
          <p:cNvSpPr>
            <a:spLocks noGrp="1"/>
          </p:cNvSpPr>
          <p:nvPr>
            <p:ph type="sldNum" sz="quarter" idx="12"/>
          </p:nvPr>
        </p:nvSpPr>
        <p:spPr/>
        <p:txBody>
          <a:bodyPr/>
          <a:lstStyle/>
          <a:p>
            <a:fld id="{F1885703-A355-46B0-BFC0-3463B049E688}" type="slidenum">
              <a:rPr lang="en-US" smtClean="0"/>
              <a:t>‹#›</a:t>
            </a:fld>
            <a:endParaRPr lang="en-US"/>
          </a:p>
        </p:txBody>
      </p:sp>
    </p:spTree>
    <p:extLst>
      <p:ext uri="{BB962C8B-B14F-4D97-AF65-F5344CB8AC3E}">
        <p14:creationId xmlns:p14="http://schemas.microsoft.com/office/powerpoint/2010/main" val="2628745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5357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508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872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6845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8147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14271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657359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A041-2948-4F64-8757-C545DD6EF6F5}" type="datetimeFigureOut">
              <a:rPr lang="en-US" smtClean="0">
                <a:solidFill>
                  <a:prstClr val="black">
                    <a:tint val="75000"/>
                  </a:prstClr>
                </a:solidFill>
              </a:rPr>
              <a:pPr/>
              <a:t>1/27/2021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7A584EAC-E0C1-4B06-8AEF-4347B6BDA8B6}" type="slidenum">
              <a:rPr lang="en-US" smtClean="0">
                <a:solidFill>
                  <a:prstClr val="black">
                    <a:tint val="75000"/>
                  </a:prstClr>
                </a:solidFill>
              </a:rPr>
              <a:pPr/>
              <a:t>‹#›</a:t>
            </a:fld>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83ADF-5C79-4E29-804B-A97F6F4B6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127463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AADED7-EFE6-4EF4-979A-DABBF2A7509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24B8AE-BBE0-415F-B528-9B71E0E2524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0FA8DA-F990-49C4-9F09-C9CCB85705D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01BF3AE-B8DD-4F27-9E35-C0AAA44D3DEC}" type="datetimeFigureOut">
              <a:rPr lang="en-US" smtClean="0"/>
              <a:t>1/27/2021</a:t>
            </a:fld>
            <a:endParaRPr lang="en-US"/>
          </a:p>
        </p:txBody>
      </p:sp>
      <p:sp>
        <p:nvSpPr>
          <p:cNvPr id="5" name="Footer Placeholder 4">
            <a:extLst>
              <a:ext uri="{FF2B5EF4-FFF2-40B4-BE49-F238E27FC236}">
                <a16:creationId xmlns:a16="http://schemas.microsoft.com/office/drawing/2014/main" id="{2A080141-BF87-4A09-B900-2B06D5E9AC1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F07E74-6344-4148-B1B1-17E402FE432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885703-A355-46B0-BFC0-3463B049E688}" type="slidenum">
              <a:rPr lang="en-US" smtClean="0"/>
              <a:t>‹#›</a:t>
            </a:fld>
            <a:endParaRPr lang="en-US"/>
          </a:p>
        </p:txBody>
      </p:sp>
    </p:spTree>
    <p:extLst>
      <p:ext uri="{BB962C8B-B14F-4D97-AF65-F5344CB8AC3E}">
        <p14:creationId xmlns:p14="http://schemas.microsoft.com/office/powerpoint/2010/main" val="402660201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5.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3" Type="http://schemas.openxmlformats.org/officeDocument/2006/relationships/hyperlink" Target="mailto:sharla.m.jennings@usda.gov" TargetMode="External"/><Relationship Id="rId7" Type="http://schemas.openxmlformats.org/officeDocument/2006/relationships/image" Target="../media/image1.png"/><Relationship Id="rId2" Type="http://schemas.openxmlformats.org/officeDocument/2006/relationships/hyperlink" Target="mailto:feridoon.mehdizadegan@usda.gov" TargetMode="External"/><Relationship Id="rId1" Type="http://schemas.openxmlformats.org/officeDocument/2006/relationships/slideLayout" Target="../slideLayouts/slideLayout13.xml"/><Relationship Id="rId6" Type="http://schemas.openxmlformats.org/officeDocument/2006/relationships/hyperlink" Target="mailto:PPA-projects@USDA.gov" TargetMode="External"/><Relationship Id="rId5" Type="http://schemas.openxmlformats.org/officeDocument/2006/relationships/hyperlink" Target="mailto:Ron.d.weeks@usda.gov" TargetMode="External"/><Relationship Id="rId4" Type="http://schemas.openxmlformats.org/officeDocument/2006/relationships/hyperlink" Target="mailto:brooke.a.divver@usda.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5.xml"/><Relationship Id="rId5" Type="http://schemas.openxmlformats.org/officeDocument/2006/relationships/image" Target="../media/image3.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6.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8" name="Picture 7"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
        <p:nvSpPr>
          <p:cNvPr id="7" name="Title 3"/>
          <p:cNvSpPr>
            <a:spLocks noGrp="1"/>
          </p:cNvSpPr>
          <p:nvPr>
            <p:ph type="ctrTitle"/>
          </p:nvPr>
        </p:nvSpPr>
        <p:spPr>
          <a:xfrm>
            <a:off x="609600" y="2971801"/>
            <a:ext cx="7772400" cy="1143000"/>
          </a:xfrm>
          <a:ln w="38100" cmpd="sng">
            <a:noFill/>
          </a:ln>
        </p:spPr>
        <p:txBody>
          <a:bodyPr>
            <a:normAutofit fontScale="90000"/>
          </a:bodyPr>
          <a:lstStyle/>
          <a:p>
            <a:pPr lvl="0" fontAlgn="base">
              <a:spcAft>
                <a:spcPct val="0"/>
              </a:spcAft>
            </a:pPr>
            <a:br>
              <a:rPr lang="en-US" b="1" dirty="0">
                <a:solidFill>
                  <a:srgbClr val="000000"/>
                </a:solidFill>
                <a:latin typeface="Times New Roman" pitchFamily="18" charset="0"/>
                <a:ea typeface="Times New Roman" pitchFamily="18" charset="0"/>
                <a:cs typeface="Times New Roman" pitchFamily="18" charset="0"/>
              </a:rPr>
            </a:br>
            <a:br>
              <a:rPr lang="en-US" sz="800" dirty="0">
                <a:solidFill>
                  <a:srgbClr val="000000"/>
                </a:solidFill>
                <a:latin typeface="+mn-lt"/>
                <a:ea typeface="Times New Roman" pitchFamily="18" charset="0"/>
                <a:cs typeface="Times New Roman" pitchFamily="18" charset="0"/>
              </a:rPr>
            </a:br>
            <a:r>
              <a:rPr lang="en-US" sz="4900" b="1" dirty="0">
                <a:solidFill>
                  <a:srgbClr val="000000"/>
                </a:solidFill>
                <a:latin typeface="+mn-lt"/>
                <a:ea typeface="Times New Roman" pitchFamily="18" charset="0"/>
                <a:cs typeface="Times New Roman" pitchFamily="18" charset="0"/>
              </a:rPr>
              <a:t>Plant Protection Act </a:t>
            </a:r>
            <a:br>
              <a:rPr lang="en-US" sz="4900" b="1" dirty="0">
                <a:solidFill>
                  <a:srgbClr val="000000"/>
                </a:solidFill>
                <a:latin typeface="+mn-lt"/>
                <a:ea typeface="Times New Roman" pitchFamily="18" charset="0"/>
                <a:cs typeface="Times New Roman" pitchFamily="18" charset="0"/>
              </a:rPr>
            </a:br>
            <a:r>
              <a:rPr lang="en-US" sz="4900" b="1" dirty="0">
                <a:solidFill>
                  <a:srgbClr val="000000"/>
                </a:solidFill>
                <a:latin typeface="+mn-lt"/>
                <a:ea typeface="Times New Roman" pitchFamily="18" charset="0"/>
                <a:cs typeface="Times New Roman" pitchFamily="18" charset="0"/>
              </a:rPr>
              <a:t>Section 7721</a:t>
            </a:r>
            <a:br>
              <a:rPr lang="en-US" sz="4900" b="1" dirty="0">
                <a:solidFill>
                  <a:srgbClr val="000000"/>
                </a:solidFill>
                <a:latin typeface="+mn-lt"/>
                <a:ea typeface="Times New Roman" pitchFamily="18" charset="0"/>
                <a:cs typeface="Times New Roman" pitchFamily="18" charset="0"/>
              </a:rPr>
            </a:br>
            <a:br>
              <a:rPr lang="en-US" sz="3100" b="1" dirty="0">
                <a:solidFill>
                  <a:srgbClr val="000000"/>
                </a:solidFill>
                <a:latin typeface="+mn-lt"/>
                <a:ea typeface="Times New Roman" pitchFamily="18" charset="0"/>
                <a:cs typeface="Times New Roman" pitchFamily="18" charset="0"/>
              </a:rPr>
            </a:br>
            <a:r>
              <a:rPr lang="en-US" sz="2700" b="1" i="1" dirty="0">
                <a:solidFill>
                  <a:srgbClr val="000000"/>
                </a:solidFill>
                <a:latin typeface="+mn-lt"/>
                <a:ea typeface="Times New Roman" pitchFamily="18" charset="0"/>
                <a:cs typeface="Times New Roman" pitchFamily="18" charset="0"/>
              </a:rPr>
              <a:t>The Plant Pest and Disease Management and </a:t>
            </a:r>
            <a:br>
              <a:rPr lang="en-US" sz="2700" b="1" i="1" dirty="0">
                <a:solidFill>
                  <a:srgbClr val="000000"/>
                </a:solidFill>
                <a:latin typeface="+mn-lt"/>
                <a:ea typeface="Times New Roman" pitchFamily="18" charset="0"/>
                <a:cs typeface="Times New Roman" pitchFamily="18" charset="0"/>
              </a:rPr>
            </a:br>
            <a:r>
              <a:rPr lang="en-US" sz="2700" b="1" i="1" dirty="0">
                <a:solidFill>
                  <a:srgbClr val="000000"/>
                </a:solidFill>
                <a:latin typeface="+mn-lt"/>
                <a:ea typeface="Times New Roman" pitchFamily="18" charset="0"/>
                <a:cs typeface="Times New Roman" pitchFamily="18" charset="0"/>
              </a:rPr>
              <a:t>Disaster Prevention Program </a:t>
            </a:r>
            <a:br>
              <a:rPr lang="en-US" sz="2700" b="1" i="1" dirty="0">
                <a:solidFill>
                  <a:srgbClr val="000000"/>
                </a:solidFill>
                <a:latin typeface="+mn-lt"/>
                <a:ea typeface="Times New Roman" pitchFamily="18" charset="0"/>
                <a:cs typeface="Times New Roman" pitchFamily="18" charset="0"/>
              </a:rPr>
            </a:br>
            <a:r>
              <a:rPr lang="en-US" sz="2000" b="1" i="1" dirty="0">
                <a:solidFill>
                  <a:srgbClr val="000000"/>
                </a:solidFill>
                <a:latin typeface="+mn-lt"/>
                <a:ea typeface="Times New Roman" pitchFamily="18" charset="0"/>
                <a:cs typeface="Times New Roman" pitchFamily="18" charset="0"/>
              </a:rPr>
              <a:t>and</a:t>
            </a:r>
            <a:br>
              <a:rPr lang="en-US" sz="2700" b="1" i="1" dirty="0">
                <a:solidFill>
                  <a:srgbClr val="000000"/>
                </a:solidFill>
                <a:latin typeface="+mn-lt"/>
                <a:ea typeface="Times New Roman" pitchFamily="18" charset="0"/>
                <a:cs typeface="Times New Roman" pitchFamily="18" charset="0"/>
              </a:rPr>
            </a:br>
            <a:r>
              <a:rPr lang="en-US" sz="2700" b="1" i="1" dirty="0">
                <a:solidFill>
                  <a:srgbClr val="000000"/>
                </a:solidFill>
                <a:latin typeface="+mn-lt"/>
                <a:ea typeface="Times New Roman" pitchFamily="18" charset="0"/>
                <a:cs typeface="Times New Roman" pitchFamily="18" charset="0"/>
              </a:rPr>
              <a:t>The National Clean Plant Network</a:t>
            </a:r>
            <a:br>
              <a:rPr lang="en-US" sz="3100" b="1" dirty="0">
                <a:solidFill>
                  <a:srgbClr val="000000"/>
                </a:solidFill>
                <a:latin typeface="+mn-lt"/>
                <a:ea typeface="Times New Roman" pitchFamily="18" charset="0"/>
                <a:cs typeface="Times New Roman" pitchFamily="18" charset="0"/>
              </a:rPr>
            </a:br>
            <a:r>
              <a:rPr lang="en-US" sz="4900" b="1" dirty="0">
                <a:solidFill>
                  <a:srgbClr val="000000"/>
                </a:solidFill>
                <a:latin typeface="+mn-lt"/>
                <a:ea typeface="Times New Roman" pitchFamily="18" charset="0"/>
                <a:cs typeface="Times New Roman" pitchFamily="18" charset="0"/>
              </a:rPr>
              <a:t> </a:t>
            </a:r>
            <a:r>
              <a:rPr lang="en-US" sz="3600" b="1" dirty="0">
                <a:solidFill>
                  <a:srgbClr val="000000"/>
                </a:solidFill>
                <a:latin typeface="+mn-lt"/>
                <a:ea typeface="Times New Roman" pitchFamily="18" charset="0"/>
                <a:cs typeface="Times New Roman" pitchFamily="18" charset="0"/>
              </a:rPr>
              <a:t>FY 2021 PPA Update</a:t>
            </a:r>
            <a:br>
              <a:rPr lang="en-US" sz="3600" b="1" dirty="0">
                <a:solidFill>
                  <a:srgbClr val="000000"/>
                </a:solidFill>
                <a:latin typeface="+mn-lt"/>
                <a:ea typeface="Times New Roman" pitchFamily="18" charset="0"/>
                <a:cs typeface="Times New Roman" pitchFamily="18" charset="0"/>
              </a:rPr>
            </a:br>
            <a:r>
              <a:rPr lang="en-US" sz="3600" b="1" dirty="0">
                <a:solidFill>
                  <a:srgbClr val="000000"/>
                </a:solidFill>
                <a:latin typeface="+mn-lt"/>
                <a:ea typeface="Times New Roman" pitchFamily="18" charset="0"/>
                <a:cs typeface="Times New Roman" pitchFamily="18" charset="0"/>
              </a:rPr>
              <a:t>and FY 22 Plans</a:t>
            </a:r>
            <a:br>
              <a:rPr lang="en-US" sz="3600" b="1" dirty="0">
                <a:solidFill>
                  <a:srgbClr val="000000"/>
                </a:solidFill>
                <a:latin typeface="+mn-lt"/>
                <a:ea typeface="Times New Roman" pitchFamily="18" charset="0"/>
                <a:cs typeface="Times New Roman" pitchFamily="18" charset="0"/>
              </a:rPr>
            </a:br>
            <a:r>
              <a:rPr lang="en-US" sz="3600" b="1" dirty="0">
                <a:solidFill>
                  <a:srgbClr val="000000"/>
                </a:solidFill>
                <a:latin typeface="+mn-lt"/>
                <a:ea typeface="Times New Roman" pitchFamily="18" charset="0"/>
                <a:cs typeface="Times New Roman" pitchFamily="18" charset="0"/>
              </a:rPr>
              <a:t>  21 NCC Meeting</a:t>
            </a:r>
            <a:br>
              <a:rPr lang="en-US" sz="3600" b="1" dirty="0">
                <a:solidFill>
                  <a:srgbClr val="000000"/>
                </a:solidFill>
                <a:latin typeface="+mn-lt"/>
                <a:ea typeface="Times New Roman" pitchFamily="18" charset="0"/>
                <a:cs typeface="Times New Roman" pitchFamily="18" charset="0"/>
              </a:rPr>
            </a:br>
            <a:r>
              <a:rPr lang="en-US" sz="3600" b="1" dirty="0">
                <a:solidFill>
                  <a:srgbClr val="000000"/>
                </a:solidFill>
                <a:latin typeface="+mn-lt"/>
                <a:ea typeface="Times New Roman" pitchFamily="18" charset="0"/>
                <a:cs typeface="Times New Roman" pitchFamily="18" charset="0"/>
              </a:rPr>
              <a:t>Feridoon  Mehdizadegan</a:t>
            </a:r>
            <a:br>
              <a:rPr lang="en-US" sz="3200" dirty="0">
                <a:latin typeface="+mn-lt"/>
                <a:cs typeface="Arial" pitchFamily="34" charset="0"/>
              </a:rPr>
            </a:br>
            <a:endParaRPr lang="en-US" dirty="0">
              <a:latin typeface="+mn-lt"/>
            </a:endParaRPr>
          </a:p>
        </p:txBody>
      </p:sp>
    </p:spTree>
    <p:extLst>
      <p:ext uri="{BB962C8B-B14F-4D97-AF65-F5344CB8AC3E}">
        <p14:creationId xmlns:p14="http://schemas.microsoft.com/office/powerpoint/2010/main" val="1247746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46506A8-CE0F-4696-B90A-2C2D9399A0D2}"/>
              </a:ext>
            </a:extLst>
          </p:cNvPr>
          <p:cNvPicPr>
            <a:picLocks noChangeAspect="1"/>
          </p:cNvPicPr>
          <p:nvPr/>
        </p:nvPicPr>
        <p:blipFill>
          <a:blip r:embed="rId3"/>
          <a:stretch>
            <a:fillRect/>
          </a:stretch>
        </p:blipFill>
        <p:spPr>
          <a:xfrm>
            <a:off x="4317110" y="1667048"/>
            <a:ext cx="4324263" cy="3623409"/>
          </a:xfrm>
          <a:prstGeom prst="rect">
            <a:avLst/>
          </a:prstGeom>
        </p:spPr>
      </p:pic>
      <p:sp>
        <p:nvSpPr>
          <p:cNvPr id="2" name="Title 1">
            <a:extLst>
              <a:ext uri="{FF2B5EF4-FFF2-40B4-BE49-F238E27FC236}">
                <a16:creationId xmlns:a16="http://schemas.microsoft.com/office/drawing/2014/main" id="{D8F7966D-2534-40F7-9DCC-20ADD44CFDE9}"/>
              </a:ext>
            </a:extLst>
          </p:cNvPr>
          <p:cNvSpPr>
            <a:spLocks noGrp="1"/>
          </p:cNvSpPr>
          <p:nvPr>
            <p:ph type="ctrTitle"/>
          </p:nvPr>
        </p:nvSpPr>
        <p:spPr>
          <a:xfrm rot="10800000" flipV="1">
            <a:off x="1362537" y="567019"/>
            <a:ext cx="7075714" cy="706992"/>
          </a:xfrm>
        </p:spPr>
        <p:txBody>
          <a:bodyPr>
            <a:normAutofit fontScale="90000"/>
          </a:bodyPr>
          <a:lstStyle/>
          <a:p>
            <a:r>
              <a:rPr lang="en-US" dirty="0"/>
              <a:t>FY 21 PPA Funding</a:t>
            </a:r>
          </a:p>
        </p:txBody>
      </p:sp>
      <p:sp>
        <p:nvSpPr>
          <p:cNvPr id="3" name="Subtitle 2">
            <a:extLst>
              <a:ext uri="{FF2B5EF4-FFF2-40B4-BE49-F238E27FC236}">
                <a16:creationId xmlns:a16="http://schemas.microsoft.com/office/drawing/2014/main" id="{0AEA593E-C06A-4BA0-9BC7-213BC11145BD}"/>
              </a:ext>
            </a:extLst>
          </p:cNvPr>
          <p:cNvSpPr>
            <a:spLocks noGrp="1"/>
          </p:cNvSpPr>
          <p:nvPr>
            <p:ph type="subTitle" idx="1"/>
          </p:nvPr>
        </p:nvSpPr>
        <p:spPr>
          <a:xfrm>
            <a:off x="656788" y="1274012"/>
            <a:ext cx="7551041" cy="4419217"/>
          </a:xfrm>
        </p:spPr>
        <p:txBody>
          <a:bodyPr/>
          <a:lstStyle/>
          <a:p>
            <a:r>
              <a:rPr lang="en-US" dirty="0"/>
              <a:t>PPA Funding Distribution Among Goals</a:t>
            </a:r>
          </a:p>
        </p:txBody>
      </p:sp>
      <p:grpSp>
        <p:nvGrpSpPr>
          <p:cNvPr id="5" name="Group 4">
            <a:extLst>
              <a:ext uri="{FF2B5EF4-FFF2-40B4-BE49-F238E27FC236}">
                <a16:creationId xmlns:a16="http://schemas.microsoft.com/office/drawing/2014/main" id="{B6E598A4-93B2-4254-97CC-DECC2B832C9B}"/>
              </a:ext>
            </a:extLst>
          </p:cNvPr>
          <p:cNvGrpSpPr/>
          <p:nvPr/>
        </p:nvGrpSpPr>
        <p:grpSpPr>
          <a:xfrm>
            <a:off x="0" y="-139974"/>
            <a:ext cx="9144000" cy="706993"/>
            <a:chOff x="0" y="0"/>
            <a:chExt cx="9144000" cy="706993"/>
          </a:xfrm>
        </p:grpSpPr>
        <p:sp>
          <p:nvSpPr>
            <p:cNvPr id="6" name="Rectangle 5">
              <a:extLst>
                <a:ext uri="{FF2B5EF4-FFF2-40B4-BE49-F238E27FC236}">
                  <a16:creationId xmlns:a16="http://schemas.microsoft.com/office/drawing/2014/main" id="{4C3A74ED-6BC5-483A-8663-70020E191B16}"/>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79646">
                    <a:lumMod val="75000"/>
                  </a:srgbClr>
                </a:solidFill>
              </a:endParaRPr>
            </a:p>
          </p:txBody>
        </p:sp>
        <p:pic>
          <p:nvPicPr>
            <p:cNvPr id="7" name="Picture 6" descr=" SigLockup Master PwPt.Neg-transbg.png">
              <a:extLst>
                <a:ext uri="{FF2B5EF4-FFF2-40B4-BE49-F238E27FC236}">
                  <a16:creationId xmlns:a16="http://schemas.microsoft.com/office/drawing/2014/main" id="{98FC95D5-B417-48F4-931D-F84BF23E569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graphicFrame>
        <p:nvGraphicFramePr>
          <p:cNvPr id="8" name="Table 7">
            <a:extLst>
              <a:ext uri="{FF2B5EF4-FFF2-40B4-BE49-F238E27FC236}">
                <a16:creationId xmlns:a16="http://schemas.microsoft.com/office/drawing/2014/main" id="{3B235BBD-602B-440B-BC0C-FA12275EB07F}"/>
              </a:ext>
            </a:extLst>
          </p:cNvPr>
          <p:cNvGraphicFramePr>
            <a:graphicFrameLocks noGrp="1"/>
          </p:cNvGraphicFramePr>
          <p:nvPr>
            <p:extLst>
              <p:ext uri="{D42A27DB-BD31-4B8C-83A1-F6EECF244321}">
                <p14:modId xmlns:p14="http://schemas.microsoft.com/office/powerpoint/2010/main" val="1925410085"/>
              </p:ext>
            </p:extLst>
          </p:nvPr>
        </p:nvGraphicFramePr>
        <p:xfrm>
          <a:off x="628650" y="1667048"/>
          <a:ext cx="3562350" cy="3703320"/>
        </p:xfrm>
        <a:graphic>
          <a:graphicData uri="http://schemas.openxmlformats.org/drawingml/2006/table">
            <a:tbl>
              <a:tblPr/>
              <a:tblGrid>
                <a:gridCol w="1781175">
                  <a:extLst>
                    <a:ext uri="{9D8B030D-6E8A-4147-A177-3AD203B41FA5}">
                      <a16:colId xmlns:a16="http://schemas.microsoft.com/office/drawing/2014/main" val="2632206921"/>
                    </a:ext>
                  </a:extLst>
                </a:gridCol>
                <a:gridCol w="1781175">
                  <a:extLst>
                    <a:ext uri="{9D8B030D-6E8A-4147-A177-3AD203B41FA5}">
                      <a16:colId xmlns:a16="http://schemas.microsoft.com/office/drawing/2014/main" val="3468349640"/>
                    </a:ext>
                  </a:extLst>
                </a:gridCol>
              </a:tblGrid>
              <a:tr h="259284">
                <a:tc>
                  <a:txBody>
                    <a:bodyPr/>
                    <a:lstStyle/>
                    <a:p>
                      <a:pPr marL="0" marR="0">
                        <a:spcBef>
                          <a:spcPts val="0"/>
                        </a:spcBef>
                        <a:spcAft>
                          <a:spcPts val="0"/>
                        </a:spcAft>
                      </a:pPr>
                      <a:r>
                        <a:rPr lang="en-US">
                          <a:effectLst/>
                        </a:rPr>
                        <a:t>1A - Enhance Analysis</a:t>
                      </a:r>
                    </a:p>
                  </a:txBody>
                  <a:tcPr anchor="ctr">
                    <a:lnL>
                      <a:noFill/>
                    </a:lnL>
                    <a:lnR>
                      <a:noFill/>
                    </a:lnR>
                    <a:lnT>
                      <a:noFill/>
                    </a:lnT>
                    <a:lnB>
                      <a:noFill/>
                    </a:lnB>
                  </a:tcPr>
                </a:tc>
                <a:tc>
                  <a:txBody>
                    <a:bodyPr/>
                    <a:lstStyle/>
                    <a:p>
                      <a:pPr marL="0" marR="0">
                        <a:spcBef>
                          <a:spcPts val="0"/>
                        </a:spcBef>
                        <a:spcAft>
                          <a:spcPts val="0"/>
                        </a:spcAft>
                      </a:pPr>
                      <a:r>
                        <a:rPr lang="en-US">
                          <a:effectLst/>
                        </a:rPr>
                        <a:t>$ 2,087,871 </a:t>
                      </a:r>
                    </a:p>
                  </a:txBody>
                  <a:tcPr anchor="ctr">
                    <a:lnL>
                      <a:noFill/>
                    </a:lnL>
                    <a:lnR>
                      <a:noFill/>
                    </a:lnR>
                    <a:lnT>
                      <a:noFill/>
                    </a:lnT>
                    <a:lnB>
                      <a:noFill/>
                    </a:lnB>
                  </a:tcPr>
                </a:tc>
                <a:extLst>
                  <a:ext uri="{0D108BD9-81ED-4DB2-BD59-A6C34878D82A}">
                    <a16:rowId xmlns:a16="http://schemas.microsoft.com/office/drawing/2014/main" val="2396942440"/>
                  </a:ext>
                </a:extLst>
              </a:tr>
              <a:tr h="259284">
                <a:tc>
                  <a:txBody>
                    <a:bodyPr/>
                    <a:lstStyle/>
                    <a:p>
                      <a:pPr marL="0" marR="0">
                        <a:spcBef>
                          <a:spcPts val="0"/>
                        </a:spcBef>
                        <a:spcAft>
                          <a:spcPts val="0"/>
                        </a:spcAft>
                      </a:pPr>
                      <a:r>
                        <a:rPr lang="en-US">
                          <a:effectLst/>
                        </a:rPr>
                        <a:t>1S - Survey</a:t>
                      </a:r>
                    </a:p>
                  </a:txBody>
                  <a:tcPr anchor="ctr">
                    <a:lnL>
                      <a:noFill/>
                    </a:lnL>
                    <a:lnR>
                      <a:noFill/>
                    </a:lnR>
                    <a:lnT>
                      <a:noFill/>
                    </a:lnT>
                    <a:lnB>
                      <a:noFill/>
                    </a:lnB>
                  </a:tcPr>
                </a:tc>
                <a:tc>
                  <a:txBody>
                    <a:bodyPr/>
                    <a:lstStyle/>
                    <a:p>
                      <a:pPr marL="0" marR="0">
                        <a:spcBef>
                          <a:spcPts val="0"/>
                        </a:spcBef>
                        <a:spcAft>
                          <a:spcPts val="0"/>
                        </a:spcAft>
                      </a:pPr>
                      <a:r>
                        <a:rPr lang="en-US">
                          <a:effectLst/>
                        </a:rPr>
                        <a:t>$ 14,071,495 </a:t>
                      </a:r>
                    </a:p>
                  </a:txBody>
                  <a:tcPr anchor="ctr">
                    <a:lnL>
                      <a:noFill/>
                    </a:lnL>
                    <a:lnR>
                      <a:noFill/>
                    </a:lnR>
                    <a:lnT>
                      <a:noFill/>
                    </a:lnT>
                    <a:lnB>
                      <a:noFill/>
                    </a:lnB>
                  </a:tcPr>
                </a:tc>
                <a:extLst>
                  <a:ext uri="{0D108BD9-81ED-4DB2-BD59-A6C34878D82A}">
                    <a16:rowId xmlns:a16="http://schemas.microsoft.com/office/drawing/2014/main" val="2299159498"/>
                  </a:ext>
                </a:extLst>
              </a:tr>
              <a:tr h="259284">
                <a:tc>
                  <a:txBody>
                    <a:bodyPr/>
                    <a:lstStyle/>
                    <a:p>
                      <a:pPr marL="0" marR="0">
                        <a:spcBef>
                          <a:spcPts val="0"/>
                        </a:spcBef>
                        <a:spcAft>
                          <a:spcPts val="0"/>
                        </a:spcAft>
                      </a:pPr>
                      <a:r>
                        <a:rPr lang="en-US">
                          <a:effectLst/>
                        </a:rPr>
                        <a:t>2 - Target Domestic Inspection</a:t>
                      </a:r>
                    </a:p>
                  </a:txBody>
                  <a:tcPr anchor="ctr">
                    <a:lnL>
                      <a:noFill/>
                    </a:lnL>
                    <a:lnR>
                      <a:noFill/>
                    </a:lnR>
                    <a:lnT>
                      <a:noFill/>
                    </a:lnT>
                    <a:lnB>
                      <a:noFill/>
                    </a:lnB>
                  </a:tcPr>
                </a:tc>
                <a:tc>
                  <a:txBody>
                    <a:bodyPr/>
                    <a:lstStyle/>
                    <a:p>
                      <a:pPr marL="0" marR="0">
                        <a:spcBef>
                          <a:spcPts val="0"/>
                        </a:spcBef>
                        <a:spcAft>
                          <a:spcPts val="0"/>
                        </a:spcAft>
                      </a:pPr>
                      <a:r>
                        <a:rPr lang="en-US">
                          <a:effectLst/>
                        </a:rPr>
                        <a:t>$ 6,249,616 </a:t>
                      </a:r>
                    </a:p>
                  </a:txBody>
                  <a:tcPr anchor="ctr">
                    <a:lnL>
                      <a:noFill/>
                    </a:lnL>
                    <a:lnR>
                      <a:noFill/>
                    </a:lnR>
                    <a:lnT>
                      <a:noFill/>
                    </a:lnT>
                    <a:lnB>
                      <a:noFill/>
                    </a:lnB>
                  </a:tcPr>
                </a:tc>
                <a:extLst>
                  <a:ext uri="{0D108BD9-81ED-4DB2-BD59-A6C34878D82A}">
                    <a16:rowId xmlns:a16="http://schemas.microsoft.com/office/drawing/2014/main" val="845473486"/>
                  </a:ext>
                </a:extLst>
              </a:tr>
              <a:tr h="438788">
                <a:tc>
                  <a:txBody>
                    <a:bodyPr/>
                    <a:lstStyle/>
                    <a:p>
                      <a:pPr marL="0" marR="0">
                        <a:spcBef>
                          <a:spcPts val="0"/>
                        </a:spcBef>
                        <a:spcAft>
                          <a:spcPts val="0"/>
                        </a:spcAft>
                      </a:pPr>
                      <a:r>
                        <a:rPr lang="en-US">
                          <a:effectLst/>
                        </a:rPr>
                        <a:t>3 - Enhance Pest ID and Technology</a:t>
                      </a:r>
                    </a:p>
                  </a:txBody>
                  <a:tcPr anchor="ctr">
                    <a:lnL>
                      <a:noFill/>
                    </a:lnL>
                    <a:lnR>
                      <a:noFill/>
                    </a:lnR>
                    <a:lnT>
                      <a:noFill/>
                    </a:lnT>
                    <a:lnB>
                      <a:noFill/>
                    </a:lnB>
                  </a:tcPr>
                </a:tc>
                <a:tc>
                  <a:txBody>
                    <a:bodyPr/>
                    <a:lstStyle/>
                    <a:p>
                      <a:pPr marL="0" marR="0">
                        <a:spcBef>
                          <a:spcPts val="0"/>
                        </a:spcBef>
                        <a:spcAft>
                          <a:spcPts val="0"/>
                        </a:spcAft>
                      </a:pPr>
                      <a:r>
                        <a:rPr lang="en-US">
                          <a:effectLst/>
                        </a:rPr>
                        <a:t>$ 6,250,000 </a:t>
                      </a:r>
                    </a:p>
                  </a:txBody>
                  <a:tcPr anchor="ctr">
                    <a:lnL>
                      <a:noFill/>
                    </a:lnL>
                    <a:lnR>
                      <a:noFill/>
                    </a:lnR>
                    <a:lnT>
                      <a:noFill/>
                    </a:lnT>
                    <a:lnB>
                      <a:noFill/>
                    </a:lnB>
                  </a:tcPr>
                </a:tc>
                <a:extLst>
                  <a:ext uri="{0D108BD9-81ED-4DB2-BD59-A6C34878D82A}">
                    <a16:rowId xmlns:a16="http://schemas.microsoft.com/office/drawing/2014/main" val="2038194289"/>
                  </a:ext>
                </a:extLst>
              </a:tr>
              <a:tr h="438788">
                <a:tc>
                  <a:txBody>
                    <a:bodyPr/>
                    <a:lstStyle/>
                    <a:p>
                      <a:pPr marL="0" marR="0">
                        <a:spcBef>
                          <a:spcPts val="0"/>
                        </a:spcBef>
                        <a:spcAft>
                          <a:spcPts val="0"/>
                        </a:spcAft>
                      </a:pPr>
                      <a:r>
                        <a:rPr lang="en-US">
                          <a:effectLst/>
                        </a:rPr>
                        <a:t>4 - Safeguard Nursery Production</a:t>
                      </a:r>
                    </a:p>
                  </a:txBody>
                  <a:tcPr anchor="ctr">
                    <a:lnL>
                      <a:noFill/>
                    </a:lnL>
                    <a:lnR>
                      <a:noFill/>
                    </a:lnR>
                    <a:lnT>
                      <a:noFill/>
                    </a:lnT>
                    <a:lnB>
                      <a:noFill/>
                    </a:lnB>
                  </a:tcPr>
                </a:tc>
                <a:tc>
                  <a:txBody>
                    <a:bodyPr/>
                    <a:lstStyle/>
                    <a:p>
                      <a:pPr marL="0" marR="0">
                        <a:spcBef>
                          <a:spcPts val="0"/>
                        </a:spcBef>
                        <a:spcAft>
                          <a:spcPts val="0"/>
                        </a:spcAft>
                      </a:pPr>
                      <a:r>
                        <a:rPr lang="en-US">
                          <a:effectLst/>
                        </a:rPr>
                        <a:t>$ 1,999,878 </a:t>
                      </a:r>
                    </a:p>
                  </a:txBody>
                  <a:tcPr anchor="ctr">
                    <a:lnL>
                      <a:noFill/>
                    </a:lnL>
                    <a:lnR>
                      <a:noFill/>
                    </a:lnR>
                    <a:lnT>
                      <a:noFill/>
                    </a:lnT>
                    <a:lnB>
                      <a:noFill/>
                    </a:lnB>
                  </a:tcPr>
                </a:tc>
                <a:extLst>
                  <a:ext uri="{0D108BD9-81ED-4DB2-BD59-A6C34878D82A}">
                    <a16:rowId xmlns:a16="http://schemas.microsoft.com/office/drawing/2014/main" val="2740173478"/>
                  </a:ext>
                </a:extLst>
              </a:tr>
              <a:tr h="438788">
                <a:tc>
                  <a:txBody>
                    <a:bodyPr/>
                    <a:lstStyle/>
                    <a:p>
                      <a:pPr marL="0" marR="0">
                        <a:spcBef>
                          <a:spcPts val="0"/>
                        </a:spcBef>
                        <a:spcAft>
                          <a:spcPts val="0"/>
                        </a:spcAft>
                      </a:pPr>
                      <a:r>
                        <a:rPr lang="en-US">
                          <a:effectLst/>
                        </a:rPr>
                        <a:t>5 - Conduct Outreach and Education</a:t>
                      </a:r>
                    </a:p>
                  </a:txBody>
                  <a:tcPr anchor="ctr">
                    <a:lnL>
                      <a:noFill/>
                    </a:lnL>
                    <a:lnR>
                      <a:noFill/>
                    </a:lnR>
                    <a:lnT>
                      <a:noFill/>
                    </a:lnT>
                    <a:lnB>
                      <a:noFill/>
                    </a:lnB>
                  </a:tcPr>
                </a:tc>
                <a:tc>
                  <a:txBody>
                    <a:bodyPr/>
                    <a:lstStyle/>
                    <a:p>
                      <a:pPr marL="0" marR="0">
                        <a:spcBef>
                          <a:spcPts val="0"/>
                        </a:spcBef>
                        <a:spcAft>
                          <a:spcPts val="0"/>
                        </a:spcAft>
                      </a:pPr>
                      <a:r>
                        <a:rPr lang="en-US" dirty="0">
                          <a:effectLst/>
                        </a:rPr>
                        <a:t>$ 3,800,000 </a:t>
                      </a:r>
                    </a:p>
                  </a:txBody>
                  <a:tcPr anchor="ctr">
                    <a:lnL>
                      <a:noFill/>
                    </a:lnL>
                    <a:lnR>
                      <a:noFill/>
                    </a:lnR>
                    <a:lnT>
                      <a:noFill/>
                    </a:lnT>
                    <a:lnB>
                      <a:noFill/>
                    </a:lnB>
                  </a:tcPr>
                </a:tc>
                <a:extLst>
                  <a:ext uri="{0D108BD9-81ED-4DB2-BD59-A6C34878D82A}">
                    <a16:rowId xmlns:a16="http://schemas.microsoft.com/office/drawing/2014/main" val="1910746358"/>
                  </a:ext>
                </a:extLst>
              </a:tr>
              <a:tr h="438788">
                <a:tc>
                  <a:txBody>
                    <a:bodyPr/>
                    <a:lstStyle/>
                    <a:p>
                      <a:pPr marL="0" marR="0">
                        <a:spcBef>
                          <a:spcPts val="0"/>
                        </a:spcBef>
                        <a:spcAft>
                          <a:spcPts val="0"/>
                        </a:spcAft>
                      </a:pPr>
                      <a:r>
                        <a:rPr lang="en-US">
                          <a:effectLst/>
                        </a:rPr>
                        <a:t>6 - Enhance Mitigation Capabilities</a:t>
                      </a:r>
                    </a:p>
                  </a:txBody>
                  <a:tcPr anchor="ctr">
                    <a:lnL>
                      <a:noFill/>
                    </a:lnL>
                    <a:lnR>
                      <a:noFill/>
                    </a:lnR>
                    <a:lnT>
                      <a:noFill/>
                    </a:lnT>
                    <a:lnB>
                      <a:noFill/>
                    </a:lnB>
                  </a:tcPr>
                </a:tc>
                <a:tc>
                  <a:txBody>
                    <a:bodyPr/>
                    <a:lstStyle/>
                    <a:p>
                      <a:pPr marL="0" marR="0">
                        <a:spcBef>
                          <a:spcPts val="0"/>
                        </a:spcBef>
                        <a:spcAft>
                          <a:spcPts val="0"/>
                        </a:spcAft>
                      </a:pPr>
                      <a:r>
                        <a:rPr lang="en-US">
                          <a:effectLst/>
                        </a:rPr>
                        <a:t>$ 14,108,444 </a:t>
                      </a:r>
                    </a:p>
                  </a:txBody>
                  <a:tcPr anchor="ctr">
                    <a:lnL>
                      <a:noFill/>
                    </a:lnL>
                    <a:lnR>
                      <a:noFill/>
                    </a:lnR>
                    <a:lnT>
                      <a:noFill/>
                    </a:lnT>
                    <a:lnB>
                      <a:noFill/>
                    </a:lnB>
                  </a:tcPr>
                </a:tc>
                <a:extLst>
                  <a:ext uri="{0D108BD9-81ED-4DB2-BD59-A6C34878D82A}">
                    <a16:rowId xmlns:a16="http://schemas.microsoft.com/office/drawing/2014/main" val="2416747474"/>
                  </a:ext>
                </a:extLst>
              </a:tr>
              <a:tr h="259284">
                <a:tc>
                  <a:txBody>
                    <a:bodyPr/>
                    <a:lstStyle/>
                    <a:p>
                      <a:pPr marL="0" marR="0">
                        <a:spcBef>
                          <a:spcPts val="0"/>
                        </a:spcBef>
                        <a:spcAft>
                          <a:spcPts val="0"/>
                        </a:spcAft>
                      </a:pPr>
                      <a:r>
                        <a:rPr lang="en-US">
                          <a:effectLst/>
                        </a:rPr>
                        <a:t>6R - Rapid Response</a:t>
                      </a:r>
                    </a:p>
                  </a:txBody>
                  <a:tcPr anchor="ctr">
                    <a:lnL>
                      <a:noFill/>
                    </a:lnL>
                    <a:lnR>
                      <a:noFill/>
                    </a:lnR>
                    <a:lnT>
                      <a:noFill/>
                    </a:lnT>
                    <a:lnB>
                      <a:noFill/>
                    </a:lnB>
                  </a:tcPr>
                </a:tc>
                <a:tc>
                  <a:txBody>
                    <a:bodyPr/>
                    <a:lstStyle/>
                    <a:p>
                      <a:pPr marL="0" marR="0">
                        <a:spcBef>
                          <a:spcPts val="0"/>
                        </a:spcBef>
                        <a:spcAft>
                          <a:spcPts val="0"/>
                        </a:spcAft>
                      </a:pPr>
                      <a:r>
                        <a:rPr lang="en-US">
                          <a:effectLst/>
                        </a:rPr>
                        <a:t>$ 48,939 </a:t>
                      </a:r>
                    </a:p>
                  </a:txBody>
                  <a:tcPr anchor="ctr">
                    <a:lnL>
                      <a:noFill/>
                    </a:lnL>
                    <a:lnR>
                      <a:noFill/>
                    </a:lnR>
                    <a:lnT>
                      <a:noFill/>
                    </a:lnT>
                    <a:lnB>
                      <a:noFill/>
                    </a:lnB>
                  </a:tcPr>
                </a:tc>
                <a:extLst>
                  <a:ext uri="{0D108BD9-81ED-4DB2-BD59-A6C34878D82A}">
                    <a16:rowId xmlns:a16="http://schemas.microsoft.com/office/drawing/2014/main" val="1654426037"/>
                  </a:ext>
                </a:extLst>
              </a:tr>
              <a:tr h="259284">
                <a:tc>
                  <a:txBody>
                    <a:bodyPr/>
                    <a:lstStyle/>
                    <a:p>
                      <a:pPr marL="0" marR="0">
                        <a:spcBef>
                          <a:spcPts val="0"/>
                        </a:spcBef>
                        <a:spcAft>
                          <a:spcPts val="0"/>
                        </a:spcAft>
                      </a:pPr>
                      <a:r>
                        <a:rPr lang="en-US">
                          <a:effectLst/>
                        </a:rPr>
                        <a:t>Grand Total</a:t>
                      </a:r>
                    </a:p>
                  </a:txBody>
                  <a:tcPr anchor="ctr">
                    <a:lnL>
                      <a:noFill/>
                    </a:lnL>
                    <a:lnR>
                      <a:noFill/>
                    </a:lnR>
                    <a:lnT>
                      <a:noFill/>
                    </a:lnT>
                    <a:lnB>
                      <a:noFill/>
                    </a:lnB>
                  </a:tcPr>
                </a:tc>
                <a:tc>
                  <a:txBody>
                    <a:bodyPr/>
                    <a:lstStyle/>
                    <a:p>
                      <a:pPr marL="0" marR="0">
                        <a:spcBef>
                          <a:spcPts val="0"/>
                        </a:spcBef>
                        <a:spcAft>
                          <a:spcPts val="0"/>
                        </a:spcAft>
                      </a:pPr>
                      <a:r>
                        <a:rPr lang="en-US" dirty="0">
                          <a:effectLst/>
                        </a:rPr>
                        <a:t>$ 48,616,243 </a:t>
                      </a:r>
                    </a:p>
                  </a:txBody>
                  <a:tcPr anchor="ctr">
                    <a:lnL>
                      <a:noFill/>
                    </a:lnL>
                    <a:lnR>
                      <a:noFill/>
                    </a:lnR>
                    <a:lnT>
                      <a:noFill/>
                    </a:lnT>
                    <a:lnB>
                      <a:noFill/>
                    </a:lnB>
                  </a:tcPr>
                </a:tc>
                <a:extLst>
                  <a:ext uri="{0D108BD9-81ED-4DB2-BD59-A6C34878D82A}">
                    <a16:rowId xmlns:a16="http://schemas.microsoft.com/office/drawing/2014/main" val="836325368"/>
                  </a:ext>
                </a:extLst>
              </a:tr>
            </a:tbl>
          </a:graphicData>
        </a:graphic>
      </p:graphicFrame>
      <p:sp>
        <p:nvSpPr>
          <p:cNvPr id="9" name="Rectangle 1">
            <a:extLst>
              <a:ext uri="{FF2B5EF4-FFF2-40B4-BE49-F238E27FC236}">
                <a16:creationId xmlns:a16="http://schemas.microsoft.com/office/drawing/2014/main" id="{350DD02F-765C-49D3-84D7-61CBD11853FB}"/>
              </a:ext>
            </a:extLst>
          </p:cNvPr>
          <p:cNvSpPr>
            <a:spLocks noChangeArrowheads="1"/>
          </p:cNvSpPr>
          <p:nvPr/>
        </p:nvSpPr>
        <p:spPr bwMode="auto">
          <a:xfrm>
            <a:off x="628650" y="2662480"/>
            <a:ext cx="5329267" cy="458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06865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399" y="6544849"/>
            <a:ext cx="8705849" cy="307777"/>
          </a:xfrm>
          <a:prstGeom prst="rect">
            <a:avLst/>
          </a:prstGeom>
          <a:noFill/>
        </p:spPr>
        <p:txBody>
          <a:bodyPr wrap="square" rtlCol="0">
            <a:spAutoFit/>
          </a:bodyPr>
          <a:lstStyle/>
          <a:p>
            <a:r>
              <a:rPr lang="en-US" sz="1400" dirty="0"/>
              <a:t>*direct costs (includes salary, supplies, travel)			**RR projects will be approved via DM</a:t>
            </a:r>
          </a:p>
        </p:txBody>
      </p:sp>
      <p:sp>
        <p:nvSpPr>
          <p:cNvPr id="2" name="Title 1"/>
          <p:cNvSpPr>
            <a:spLocks noGrp="1"/>
          </p:cNvSpPr>
          <p:nvPr>
            <p:ph type="title"/>
          </p:nvPr>
        </p:nvSpPr>
        <p:spPr>
          <a:xfrm>
            <a:off x="152399" y="685800"/>
            <a:ext cx="8705850" cy="838200"/>
          </a:xfrm>
          <a:solidFill>
            <a:srgbClr val="002D5B"/>
          </a:solidFill>
          <a:effectLst>
            <a:glow rad="63500">
              <a:schemeClr val="bg1">
                <a:lumMod val="65000"/>
                <a:alpha val="40000"/>
              </a:schemeClr>
            </a:glow>
          </a:effectLst>
        </p:spPr>
        <p:txBody>
          <a:bodyPr>
            <a:normAutofit fontScale="90000"/>
          </a:bodyPr>
          <a:lstStyle/>
          <a:p>
            <a:r>
              <a:rPr lang="en-US" sz="4000" dirty="0">
                <a:solidFill>
                  <a:schemeClr val="bg1"/>
                </a:solidFill>
              </a:rPr>
              <a:t>FY2021 Projects Requested/Funded</a:t>
            </a:r>
            <a:br>
              <a:rPr lang="en-US" dirty="0">
                <a:solidFill>
                  <a:schemeClr val="bg1"/>
                </a:solidFill>
              </a:rPr>
            </a:br>
            <a:r>
              <a:rPr lang="en-US" sz="2000" b="1" dirty="0">
                <a:solidFill>
                  <a:schemeClr val="bg1"/>
                </a:solidFill>
                <a:ea typeface="Times New Roman" pitchFamily="18" charset="0"/>
                <a:cs typeface="Times New Roman" pitchFamily="18" charset="0"/>
              </a:rPr>
              <a:t>PPDMDPP - NCPN</a:t>
            </a:r>
            <a:endParaRPr lang="en-US"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758600333"/>
              </p:ext>
            </p:extLst>
          </p:nvPr>
        </p:nvGraphicFramePr>
        <p:xfrm>
          <a:off x="221227" y="1524000"/>
          <a:ext cx="8705850" cy="4974371"/>
        </p:xfrm>
        <a:graphic>
          <a:graphicData uri="http://schemas.openxmlformats.org/drawingml/2006/table">
            <a:tbl>
              <a:tblPr/>
              <a:tblGrid>
                <a:gridCol w="2097244">
                  <a:extLst>
                    <a:ext uri="{9D8B030D-6E8A-4147-A177-3AD203B41FA5}">
                      <a16:colId xmlns:a16="http://schemas.microsoft.com/office/drawing/2014/main" val="20000"/>
                    </a:ext>
                  </a:extLst>
                </a:gridCol>
                <a:gridCol w="913695">
                  <a:extLst>
                    <a:ext uri="{9D8B030D-6E8A-4147-A177-3AD203B41FA5}">
                      <a16:colId xmlns:a16="http://schemas.microsoft.com/office/drawing/2014/main" val="20001"/>
                    </a:ext>
                  </a:extLst>
                </a:gridCol>
                <a:gridCol w="1861593">
                  <a:extLst>
                    <a:ext uri="{9D8B030D-6E8A-4147-A177-3AD203B41FA5}">
                      <a16:colId xmlns:a16="http://schemas.microsoft.com/office/drawing/2014/main" val="20002"/>
                    </a:ext>
                  </a:extLst>
                </a:gridCol>
                <a:gridCol w="879492">
                  <a:extLst>
                    <a:ext uri="{9D8B030D-6E8A-4147-A177-3AD203B41FA5}">
                      <a16:colId xmlns:a16="http://schemas.microsoft.com/office/drawing/2014/main" val="20003"/>
                    </a:ext>
                  </a:extLst>
                </a:gridCol>
                <a:gridCol w="1977118">
                  <a:extLst>
                    <a:ext uri="{9D8B030D-6E8A-4147-A177-3AD203B41FA5}">
                      <a16:colId xmlns:a16="http://schemas.microsoft.com/office/drawing/2014/main" val="20004"/>
                    </a:ext>
                  </a:extLst>
                </a:gridCol>
                <a:gridCol w="976708">
                  <a:extLst>
                    <a:ext uri="{9D8B030D-6E8A-4147-A177-3AD203B41FA5}">
                      <a16:colId xmlns:a16="http://schemas.microsoft.com/office/drawing/2014/main" val="3511823343"/>
                    </a:ext>
                  </a:extLst>
                </a:gridCol>
              </a:tblGrid>
              <a:tr h="247691">
                <a:tc>
                  <a:txBody>
                    <a:bodyPr/>
                    <a:lstStyle/>
                    <a:p>
                      <a:pPr algn="l" fontAlgn="b"/>
                      <a:r>
                        <a:rPr lang="en-US" sz="1600" b="1" i="0" u="none" strike="noStrike" dirty="0">
                          <a:solidFill>
                            <a:srgbClr val="FFFFFF"/>
                          </a:solidFill>
                          <a:effectLst/>
                          <a:latin typeface="Calibri"/>
                        </a:rPr>
                        <a:t>FY2021</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gridSpan="2">
                  <a:txBody>
                    <a:bodyPr/>
                    <a:lstStyle/>
                    <a:p>
                      <a:pPr algn="ctr" fontAlgn="b"/>
                      <a:r>
                        <a:rPr lang="en-US" sz="1600" b="1" i="0" u="none" strike="noStrike" dirty="0">
                          <a:solidFill>
                            <a:srgbClr val="FFFFFF"/>
                          </a:solidFill>
                          <a:effectLst/>
                          <a:latin typeface="Calibri"/>
                        </a:rPr>
                        <a:t>Requested</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hMerge="1">
                  <a:txBody>
                    <a:bodyPr/>
                    <a:lstStyle/>
                    <a:p>
                      <a:endParaRPr lang="en-US"/>
                    </a:p>
                  </a:txBody>
                  <a:tcPr/>
                </a:tc>
                <a:tc gridSpan="2">
                  <a:txBody>
                    <a:bodyPr/>
                    <a:lstStyle/>
                    <a:p>
                      <a:pPr algn="ctr" fontAlgn="b"/>
                      <a:r>
                        <a:rPr lang="en-US" sz="1600" b="1" i="0" u="none" strike="noStrike" dirty="0">
                          <a:solidFill>
                            <a:srgbClr val="FFFFFF"/>
                          </a:solidFill>
                          <a:effectLst/>
                          <a:latin typeface="Calibri"/>
                        </a:rPr>
                        <a:t>Recommended</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hMerge="1">
                  <a:txBody>
                    <a:bodyPr/>
                    <a:lstStyle/>
                    <a:p>
                      <a:endParaRPr lang="en-US"/>
                    </a:p>
                  </a:txBody>
                  <a:tcPr/>
                </a:tc>
                <a:tc>
                  <a:txBody>
                    <a:bodyPr/>
                    <a:lstStyle/>
                    <a:p>
                      <a:pPr algn="ctr" fontAlgn="b"/>
                      <a:r>
                        <a:rPr lang="en-US" sz="1600" b="1" i="0" u="none" strike="noStrike" dirty="0">
                          <a:solidFill>
                            <a:srgbClr val="FFFFFF"/>
                          </a:solidFill>
                          <a:effectLst/>
                          <a:latin typeface="Calibri"/>
                        </a:rPr>
                        <a:t>% of </a:t>
                      </a:r>
                      <a:endParaRPr lang="en-US" sz="1600" b="1" i="0" u="none" strike="noStrike">
                        <a:solidFill>
                          <a:srgbClr val="FFFFFF"/>
                        </a:solidFill>
                        <a:effectLst/>
                        <a:latin typeface="Calibri" panose="020F0502020204030204" pitchFamily="34" charset="0"/>
                      </a:endParaRP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0000"/>
                  </a:ext>
                </a:extLst>
              </a:tr>
              <a:tr h="435270">
                <a:tc>
                  <a:txBody>
                    <a:bodyPr/>
                    <a:lstStyle/>
                    <a:p>
                      <a:pPr algn="l" fontAlgn="b"/>
                      <a:r>
                        <a:rPr lang="en-US" sz="1600" b="1" i="0" u="none" strike="noStrike" dirty="0">
                          <a:solidFill>
                            <a:srgbClr val="FFFFFF"/>
                          </a:solidFill>
                          <a:effectLst/>
                          <a:latin typeface="Calibri"/>
                        </a:rPr>
                        <a:t>Goal</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l" fontAlgn="b"/>
                      <a:r>
                        <a:rPr lang="en-US" sz="1600" b="1" i="0" u="none" strike="noStrike" dirty="0">
                          <a:solidFill>
                            <a:srgbClr val="FFFFFF"/>
                          </a:solidFill>
                          <a:effectLst/>
                          <a:latin typeface="Calibri"/>
                        </a:rPr>
                        <a:t>Projects</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US" sz="1600" b="1" i="0" u="none" strike="noStrike" dirty="0">
                          <a:solidFill>
                            <a:srgbClr val="FFFFFF"/>
                          </a:solidFill>
                          <a:effectLst/>
                          <a:latin typeface="Calibri"/>
                        </a:rPr>
                        <a:t>Funding</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l" fontAlgn="b"/>
                      <a:r>
                        <a:rPr lang="en-US" sz="1600" b="1" i="0" u="none" strike="noStrike" dirty="0">
                          <a:solidFill>
                            <a:srgbClr val="FFFFFF"/>
                          </a:solidFill>
                          <a:effectLst/>
                          <a:latin typeface="Calibri"/>
                        </a:rPr>
                        <a:t>Projects </a:t>
                      </a:r>
                      <a:endParaRPr lang="en-US" sz="1600" b="1" i="0" u="none" strike="noStrike">
                        <a:solidFill>
                          <a:srgbClr val="FFFFFF"/>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US" sz="1600" b="1" i="0" u="none" strike="noStrike" dirty="0">
                          <a:solidFill>
                            <a:srgbClr val="FFFFFF"/>
                          </a:solidFill>
                          <a:effectLst/>
                          <a:latin typeface="Calibri"/>
                        </a:rPr>
                        <a:t>Funding </a:t>
                      </a:r>
                      <a:endParaRPr lang="en-US" sz="1600" b="1" i="0" u="none" strike="noStrike">
                        <a:solidFill>
                          <a:srgbClr val="FFFFFF"/>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US" sz="1600" b="1" i="0" u="none" strike="noStrike" dirty="0">
                          <a:solidFill>
                            <a:srgbClr val="FFFFFF"/>
                          </a:solidFill>
                          <a:effectLst/>
                          <a:latin typeface="Calibri"/>
                        </a:rPr>
                        <a:t>Request</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0001"/>
                  </a:ext>
                </a:extLst>
              </a:tr>
              <a:tr h="247691">
                <a:tc>
                  <a:txBody>
                    <a:bodyPr/>
                    <a:lstStyle/>
                    <a:p>
                      <a:pPr algn="l" fontAlgn="b"/>
                      <a:r>
                        <a:rPr lang="en-US" sz="1600" b="1" i="0" u="none" strike="noStrike" dirty="0">
                          <a:solidFill>
                            <a:srgbClr val="000000"/>
                          </a:solidFill>
                          <a:effectLst/>
                          <a:latin typeface="Calibri"/>
                        </a:rPr>
                        <a:t>1 Analysis</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39</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$ 2,853,469</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18</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$ 2,087,871</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73%</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2"/>
                  </a:ext>
                </a:extLst>
              </a:tr>
              <a:tr h="333586">
                <a:tc>
                  <a:txBody>
                    <a:bodyPr/>
                    <a:lstStyle/>
                    <a:p>
                      <a:pPr algn="l" fontAlgn="b"/>
                      <a:r>
                        <a:rPr lang="en-US" sz="1600" b="1" i="0" u="none" strike="noStrike" dirty="0">
                          <a:solidFill>
                            <a:srgbClr val="000000"/>
                          </a:solidFill>
                          <a:effectLst/>
                          <a:latin typeface="Calibri"/>
                        </a:rPr>
                        <a:t>1 Survey</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225</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$ 25,596,581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144</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$ 14,000,000 </a:t>
                      </a:r>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55%</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3"/>
                  </a:ext>
                </a:extLst>
              </a:tr>
              <a:tr h="435270">
                <a:tc>
                  <a:txBody>
                    <a:bodyPr/>
                    <a:lstStyle/>
                    <a:p>
                      <a:pPr algn="l" fontAlgn="b"/>
                      <a:r>
                        <a:rPr lang="en-US" sz="1600" b="1" i="0" u="none" strike="noStrike" dirty="0">
                          <a:solidFill>
                            <a:srgbClr val="000000"/>
                          </a:solidFill>
                          <a:effectLst/>
                          <a:latin typeface="Calibri"/>
                        </a:rPr>
                        <a:t>2 Domesti</a:t>
                      </a:r>
                      <a:r>
                        <a:rPr lang="en-US" sz="1600" b="1" i="0" u="none" strike="noStrike" baseline="0" dirty="0">
                          <a:solidFill>
                            <a:srgbClr val="000000"/>
                          </a:solidFill>
                          <a:effectLst/>
                          <a:latin typeface="Calibri"/>
                        </a:rPr>
                        <a:t>c Inspection</a:t>
                      </a:r>
                      <a:endParaRPr lang="en-US" sz="1600" b="1" i="0" u="none" strike="noStrike" dirty="0">
                        <a:solidFill>
                          <a:srgbClr val="000000"/>
                        </a:solidFill>
                        <a:effectLst/>
                        <a:latin typeface="Calibri"/>
                      </a:endParaRP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20</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$ 8,736,442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9</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$ 6,249,616</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72%</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4"/>
                  </a:ext>
                </a:extLst>
              </a:tr>
              <a:tr h="333586">
                <a:tc>
                  <a:txBody>
                    <a:bodyPr/>
                    <a:lstStyle/>
                    <a:p>
                      <a:pPr algn="l" fontAlgn="b"/>
                      <a:r>
                        <a:rPr lang="en-US" sz="1600" b="1" i="0" u="none" strike="noStrike" dirty="0">
                          <a:solidFill>
                            <a:srgbClr val="000000"/>
                          </a:solidFill>
                          <a:effectLst/>
                          <a:latin typeface="Calibri"/>
                        </a:rPr>
                        <a:t>3 Pest Identification</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190</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$ 13,124,981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45</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$ 6,250,000 </a:t>
                      </a:r>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48%</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5"/>
                  </a:ext>
                </a:extLst>
              </a:tr>
              <a:tr h="435270">
                <a:tc>
                  <a:txBody>
                    <a:bodyPr/>
                    <a:lstStyle/>
                    <a:p>
                      <a:pPr algn="l" fontAlgn="b"/>
                      <a:r>
                        <a:rPr lang="en-US" sz="1600" b="1" i="0" u="none" strike="noStrike" dirty="0">
                          <a:solidFill>
                            <a:srgbClr val="000000"/>
                          </a:solidFill>
                          <a:effectLst/>
                          <a:latin typeface="Calibri"/>
                        </a:rPr>
                        <a:t>4 Nursery Production</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25</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$ 2,971,481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15</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$ 1,999,878 </a:t>
                      </a:r>
                      <a:endParaRPr lang="en-US" sz="1600" dirty="0"/>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67%</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6"/>
                  </a:ext>
                </a:extLst>
              </a:tr>
              <a:tr h="333586">
                <a:tc>
                  <a:txBody>
                    <a:bodyPr/>
                    <a:lstStyle/>
                    <a:p>
                      <a:pPr algn="l" fontAlgn="b"/>
                      <a:r>
                        <a:rPr lang="en-US" sz="1600" b="1" i="0" u="none" strike="noStrike" dirty="0">
                          <a:solidFill>
                            <a:srgbClr val="000000"/>
                          </a:solidFill>
                          <a:effectLst/>
                          <a:latin typeface="Calibri"/>
                        </a:rPr>
                        <a:t>5 Outreach</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97</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$ 7,519,669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54</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$ 3,800,000 </a:t>
                      </a:r>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51%</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7"/>
                  </a:ext>
                </a:extLst>
              </a:tr>
              <a:tr h="333586">
                <a:tc>
                  <a:txBody>
                    <a:bodyPr/>
                    <a:lstStyle/>
                    <a:p>
                      <a:pPr algn="l" fontAlgn="b"/>
                      <a:r>
                        <a:rPr lang="en-US" sz="1600" b="1" i="0" u="none" strike="noStrike" dirty="0">
                          <a:solidFill>
                            <a:srgbClr val="000000"/>
                          </a:solidFill>
                          <a:effectLst/>
                          <a:latin typeface="Calibri"/>
                        </a:rPr>
                        <a:t>6 Mitigation</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247</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$ 41,445,377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69</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$ 14,108,444 </a:t>
                      </a:r>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34%</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8"/>
                  </a:ext>
                </a:extLst>
              </a:tr>
              <a:tr h="247691">
                <a:tc gridSpan="2">
                  <a:txBody>
                    <a:bodyPr/>
                    <a:lstStyle/>
                    <a:p>
                      <a:pPr algn="l" fontAlgn="b"/>
                      <a:r>
                        <a:rPr lang="en-US" sz="1600" b="0" i="0" u="none" strike="noStrike" dirty="0">
                          <a:solidFill>
                            <a:srgbClr val="000000"/>
                          </a:solidFill>
                          <a:effectLst/>
                          <a:latin typeface="Calibri"/>
                        </a:rPr>
                        <a:t>*Direct Costs</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hMerge="1">
                  <a:txBody>
                    <a:bodyPr/>
                    <a:lstStyle/>
                    <a:p>
                      <a:pPr algn="ctr" fontAlgn="b"/>
                      <a:endParaRPr lang="en-US" sz="20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endParaRPr lang="en-US" sz="16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$ 536,108</a:t>
                      </a:r>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09"/>
                  </a:ext>
                </a:extLst>
              </a:tr>
              <a:tr h="247691">
                <a:tc>
                  <a:txBody>
                    <a:bodyPr/>
                    <a:lstStyle/>
                    <a:p>
                      <a:pPr algn="l" fontAlgn="b"/>
                      <a:r>
                        <a:rPr lang="en-US" sz="1600" b="0" i="0" u="none" strike="noStrike" dirty="0">
                          <a:solidFill>
                            <a:srgbClr val="000000"/>
                          </a:solidFill>
                          <a:effectLst/>
                          <a:latin typeface="Calibri"/>
                        </a:rPr>
                        <a:t>**Rapid Response</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$ 14,193,083</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endParaRPr lang="en-US" sz="16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10"/>
                  </a:ext>
                </a:extLst>
              </a:tr>
              <a:tr h="247691">
                <a:tc>
                  <a:txBody>
                    <a:bodyPr/>
                    <a:lstStyle/>
                    <a:p>
                      <a:pPr algn="l" fontAlgn="b"/>
                      <a:r>
                        <a:rPr lang="en-US" sz="1600" b="0" i="0" u="none" strike="noStrike" dirty="0">
                          <a:solidFill>
                            <a:schemeClr val="tx1"/>
                          </a:solidFill>
                          <a:effectLst/>
                          <a:latin typeface="Calibri"/>
                        </a:rPr>
                        <a:t>PPDMDPP Total</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chemeClr val="tx1"/>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chemeClr val="tx1"/>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chemeClr val="tx1"/>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r>
                        <a:rPr lang="en-US" sz="1600" b="0" i="0" u="none" strike="noStrike" dirty="0">
                          <a:solidFill>
                            <a:schemeClr val="tx1"/>
                          </a:solidFill>
                          <a:effectLst/>
                          <a:latin typeface="Calibri" panose="020F0502020204030204" pitchFamily="34" charset="0"/>
                        </a:rPr>
                        <a:t> $ 63,225,000</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chemeClr val="tx1"/>
                        </a:solidFill>
                        <a:effectLst/>
                        <a:latin typeface="Calibri"/>
                      </a:endParaRP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70859710"/>
                  </a:ext>
                </a:extLst>
              </a:tr>
              <a:tr h="247691">
                <a:tc>
                  <a:txBody>
                    <a:bodyPr/>
                    <a:lstStyle/>
                    <a:p>
                      <a:pPr algn="l" fontAlgn="b"/>
                      <a:r>
                        <a:rPr lang="en-US" sz="1600" b="1" i="0" u="none" strike="noStrike" dirty="0">
                          <a:solidFill>
                            <a:srgbClr val="000000"/>
                          </a:solidFill>
                          <a:effectLst/>
                          <a:latin typeface="Calibri"/>
                        </a:rPr>
                        <a:t>NCPN</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33</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$ 9,071,632</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29</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$ 7,102,429 </a:t>
                      </a:r>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78%</a:t>
                      </a: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11"/>
                  </a:ext>
                </a:extLst>
              </a:tr>
              <a:tr h="247691">
                <a:tc>
                  <a:txBody>
                    <a:bodyPr/>
                    <a:lstStyle/>
                    <a:p>
                      <a:pPr algn="l" fontAlgn="b"/>
                      <a:r>
                        <a:rPr lang="en-US" sz="1600" b="0" i="0" u="none" strike="noStrike" dirty="0">
                          <a:solidFill>
                            <a:srgbClr val="000000"/>
                          </a:solidFill>
                          <a:effectLst/>
                          <a:latin typeface="Calibri"/>
                        </a:rPr>
                        <a:t>*Direct Costs</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endParaRPr lang="en-US" sz="1600" b="0" i="0" u="none" strike="noStrike" dirty="0">
                        <a:solidFill>
                          <a:srgbClr val="000000"/>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$ 397,571</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709837776"/>
                  </a:ext>
                </a:extLst>
              </a:tr>
              <a:tr h="266794">
                <a:tc>
                  <a:txBody>
                    <a:bodyPr/>
                    <a:lstStyle/>
                    <a:p>
                      <a:pPr algn="l" fontAlgn="b"/>
                      <a:r>
                        <a:rPr lang="en-US" sz="1600" b="0" i="0" u="none" strike="noStrike" dirty="0">
                          <a:solidFill>
                            <a:srgbClr val="000000"/>
                          </a:solidFill>
                          <a:effectLst/>
                          <a:latin typeface="Calibri"/>
                        </a:rPr>
                        <a:t>NCPN Total</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rgbClr val="000000"/>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endParaRPr lang="en-US" sz="1600" b="0" i="0" u="none" strike="noStrike" dirty="0">
                        <a:solidFill>
                          <a:srgbClr val="000000"/>
                        </a:solidFill>
                        <a:effectLst/>
                        <a:latin typeface="Calibri"/>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ctr" fontAlgn="b"/>
                      <a:r>
                        <a:rPr lang="en-US" sz="1600" b="0" i="0" u="none" strike="noStrike" dirty="0">
                          <a:solidFill>
                            <a:srgbClr val="000000"/>
                          </a:solidFill>
                          <a:effectLst/>
                          <a:latin typeface="Calibri"/>
                        </a:rPr>
                        <a:t> $ 7,500,000</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29967030"/>
                  </a:ext>
                </a:extLst>
              </a:tr>
              <a:tr h="333586">
                <a:tc>
                  <a:txBody>
                    <a:bodyPr/>
                    <a:lstStyle/>
                    <a:p>
                      <a:pPr algn="l" fontAlgn="b"/>
                      <a:r>
                        <a:rPr lang="en-US" sz="1600" b="1" i="0" u="none" strike="noStrike" dirty="0">
                          <a:solidFill>
                            <a:srgbClr val="000000"/>
                          </a:solidFill>
                          <a:effectLst/>
                          <a:latin typeface="Calibri"/>
                        </a:rPr>
                        <a:t>Total</a:t>
                      </a:r>
                    </a:p>
                  </a:txBody>
                  <a:tcPr marL="0" marR="0" marT="0" marB="0" anchor="b">
                    <a:lnL w="6350" cap="flat" cmpd="sng" algn="ctr">
                      <a:solidFill>
                        <a:srgbClr val="4472C4"/>
                      </a:solidFill>
                      <a:prstDash val="solid"/>
                      <a:round/>
                      <a:headEnd type="none" w="med" len="med"/>
                      <a:tailEnd type="none" w="med" len="med"/>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876</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$ 111,319,632  </a:t>
                      </a:r>
                      <a:endParaRPr lang="en-US" sz="16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383</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a:rPr>
                        <a:t> $ 70,725,000</a:t>
                      </a:r>
                    </a:p>
                  </a:txBody>
                  <a:tcPr marL="0" marR="0" marT="0" marB="0" anchor="b">
                    <a:lnL>
                      <a:noFill/>
                    </a:lnL>
                    <a:lnR w="6350" cap="flat" cmpd="sng" algn="ctr">
                      <a:no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0" marR="0" marT="0" marB="0" anchor="b">
                    <a:lnL>
                      <a:noFill/>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grpSp>
        <p:nvGrpSpPr>
          <p:cNvPr id="5" name="Group 4">
            <a:extLst>
              <a:ext uri="{FF2B5EF4-FFF2-40B4-BE49-F238E27FC236}">
                <a16:creationId xmlns:a16="http://schemas.microsoft.com/office/drawing/2014/main" id="{20C27EA4-211F-4E34-81C1-850F35040065}"/>
              </a:ext>
            </a:extLst>
          </p:cNvPr>
          <p:cNvGrpSpPr/>
          <p:nvPr/>
        </p:nvGrpSpPr>
        <p:grpSpPr>
          <a:xfrm>
            <a:off x="0" y="0"/>
            <a:ext cx="9144000" cy="706993"/>
            <a:chOff x="0" y="0"/>
            <a:chExt cx="9144000" cy="706993"/>
          </a:xfrm>
        </p:grpSpPr>
        <p:sp>
          <p:nvSpPr>
            <p:cNvPr id="6" name="Rectangle 5">
              <a:extLst>
                <a:ext uri="{FF2B5EF4-FFF2-40B4-BE49-F238E27FC236}">
                  <a16:creationId xmlns:a16="http://schemas.microsoft.com/office/drawing/2014/main" id="{5960F51E-7253-440C-865A-2DDF282336A2}"/>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7" name="Picture 6" descr=" SigLockup Master PwPt.Neg-transbg.png">
              <a:extLst>
                <a:ext uri="{FF2B5EF4-FFF2-40B4-BE49-F238E27FC236}">
                  <a16:creationId xmlns:a16="http://schemas.microsoft.com/office/drawing/2014/main" id="{9DCE98A4-51C7-4220-88AD-1DC62D5AEE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828198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15146"/>
            <a:ext cx="7848600" cy="569834"/>
          </a:xfrm>
        </p:spPr>
        <p:txBody>
          <a:bodyPr>
            <a:normAutofit fontScale="90000"/>
          </a:bodyPr>
          <a:lstStyle/>
          <a:p>
            <a:pPr marL="342900" lvl="0" indent="-342900">
              <a:spcBef>
                <a:spcPct val="20000"/>
              </a:spcBef>
            </a:pPr>
            <a:r>
              <a:rPr lang="en-US" sz="3600" b="1" dirty="0">
                <a:solidFill>
                  <a:prstClr val="black"/>
                </a:solidFill>
                <a:ea typeface="+mn-ea"/>
                <a:cs typeface="+mn-cs"/>
              </a:rPr>
              <a:t>Moving on to FY2022: Tentative timeline</a:t>
            </a:r>
          </a:p>
        </p:txBody>
      </p:sp>
      <p:sp>
        <p:nvSpPr>
          <p:cNvPr id="3" name="Content Placeholder 2"/>
          <p:cNvSpPr>
            <a:spLocks noGrp="1"/>
          </p:cNvSpPr>
          <p:nvPr>
            <p:ph idx="1"/>
          </p:nvPr>
        </p:nvSpPr>
        <p:spPr>
          <a:xfrm>
            <a:off x="457200" y="1752600"/>
            <a:ext cx="8229600" cy="4525963"/>
          </a:xfrm>
        </p:spPr>
        <p:txBody>
          <a:bodyPr>
            <a:normAutofit/>
          </a:bodyPr>
          <a:lstStyle/>
          <a:p>
            <a:pPr lvl="0">
              <a:lnSpc>
                <a:spcPct val="115000"/>
              </a:lnSpc>
              <a:spcBef>
                <a:spcPts val="0"/>
              </a:spcBef>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Early July: Open Period (7 weeks)</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Mid August  – early September: SPHD – SPRO &amp; Key SME Review (3 weeks)</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Mid September – Mid October : Goal Team Review (6 weeks) + CFWG Review</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Mid-October-early November:  Goal Area Spending Plan prepared</a:t>
            </a:r>
          </a:p>
          <a:p>
            <a:pPr lvl="0">
              <a:lnSpc>
                <a:spcPct val="115000"/>
              </a:lnSpc>
              <a:spcBef>
                <a:spcPts val="0"/>
              </a:spcBef>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Mid-November: Spending Plan draft prepared &amp; presented to PPQ Team</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spcAft>
                <a:spcPts val="100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 Anticipate releasing the FY2022 Spending Plan in January</a:t>
            </a:r>
          </a:p>
          <a:p>
            <a:pPr lvl="0">
              <a:lnSpc>
                <a:spcPct val="115000"/>
              </a:lnSpc>
              <a:spcBef>
                <a:spcPts val="0"/>
              </a:spcBef>
              <a:spcAft>
                <a:spcPts val="100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Arial" panose="020B0604020202020204" pitchFamily="34" charset="0"/>
              </a:rPr>
              <a:t>Plan to use Metastorm for suggestion platform.</a:t>
            </a:r>
          </a:p>
          <a:p>
            <a:pPr lvl="0">
              <a:lnSpc>
                <a:spcPct val="115000"/>
              </a:lnSpc>
              <a:spcBef>
                <a:spcPts val="0"/>
              </a:spcBef>
              <a:spcAft>
                <a:spcPts val="1000"/>
              </a:spcAft>
              <a:buFont typeface="Symbol" panose="05050102010706020507" pitchFamily="18" charset="2"/>
              <a:buChar char=""/>
            </a:pPr>
            <a:endParaRPr lang="en-US" b="1"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4" name="Group 3"/>
          <p:cNvGrpSpPr/>
          <p:nvPr/>
        </p:nvGrpSpPr>
        <p:grpSpPr>
          <a:xfrm>
            <a:off x="0" y="0"/>
            <a:ext cx="9144000" cy="706993"/>
            <a:chOff x="0" y="0"/>
            <a:chExt cx="9144000" cy="706993"/>
          </a:xfrm>
        </p:grpSpPr>
        <p:sp>
          <p:nvSpPr>
            <p:cNvPr id="5" name="Rectangle 4"/>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79646">
                    <a:lumMod val="75000"/>
                  </a:srgbClr>
                </a:solidFill>
              </a:endParaRPr>
            </a:p>
          </p:txBody>
        </p:sp>
        <p:pic>
          <p:nvPicPr>
            <p:cNvPr id="6" name="Picture 5" descr=" SigLockup Master PwPt.Neg-transbg.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40270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08619-DE29-46CB-BBC3-E885EBB4C47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C3727CC5-A2D3-472A-B838-41748E3B06FB}"/>
              </a:ext>
            </a:extLst>
          </p:cNvPr>
          <p:cNvSpPr>
            <a:spLocks noGrp="1"/>
          </p:cNvSpPr>
          <p:nvPr>
            <p:ph idx="1"/>
          </p:nvPr>
        </p:nvSpPr>
        <p:spPr/>
        <p:txBody>
          <a:bodyPr>
            <a:normAutofit fontScale="85000" lnSpcReduction="20000"/>
          </a:bodyPr>
          <a:lstStyle/>
          <a:p>
            <a:pPr marL="0" indent="0" algn="ctr">
              <a:buNone/>
            </a:pPr>
            <a:r>
              <a:rPr lang="en-US" dirty="0"/>
              <a:t>THANK YOU!</a:t>
            </a:r>
          </a:p>
          <a:p>
            <a:pPr marL="0" indent="0" algn="ctr">
              <a:buNone/>
            </a:pPr>
            <a:r>
              <a:rPr lang="en-US" b="1" dirty="0"/>
              <a:t>General Questions:</a:t>
            </a:r>
          </a:p>
          <a:p>
            <a:pPr marL="0" indent="0" algn="ctr">
              <a:buNone/>
            </a:pPr>
            <a:r>
              <a:rPr lang="en-US" dirty="0"/>
              <a:t>Feridoon Mehdizadegan (FO) </a:t>
            </a:r>
            <a:r>
              <a:rPr lang="en-US" dirty="0">
                <a:hlinkClick r:id="rId2"/>
              </a:rPr>
              <a:t>feridoon.mehdizadegan@usda.gov</a:t>
            </a:r>
            <a:endParaRPr lang="en-US" dirty="0"/>
          </a:p>
          <a:p>
            <a:pPr marL="0" indent="0" algn="ctr">
              <a:buNone/>
            </a:pPr>
            <a:r>
              <a:rPr lang="en-US" dirty="0"/>
              <a:t>Sharla Jennings and Brooke Divver (PM)</a:t>
            </a:r>
          </a:p>
          <a:p>
            <a:pPr marL="0" indent="0" algn="ctr">
              <a:buNone/>
            </a:pPr>
            <a:r>
              <a:rPr lang="en-US" dirty="0">
                <a:hlinkClick r:id="rId3"/>
              </a:rPr>
              <a:t>sharla.m.jennings@usda.gov</a:t>
            </a:r>
            <a:endParaRPr lang="en-US" dirty="0"/>
          </a:p>
          <a:p>
            <a:pPr marL="0" indent="0" algn="ctr">
              <a:buNone/>
            </a:pPr>
            <a:r>
              <a:rPr lang="en-US" dirty="0">
                <a:hlinkClick r:id="rId4"/>
              </a:rPr>
              <a:t>brooke.a.divver@usda.gov</a:t>
            </a:r>
            <a:endParaRPr lang="en-US" dirty="0"/>
          </a:p>
          <a:p>
            <a:pPr marL="0" indent="0" algn="ctr">
              <a:buNone/>
            </a:pPr>
            <a:r>
              <a:rPr lang="en-US" dirty="0"/>
              <a:t>Ronald Weeks (ST) </a:t>
            </a:r>
            <a:r>
              <a:rPr lang="en-US" dirty="0">
                <a:hlinkClick r:id="rId5"/>
              </a:rPr>
              <a:t>Ron.d.weeks@usda.gov</a:t>
            </a:r>
            <a:endParaRPr lang="en-US" dirty="0"/>
          </a:p>
          <a:p>
            <a:pPr marL="0" indent="0" algn="ctr">
              <a:buNone/>
            </a:pPr>
            <a:endParaRPr lang="en-US" dirty="0"/>
          </a:p>
          <a:p>
            <a:pPr marL="0" indent="0" algn="ctr">
              <a:buNone/>
            </a:pPr>
            <a:r>
              <a:rPr lang="en-US" b="1" dirty="0"/>
              <a:t>Project-Specific Questions: </a:t>
            </a:r>
          </a:p>
          <a:p>
            <a:pPr marL="0" indent="0" algn="ctr">
              <a:buNone/>
            </a:pPr>
            <a:r>
              <a:rPr lang="en-US" dirty="0">
                <a:hlinkClick r:id="rId6"/>
              </a:rPr>
              <a:t>PPA-projects@USDA.gov</a:t>
            </a:r>
            <a:endParaRPr lang="en-US" dirty="0"/>
          </a:p>
          <a:p>
            <a:pPr marL="0" indent="0">
              <a:buNone/>
            </a:pPr>
            <a:endParaRPr lang="en-US" dirty="0"/>
          </a:p>
          <a:p>
            <a:pPr marL="0" indent="0">
              <a:buNone/>
            </a:pPr>
            <a:endParaRPr lang="en-US" dirty="0"/>
          </a:p>
          <a:p>
            <a:endParaRPr lang="en-US" dirty="0"/>
          </a:p>
        </p:txBody>
      </p:sp>
      <p:grpSp>
        <p:nvGrpSpPr>
          <p:cNvPr id="4" name="Group 3">
            <a:extLst>
              <a:ext uri="{FF2B5EF4-FFF2-40B4-BE49-F238E27FC236}">
                <a16:creationId xmlns:a16="http://schemas.microsoft.com/office/drawing/2014/main" id="{FC5840CD-57E9-4D52-84B0-FD37EF6A6B2A}"/>
              </a:ext>
            </a:extLst>
          </p:cNvPr>
          <p:cNvGrpSpPr/>
          <p:nvPr/>
        </p:nvGrpSpPr>
        <p:grpSpPr>
          <a:xfrm>
            <a:off x="0" y="440039"/>
            <a:ext cx="9144000" cy="706993"/>
            <a:chOff x="0" y="0"/>
            <a:chExt cx="9144000" cy="706993"/>
          </a:xfrm>
        </p:grpSpPr>
        <p:sp>
          <p:nvSpPr>
            <p:cNvPr id="5" name="Rectangle 4">
              <a:extLst>
                <a:ext uri="{FF2B5EF4-FFF2-40B4-BE49-F238E27FC236}">
                  <a16:creationId xmlns:a16="http://schemas.microsoft.com/office/drawing/2014/main" id="{019892B9-E012-44F7-9D48-909DDC01E013}"/>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a:extLst>
                <a:ext uri="{FF2B5EF4-FFF2-40B4-BE49-F238E27FC236}">
                  <a16:creationId xmlns:a16="http://schemas.microsoft.com/office/drawing/2014/main" id="{ADE75F9C-9F3A-4510-BBE7-7A0779BA301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4196105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53143"/>
            <a:ext cx="8229600" cy="1143000"/>
          </a:xfrm>
          <a:solidFill>
            <a:srgbClr val="002D5B"/>
          </a:solidFill>
          <a:ln>
            <a:solidFill>
              <a:schemeClr val="tx2">
                <a:lumMod val="60000"/>
                <a:lumOff val="40000"/>
              </a:schemeClr>
            </a:solidFill>
          </a:ln>
          <a:effectLst>
            <a:glow rad="63500">
              <a:schemeClr val="bg1">
                <a:lumMod val="65000"/>
                <a:alpha val="40000"/>
              </a:schemeClr>
            </a:glow>
          </a:effectLst>
        </p:spPr>
        <p:txBody>
          <a:bodyPr>
            <a:normAutofit/>
          </a:bodyPr>
          <a:lstStyle/>
          <a:p>
            <a:r>
              <a:rPr lang="en-US" dirty="0">
                <a:solidFill>
                  <a:schemeClr val="bg1"/>
                </a:solidFill>
              </a:rPr>
              <a:t>PPA Section 7721</a:t>
            </a:r>
            <a:br>
              <a:rPr lang="en-US" dirty="0">
                <a:solidFill>
                  <a:schemeClr val="bg1"/>
                </a:solidFill>
              </a:rPr>
            </a:br>
            <a:r>
              <a:rPr lang="en-US" sz="1800" b="1" dirty="0">
                <a:solidFill>
                  <a:schemeClr val="bg1"/>
                </a:solidFill>
                <a:ea typeface="Times New Roman" pitchFamily="18" charset="0"/>
                <a:cs typeface="Times New Roman" pitchFamily="18" charset="0"/>
              </a:rPr>
              <a:t>APHIS Plant Protection and Quarantine</a:t>
            </a:r>
            <a:endParaRPr lang="en-US" dirty="0">
              <a:solidFill>
                <a:schemeClr val="bg1"/>
              </a:solidFill>
            </a:endParaRPr>
          </a:p>
        </p:txBody>
      </p:sp>
      <p:sp>
        <p:nvSpPr>
          <p:cNvPr id="3" name="Content Placeholder 2"/>
          <p:cNvSpPr>
            <a:spLocks noGrp="1"/>
          </p:cNvSpPr>
          <p:nvPr>
            <p:ph idx="1"/>
          </p:nvPr>
        </p:nvSpPr>
        <p:spPr>
          <a:xfrm>
            <a:off x="685800" y="2231570"/>
            <a:ext cx="7750629" cy="740229"/>
          </a:xfrm>
        </p:spPr>
        <p:txBody>
          <a:bodyPr>
            <a:noAutofit/>
          </a:bodyPr>
          <a:lstStyle/>
          <a:p>
            <a:pPr>
              <a:spcAft>
                <a:spcPts val="600"/>
              </a:spcAft>
            </a:pPr>
            <a:r>
              <a:rPr lang="en-US" sz="2400" dirty="0"/>
              <a:t>Sec. 10007 of the 2014 Farm Bill charged APHIS with allocating funds to strengthen the nation’s infrastructure for pest detection and surveillance, identification, and threat mitigation, while working to safeguard nursery production systems.</a:t>
            </a:r>
          </a:p>
          <a:p>
            <a:pPr>
              <a:spcAft>
                <a:spcPts val="600"/>
              </a:spcAft>
            </a:pPr>
            <a:r>
              <a:rPr lang="en-US" sz="2400" dirty="0"/>
              <a:t>This authority was codified in Section 7721 of the Plant Protection Act (PPA 7721). </a:t>
            </a:r>
          </a:p>
        </p:txBody>
      </p:sp>
      <p:grpSp>
        <p:nvGrpSpPr>
          <p:cNvPr id="4" name="Group 3">
            <a:extLst>
              <a:ext uri="{FF2B5EF4-FFF2-40B4-BE49-F238E27FC236}">
                <a16:creationId xmlns:a16="http://schemas.microsoft.com/office/drawing/2014/main" id="{8054D386-F860-45B4-B354-438D3A9C627F}"/>
              </a:ext>
            </a:extLst>
          </p:cNvPr>
          <p:cNvGrpSpPr/>
          <p:nvPr/>
        </p:nvGrpSpPr>
        <p:grpSpPr>
          <a:xfrm>
            <a:off x="0" y="0"/>
            <a:ext cx="9144000" cy="706993"/>
            <a:chOff x="0" y="0"/>
            <a:chExt cx="9144000" cy="706993"/>
          </a:xfrm>
        </p:grpSpPr>
        <p:sp>
          <p:nvSpPr>
            <p:cNvPr id="5" name="Rectangle 4">
              <a:extLst>
                <a:ext uri="{FF2B5EF4-FFF2-40B4-BE49-F238E27FC236}">
                  <a16:creationId xmlns:a16="http://schemas.microsoft.com/office/drawing/2014/main" id="{9D86B9B6-6129-4AAD-A44C-DAB5692CAE8E}"/>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a:extLst>
                <a:ext uri="{FF2B5EF4-FFF2-40B4-BE49-F238E27FC236}">
                  <a16:creationId xmlns:a16="http://schemas.microsoft.com/office/drawing/2014/main" id="{8121ED9E-CCC6-4C36-9AA1-0A4D6ACD9D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882377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a:solidFill>
            <a:srgbClr val="002D5B"/>
          </a:solidFill>
          <a:effectLst>
            <a:glow rad="63500">
              <a:schemeClr val="bg1">
                <a:lumMod val="65000"/>
                <a:alpha val="40000"/>
              </a:schemeClr>
            </a:glow>
          </a:effectLst>
        </p:spPr>
        <p:txBody>
          <a:bodyPr>
            <a:normAutofit/>
          </a:bodyPr>
          <a:lstStyle/>
          <a:p>
            <a:r>
              <a:rPr lang="en-US">
                <a:solidFill>
                  <a:schemeClr val="bg1"/>
                </a:solidFill>
              </a:rPr>
              <a:t>PPA Section 7721</a:t>
            </a:r>
            <a:br>
              <a:rPr lang="en-US">
                <a:solidFill>
                  <a:schemeClr val="bg1"/>
                </a:solidFill>
              </a:rPr>
            </a:br>
            <a:r>
              <a:rPr lang="en-US" sz="1800" b="1">
                <a:solidFill>
                  <a:schemeClr val="bg1"/>
                </a:solidFill>
                <a:ea typeface="Times New Roman" pitchFamily="18" charset="0"/>
                <a:cs typeface="Times New Roman" pitchFamily="18" charset="0"/>
              </a:rPr>
              <a:t>APHIS Plant Protection and Quarantine</a:t>
            </a:r>
            <a:endParaRPr lang="en-US">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marL="0" indent="0">
              <a:spcAft>
                <a:spcPts val="600"/>
              </a:spcAft>
              <a:buNone/>
            </a:pPr>
            <a:r>
              <a:rPr lang="en-US" sz="2400" u="sng" dirty="0"/>
              <a:t>PPA Section 7721 funding supports:</a:t>
            </a:r>
          </a:p>
          <a:p>
            <a:pPr lvl="1">
              <a:spcAft>
                <a:spcPts val="600"/>
              </a:spcAft>
            </a:pPr>
            <a:r>
              <a:rPr lang="en-US" sz="2200" b="1" dirty="0"/>
              <a:t>Plant Pest and Disease Management and Disaster Prevention Program: </a:t>
            </a:r>
            <a:r>
              <a:rPr lang="en-US" sz="2200" dirty="0"/>
              <a:t>strengthens APHIS’ ability to protect agriculture and natural resources from plant pest threats by funding projects that expand or enhance pest survey, identification, inspection, mitigation, risk analysis, and public education and outreach.</a:t>
            </a:r>
          </a:p>
          <a:p>
            <a:pPr lvl="1">
              <a:spcAft>
                <a:spcPts val="600"/>
              </a:spcAft>
            </a:pPr>
            <a:r>
              <a:rPr lang="en-US" sz="2200" b="1" dirty="0"/>
              <a:t>National Clean Plant Network: </a:t>
            </a:r>
            <a:r>
              <a:rPr lang="en-US" sz="2200" dirty="0"/>
              <a:t>provides high quality asexually propagated plant material free of targeted plant pathogens/pests to protect the environment and ensure U.S. global competitiveness of specialty crops.</a:t>
            </a:r>
          </a:p>
        </p:txBody>
      </p:sp>
      <p:grpSp>
        <p:nvGrpSpPr>
          <p:cNvPr id="4" name="Group 3">
            <a:extLst>
              <a:ext uri="{FF2B5EF4-FFF2-40B4-BE49-F238E27FC236}">
                <a16:creationId xmlns:a16="http://schemas.microsoft.com/office/drawing/2014/main" id="{94B4ECEE-2A09-4FF2-8224-2A2A39C158CC}"/>
              </a:ext>
            </a:extLst>
          </p:cNvPr>
          <p:cNvGrpSpPr/>
          <p:nvPr/>
        </p:nvGrpSpPr>
        <p:grpSpPr>
          <a:xfrm>
            <a:off x="0" y="0"/>
            <a:ext cx="9144000" cy="706993"/>
            <a:chOff x="0" y="0"/>
            <a:chExt cx="9144000" cy="706993"/>
          </a:xfrm>
        </p:grpSpPr>
        <p:sp>
          <p:nvSpPr>
            <p:cNvPr id="5" name="Rectangle 4">
              <a:extLst>
                <a:ext uri="{FF2B5EF4-FFF2-40B4-BE49-F238E27FC236}">
                  <a16:creationId xmlns:a16="http://schemas.microsoft.com/office/drawing/2014/main" id="{F500F2D7-2448-4239-A99B-B5DB85EFB984}"/>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a:extLst>
                <a:ext uri="{FF2B5EF4-FFF2-40B4-BE49-F238E27FC236}">
                  <a16:creationId xmlns:a16="http://schemas.microsoft.com/office/drawing/2014/main" id="{03F3D6D2-58FF-4B13-9822-21F9B809F3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3185544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43" y="525010"/>
            <a:ext cx="8262257" cy="1295399"/>
          </a:xfrm>
          <a:solidFill>
            <a:srgbClr val="002D5B"/>
          </a:solidFill>
          <a:effectLst>
            <a:glow rad="63500">
              <a:schemeClr val="bg1">
                <a:lumMod val="65000"/>
                <a:alpha val="40000"/>
              </a:schemeClr>
            </a:glow>
          </a:effectLst>
        </p:spPr>
        <p:txBody>
          <a:bodyPr>
            <a:normAutofit/>
          </a:bodyPr>
          <a:lstStyle/>
          <a:p>
            <a:r>
              <a:rPr lang="en-US" dirty="0">
                <a:solidFill>
                  <a:schemeClr val="bg1"/>
                </a:solidFill>
              </a:rPr>
              <a:t>PPA Section 7721</a:t>
            </a:r>
            <a:br>
              <a:rPr lang="en-US" dirty="0">
                <a:solidFill>
                  <a:schemeClr val="bg1"/>
                </a:solidFill>
              </a:rPr>
            </a:br>
            <a:r>
              <a:rPr lang="en-US" sz="2000" b="1" dirty="0">
                <a:solidFill>
                  <a:schemeClr val="bg1"/>
                </a:solidFill>
                <a:ea typeface="Times New Roman" pitchFamily="18" charset="0"/>
                <a:cs typeface="Times New Roman" pitchFamily="18" charset="0"/>
              </a:rPr>
              <a:t>Plant Pest and Disease Management and Disaster Prevention Program </a:t>
            </a:r>
            <a:endParaRPr lang="en-US" dirty="0">
              <a:solidFill>
                <a:schemeClr val="bg1"/>
              </a:solidFill>
            </a:endParaRPr>
          </a:p>
        </p:txBody>
      </p:sp>
      <p:sp>
        <p:nvSpPr>
          <p:cNvPr id="3" name="Content Placeholder 2"/>
          <p:cNvSpPr>
            <a:spLocks noGrp="1"/>
          </p:cNvSpPr>
          <p:nvPr>
            <p:ph idx="1"/>
          </p:nvPr>
        </p:nvSpPr>
        <p:spPr>
          <a:xfrm>
            <a:off x="685800" y="1676400"/>
            <a:ext cx="7924800" cy="1295400"/>
          </a:xfrm>
        </p:spPr>
        <p:txBody>
          <a:bodyPr>
            <a:noAutofit/>
          </a:bodyPr>
          <a:lstStyle/>
          <a:p>
            <a:pPr marL="0" indent="0">
              <a:spcAft>
                <a:spcPts val="600"/>
              </a:spcAft>
              <a:buNone/>
            </a:pPr>
            <a:r>
              <a:rPr lang="en-US" b="1" dirty="0"/>
              <a:t>Clear and Transparent Process</a:t>
            </a:r>
          </a:p>
          <a:p>
            <a:pPr marL="0" indent="0">
              <a:spcAft>
                <a:spcPts val="600"/>
              </a:spcAft>
              <a:buNone/>
            </a:pPr>
            <a:r>
              <a:rPr lang="en-US" b="1" dirty="0"/>
              <a:t>Broad Stakeholder Collaboration</a:t>
            </a:r>
          </a:p>
          <a:p>
            <a:pPr lvl="1">
              <a:spcAft>
                <a:spcPts val="600"/>
              </a:spcAft>
            </a:pPr>
            <a:r>
              <a:rPr lang="en-US" b="1" dirty="0"/>
              <a:t>Federal </a:t>
            </a:r>
          </a:p>
          <a:p>
            <a:pPr lvl="1">
              <a:spcAft>
                <a:spcPts val="600"/>
              </a:spcAft>
            </a:pPr>
            <a:r>
              <a:rPr lang="en-US" b="1" dirty="0"/>
              <a:t>State Government(s)</a:t>
            </a:r>
          </a:p>
          <a:p>
            <a:pPr lvl="1">
              <a:spcAft>
                <a:spcPts val="600"/>
              </a:spcAft>
            </a:pPr>
            <a:r>
              <a:rPr lang="en-US" b="1" dirty="0"/>
              <a:t>Tribal Nation(s)</a:t>
            </a:r>
          </a:p>
          <a:p>
            <a:pPr lvl="1">
              <a:spcAft>
                <a:spcPts val="600"/>
              </a:spcAft>
            </a:pPr>
            <a:r>
              <a:rPr lang="en-US" b="1" dirty="0"/>
              <a:t>Academia</a:t>
            </a:r>
          </a:p>
          <a:p>
            <a:pPr lvl="1">
              <a:spcAft>
                <a:spcPts val="600"/>
              </a:spcAft>
            </a:pPr>
            <a:r>
              <a:rPr lang="en-US" b="1" dirty="0"/>
              <a:t>Industry</a:t>
            </a:r>
          </a:p>
          <a:p>
            <a:pPr lvl="1">
              <a:spcAft>
                <a:spcPts val="600"/>
              </a:spcAft>
            </a:pPr>
            <a:r>
              <a:rPr lang="en-US" b="1" dirty="0"/>
              <a:t>Private Entities/Non-Profits</a:t>
            </a:r>
          </a:p>
        </p:txBody>
      </p:sp>
      <p:grpSp>
        <p:nvGrpSpPr>
          <p:cNvPr id="4" name="Group 3">
            <a:extLst>
              <a:ext uri="{FF2B5EF4-FFF2-40B4-BE49-F238E27FC236}">
                <a16:creationId xmlns:a16="http://schemas.microsoft.com/office/drawing/2014/main" id="{56A00E93-E0B1-49DE-95FB-14781C7723E6}"/>
              </a:ext>
            </a:extLst>
          </p:cNvPr>
          <p:cNvGrpSpPr/>
          <p:nvPr/>
        </p:nvGrpSpPr>
        <p:grpSpPr>
          <a:xfrm>
            <a:off x="0" y="0"/>
            <a:ext cx="9144000" cy="706993"/>
            <a:chOff x="0" y="0"/>
            <a:chExt cx="9144000" cy="706993"/>
          </a:xfrm>
        </p:grpSpPr>
        <p:sp>
          <p:nvSpPr>
            <p:cNvPr id="5" name="Rectangle 4">
              <a:extLst>
                <a:ext uri="{FF2B5EF4-FFF2-40B4-BE49-F238E27FC236}">
                  <a16:creationId xmlns:a16="http://schemas.microsoft.com/office/drawing/2014/main" id="{DBB33FAD-6A91-47A0-A35A-8F5107B48BDE}"/>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a:extLst>
                <a:ext uri="{FF2B5EF4-FFF2-40B4-BE49-F238E27FC236}">
                  <a16:creationId xmlns:a16="http://schemas.microsoft.com/office/drawing/2014/main" id="{15EB0C83-96D7-4D39-8E68-B9F854FFA9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16788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70447-B4F5-476F-B2D8-3315CF1FBAA2}"/>
              </a:ext>
            </a:extLst>
          </p:cNvPr>
          <p:cNvSpPr>
            <a:spLocks noGrp="1"/>
          </p:cNvSpPr>
          <p:nvPr>
            <p:ph type="title"/>
          </p:nvPr>
        </p:nvSpPr>
        <p:spPr/>
        <p:txBody>
          <a:bodyPr/>
          <a:lstStyle/>
          <a:p>
            <a:endParaRPr lang="en-US" dirty="0"/>
          </a:p>
        </p:txBody>
      </p:sp>
      <p:grpSp>
        <p:nvGrpSpPr>
          <p:cNvPr id="4" name="Group 3">
            <a:extLst>
              <a:ext uri="{FF2B5EF4-FFF2-40B4-BE49-F238E27FC236}">
                <a16:creationId xmlns:a16="http://schemas.microsoft.com/office/drawing/2014/main" id="{42314BA6-C0F3-4F74-93E9-A606D67A2F3A}"/>
              </a:ext>
            </a:extLst>
          </p:cNvPr>
          <p:cNvGrpSpPr/>
          <p:nvPr/>
        </p:nvGrpSpPr>
        <p:grpSpPr>
          <a:xfrm>
            <a:off x="0" y="80321"/>
            <a:ext cx="9144000" cy="792162"/>
            <a:chOff x="0" y="0"/>
            <a:chExt cx="9144000" cy="706993"/>
          </a:xfrm>
        </p:grpSpPr>
        <p:sp>
          <p:nvSpPr>
            <p:cNvPr id="5" name="Rectangle 4">
              <a:extLst>
                <a:ext uri="{FF2B5EF4-FFF2-40B4-BE49-F238E27FC236}">
                  <a16:creationId xmlns:a16="http://schemas.microsoft.com/office/drawing/2014/main" id="{ABB81C3F-59D8-4A27-B1AC-69FBD070DFC4}"/>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6">
                    <a:lumMod val="75000"/>
                  </a:schemeClr>
                </a:solidFill>
              </a:endParaRPr>
            </a:p>
          </p:txBody>
        </p:sp>
        <p:pic>
          <p:nvPicPr>
            <p:cNvPr id="6" name="Picture 5" descr=" SigLockup Master PwPt.Neg-transbg.png">
              <a:extLst>
                <a:ext uri="{FF2B5EF4-FFF2-40B4-BE49-F238E27FC236}">
                  <a16:creationId xmlns:a16="http://schemas.microsoft.com/office/drawing/2014/main" id="{FA4BDD58-5A77-4C6C-902E-04D82A3868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
        <p:nvSpPr>
          <p:cNvPr id="7" name="Title 1">
            <a:extLst>
              <a:ext uri="{FF2B5EF4-FFF2-40B4-BE49-F238E27FC236}">
                <a16:creationId xmlns:a16="http://schemas.microsoft.com/office/drawing/2014/main" id="{747B5B69-BB61-487E-BAC5-68EE5FB38779}"/>
              </a:ext>
            </a:extLst>
          </p:cNvPr>
          <p:cNvSpPr>
            <a:spLocks noGrp="1"/>
          </p:cNvSpPr>
          <p:nvPr>
            <p:ph idx="1"/>
          </p:nvPr>
        </p:nvSpPr>
        <p:spPr>
          <a:xfrm>
            <a:off x="522513" y="872483"/>
            <a:ext cx="8229600" cy="817964"/>
          </a:xfrm>
          <a:solidFill>
            <a:srgbClr val="002D5B"/>
          </a:solidFill>
          <a:effectLst>
            <a:outerShdw blurRad="50800" dist="38100" dir="8100000" algn="tr" rotWithShape="0">
              <a:prstClr val="black">
                <a:alpha val="40000"/>
              </a:prstClr>
            </a:outerShdw>
          </a:effectLst>
        </p:spPr>
        <p:txBody>
          <a:bodyPr>
            <a:normAutofit/>
          </a:bodyPr>
          <a:lstStyle/>
          <a:p>
            <a:pPr marL="0" indent="0" algn="ctr">
              <a:buNone/>
            </a:pPr>
            <a:r>
              <a:rPr lang="en-US" dirty="0">
                <a:solidFill>
                  <a:schemeClr val="bg1"/>
                </a:solidFill>
              </a:rPr>
              <a:t>PPDMDPP Goal Area Objectives</a:t>
            </a:r>
          </a:p>
        </p:txBody>
      </p:sp>
      <p:sp>
        <p:nvSpPr>
          <p:cNvPr id="8" name="Rectangle 7">
            <a:extLst>
              <a:ext uri="{FF2B5EF4-FFF2-40B4-BE49-F238E27FC236}">
                <a16:creationId xmlns:a16="http://schemas.microsoft.com/office/drawing/2014/main" id="{16380945-937D-4153-B6B7-D40329700B22}"/>
              </a:ext>
            </a:extLst>
          </p:cNvPr>
          <p:cNvSpPr/>
          <p:nvPr/>
        </p:nvSpPr>
        <p:spPr>
          <a:xfrm>
            <a:off x="522513" y="1905000"/>
            <a:ext cx="8033658" cy="5355312"/>
          </a:xfrm>
          <a:prstGeom prst="rect">
            <a:avLst/>
          </a:prstGeom>
        </p:spPr>
        <p:txBody>
          <a:bodyPr wrap="square">
            <a:spAutoFit/>
          </a:bodyPr>
          <a:lstStyle/>
          <a:p>
            <a:r>
              <a:rPr lang="en-US" b="1" dirty="0"/>
              <a:t>Goal 1A. </a:t>
            </a:r>
            <a:r>
              <a:rPr lang="en-US" dirty="0"/>
              <a:t>Identify risk factors and high-risk pathways through analysis of available data. Develop risk-based models and decision support tools to reduce the arrival and establishment of exotic plant pest species.</a:t>
            </a:r>
          </a:p>
          <a:p>
            <a:r>
              <a:rPr lang="en-US" b="1" dirty="0"/>
              <a:t>Goal 1S</a:t>
            </a:r>
            <a:r>
              <a:rPr lang="en-US" dirty="0"/>
              <a:t>: Target multiple, high priority pests for survey along national and local high-risk pathways. Fund high priority nationally-coordinated pest surveys in support of specialty crops, trade, and regulatory activities.</a:t>
            </a:r>
          </a:p>
          <a:p>
            <a:r>
              <a:rPr lang="en-US" b="1" dirty="0"/>
              <a:t>Goal 2:  </a:t>
            </a:r>
            <a:r>
              <a:rPr lang="en-US" dirty="0"/>
              <a:t>Target domestic inspection activities at vulnerable points in the safeguarding continuum.</a:t>
            </a:r>
          </a:p>
          <a:p>
            <a:r>
              <a:rPr lang="en-US" b="1" dirty="0"/>
              <a:t>Goal 3:</a:t>
            </a:r>
            <a:r>
              <a:rPr lang="en-US" dirty="0"/>
              <a:t> Enhance and strengthen pest identification and technology. </a:t>
            </a:r>
          </a:p>
          <a:p>
            <a:r>
              <a:rPr lang="en-US" b="1" dirty="0"/>
              <a:t>Goal 4:</a:t>
            </a:r>
            <a:r>
              <a:rPr lang="en-US" dirty="0"/>
              <a:t> Safeguard nursery production.</a:t>
            </a:r>
          </a:p>
          <a:p>
            <a:r>
              <a:rPr lang="en-US" b="1" dirty="0"/>
              <a:t>Goal 5: </a:t>
            </a:r>
            <a:r>
              <a:rPr lang="en-US" dirty="0"/>
              <a:t>Conduct outreach/education to increase understanding, acceptance, and support of plant pest and disease management efforts.</a:t>
            </a:r>
          </a:p>
          <a:p>
            <a:r>
              <a:rPr lang="en-US" b="1" dirty="0"/>
              <a:t>Goal 6</a:t>
            </a:r>
            <a:r>
              <a:rPr lang="en-US" dirty="0"/>
              <a:t>: Enhance mitigation capabilities by Improving the mechanism to assess and implement an appropriate short-term course of action for significant pest or new pest.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500965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D5B"/>
          </a:solidFill>
          <a:effectLst>
            <a:glow rad="63500">
              <a:schemeClr val="bg1">
                <a:lumMod val="65000"/>
                <a:alpha val="40000"/>
              </a:schemeClr>
            </a:glow>
          </a:effectLst>
        </p:spPr>
        <p:txBody>
          <a:bodyPr>
            <a:normAutofit/>
          </a:bodyPr>
          <a:lstStyle/>
          <a:p>
            <a:r>
              <a:rPr lang="en-US">
                <a:solidFill>
                  <a:schemeClr val="bg1"/>
                </a:solidFill>
              </a:rPr>
              <a:t>Evaluation Criteria</a:t>
            </a:r>
            <a:br>
              <a:rPr lang="en-US">
                <a:solidFill>
                  <a:schemeClr val="bg1"/>
                </a:solidFill>
              </a:rPr>
            </a:br>
            <a:r>
              <a:rPr lang="en-US" sz="2000" b="1">
                <a:solidFill>
                  <a:schemeClr val="bg1"/>
                </a:solidFill>
                <a:ea typeface="Times New Roman" pitchFamily="18" charset="0"/>
                <a:cs typeface="Times New Roman" pitchFamily="18" charset="0"/>
              </a:rPr>
              <a:t>Plant Pest and Disease Management and Disaster Prevention Program</a:t>
            </a:r>
            <a:endParaRPr lang="en-US" sz="2000">
              <a:solidFill>
                <a:schemeClr val="bg1"/>
              </a:solidFill>
            </a:endParaRPr>
          </a:p>
        </p:txBody>
      </p:sp>
      <p:sp>
        <p:nvSpPr>
          <p:cNvPr id="3" name="Content Placeholder 2"/>
          <p:cNvSpPr>
            <a:spLocks noGrp="1"/>
          </p:cNvSpPr>
          <p:nvPr>
            <p:ph idx="1"/>
          </p:nvPr>
        </p:nvSpPr>
        <p:spPr>
          <a:xfrm>
            <a:off x="381000" y="1676400"/>
            <a:ext cx="8229600" cy="4525963"/>
          </a:xfrm>
        </p:spPr>
        <p:txBody>
          <a:bodyPr>
            <a:normAutofit lnSpcReduction="10000"/>
          </a:bodyPr>
          <a:lstStyle/>
          <a:p>
            <a:pPr>
              <a:spcAft>
                <a:spcPts val="600"/>
              </a:spcAft>
            </a:pPr>
            <a:r>
              <a:rPr lang="en-US" sz="2400" b="1" dirty="0"/>
              <a:t>Strategic Alignment</a:t>
            </a:r>
            <a:r>
              <a:rPr lang="en-US" sz="2400" dirty="0"/>
              <a:t> – Does the suggestion align with the strategic objectives of PPA Section 7721?</a:t>
            </a:r>
          </a:p>
          <a:p>
            <a:pPr>
              <a:spcAft>
                <a:spcPts val="600"/>
              </a:spcAft>
            </a:pPr>
            <a:r>
              <a:rPr lang="en-US" sz="2400" b="1" dirty="0"/>
              <a:t>Impact/Outcome</a:t>
            </a:r>
            <a:r>
              <a:rPr lang="en-US" sz="2400" dirty="0"/>
              <a:t> – Will the project make an impact and produce results as defined by the individual goal area?</a:t>
            </a:r>
            <a:endParaRPr lang="en-US" sz="2400" b="1" dirty="0"/>
          </a:p>
          <a:p>
            <a:pPr>
              <a:spcAft>
                <a:spcPts val="600"/>
              </a:spcAft>
            </a:pPr>
            <a:r>
              <a:rPr lang="en-US" sz="2400" b="1" dirty="0"/>
              <a:t>Feasibility</a:t>
            </a:r>
            <a:r>
              <a:rPr lang="en-US" sz="2400" dirty="0"/>
              <a:t> – Can the project be accomplished based on key factors such as resources, collaborative partnerships, and clearly defined process?</a:t>
            </a:r>
            <a:endParaRPr lang="en-US" sz="2400" b="1" dirty="0"/>
          </a:p>
          <a:p>
            <a:pPr>
              <a:spcAft>
                <a:spcPts val="600"/>
              </a:spcAft>
            </a:pPr>
            <a:r>
              <a:rPr lang="en-US" sz="2400" b="1" dirty="0"/>
              <a:t>Past Performance, Best Practices and Innovation</a:t>
            </a:r>
            <a:r>
              <a:rPr lang="en-US" sz="2400" dirty="0"/>
              <a:t> – Will the project be successful based on previous experience in similar endeavors or to the extent in which the project utilizes best practices and innovation to achieving success? </a:t>
            </a:r>
            <a:endParaRPr lang="en-US" sz="2400" b="1" dirty="0"/>
          </a:p>
          <a:p>
            <a:endParaRPr lang="en-US" dirty="0"/>
          </a:p>
        </p:txBody>
      </p:sp>
    </p:spTree>
    <p:extLst>
      <p:ext uri="{BB962C8B-B14F-4D97-AF65-F5344CB8AC3E}">
        <p14:creationId xmlns:p14="http://schemas.microsoft.com/office/powerpoint/2010/main" val="3548510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798C7-C32F-4319-9DEC-D3D16296F6C7}"/>
              </a:ext>
            </a:extLst>
          </p:cNvPr>
          <p:cNvSpPr>
            <a:spLocks noGrp="1"/>
          </p:cNvSpPr>
          <p:nvPr>
            <p:ph type="title"/>
          </p:nvPr>
        </p:nvSpPr>
        <p:spPr>
          <a:xfrm>
            <a:off x="583547" y="405307"/>
            <a:ext cx="8229600" cy="1143000"/>
          </a:xfrm>
        </p:spPr>
        <p:txBody>
          <a:bodyPr/>
          <a:lstStyle/>
          <a:p>
            <a:r>
              <a:rPr lang="en-US" dirty="0"/>
              <a:t>Overview of PPA Review Process</a:t>
            </a:r>
          </a:p>
        </p:txBody>
      </p:sp>
      <p:pic>
        <p:nvPicPr>
          <p:cNvPr id="12" name="Content Placeholder 11">
            <a:extLst>
              <a:ext uri="{FF2B5EF4-FFF2-40B4-BE49-F238E27FC236}">
                <a16:creationId xmlns:a16="http://schemas.microsoft.com/office/drawing/2014/main" id="{CA99C14C-C23C-4AFE-B03B-5DD23B9F880B}"/>
              </a:ext>
            </a:extLst>
          </p:cNvPr>
          <p:cNvPicPr>
            <a:picLocks noGrp="1" noChangeAspect="1"/>
          </p:cNvPicPr>
          <p:nvPr>
            <p:ph idx="1"/>
          </p:nvPr>
        </p:nvPicPr>
        <p:blipFill>
          <a:blip r:embed="rId3"/>
          <a:stretch>
            <a:fillRect/>
          </a:stretch>
        </p:blipFill>
        <p:spPr>
          <a:xfrm>
            <a:off x="6489925" y="3143096"/>
            <a:ext cx="1295399" cy="813044"/>
          </a:xfrm>
          <a:prstGeom prst="rect">
            <a:avLst/>
          </a:prstGeom>
        </p:spPr>
      </p:pic>
      <p:grpSp>
        <p:nvGrpSpPr>
          <p:cNvPr id="5" name="Group 4">
            <a:extLst>
              <a:ext uri="{FF2B5EF4-FFF2-40B4-BE49-F238E27FC236}">
                <a16:creationId xmlns:a16="http://schemas.microsoft.com/office/drawing/2014/main" id="{93A1DA82-2082-4314-B588-1BE6098EBE13}"/>
              </a:ext>
            </a:extLst>
          </p:cNvPr>
          <p:cNvGrpSpPr/>
          <p:nvPr/>
        </p:nvGrpSpPr>
        <p:grpSpPr>
          <a:xfrm>
            <a:off x="0" y="-229743"/>
            <a:ext cx="9144000" cy="706993"/>
            <a:chOff x="0" y="0"/>
            <a:chExt cx="9144000" cy="706993"/>
          </a:xfrm>
        </p:grpSpPr>
        <p:sp>
          <p:nvSpPr>
            <p:cNvPr id="6" name="Rectangle 5">
              <a:extLst>
                <a:ext uri="{FF2B5EF4-FFF2-40B4-BE49-F238E27FC236}">
                  <a16:creationId xmlns:a16="http://schemas.microsoft.com/office/drawing/2014/main" id="{150F9448-E095-4622-ABD6-AFB82AEF29B9}"/>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79646">
                    <a:lumMod val="75000"/>
                  </a:srgbClr>
                </a:solidFill>
              </a:endParaRPr>
            </a:p>
          </p:txBody>
        </p:sp>
        <p:pic>
          <p:nvPicPr>
            <p:cNvPr id="7" name="Picture 6" descr=" SigLockup Master PwPt.Neg-transbg.png">
              <a:extLst>
                <a:ext uri="{FF2B5EF4-FFF2-40B4-BE49-F238E27FC236}">
                  <a16:creationId xmlns:a16="http://schemas.microsoft.com/office/drawing/2014/main" id="{30785858-C8D1-4247-A8C0-956E72A73F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
        <p:nvSpPr>
          <p:cNvPr id="8" name="Rectangle: Rounded Corners 7">
            <a:extLst>
              <a:ext uri="{FF2B5EF4-FFF2-40B4-BE49-F238E27FC236}">
                <a16:creationId xmlns:a16="http://schemas.microsoft.com/office/drawing/2014/main" id="{530FBCC5-5864-4813-83A8-EC7D96CDEBE9}"/>
              </a:ext>
            </a:extLst>
          </p:cNvPr>
          <p:cNvSpPr/>
          <p:nvPr/>
        </p:nvSpPr>
        <p:spPr>
          <a:xfrm>
            <a:off x="3254828" y="2226912"/>
            <a:ext cx="2634343" cy="77288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PPA Team</a:t>
            </a:r>
          </a:p>
        </p:txBody>
      </p:sp>
      <p:sp>
        <p:nvSpPr>
          <p:cNvPr id="9" name="Oval 8">
            <a:extLst>
              <a:ext uri="{FF2B5EF4-FFF2-40B4-BE49-F238E27FC236}">
                <a16:creationId xmlns:a16="http://schemas.microsoft.com/office/drawing/2014/main" id="{B2D6E5E7-DD59-4071-A6AB-2B5E0CD60CB5}"/>
              </a:ext>
            </a:extLst>
          </p:cNvPr>
          <p:cNvSpPr/>
          <p:nvPr/>
        </p:nvSpPr>
        <p:spPr>
          <a:xfrm>
            <a:off x="1445189" y="2828090"/>
            <a:ext cx="1743135" cy="96882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CFWG</a:t>
            </a:r>
          </a:p>
        </p:txBody>
      </p:sp>
      <p:pic>
        <p:nvPicPr>
          <p:cNvPr id="13" name="Picture 12">
            <a:extLst>
              <a:ext uri="{FF2B5EF4-FFF2-40B4-BE49-F238E27FC236}">
                <a16:creationId xmlns:a16="http://schemas.microsoft.com/office/drawing/2014/main" id="{E986F0EE-9CC3-497A-AEC3-1942AFAA93AA}"/>
              </a:ext>
            </a:extLst>
          </p:cNvPr>
          <p:cNvPicPr>
            <a:picLocks noChangeAspect="1"/>
          </p:cNvPicPr>
          <p:nvPr/>
        </p:nvPicPr>
        <p:blipFill>
          <a:blip r:embed="rId3"/>
          <a:stretch>
            <a:fillRect/>
          </a:stretch>
        </p:blipFill>
        <p:spPr>
          <a:xfrm>
            <a:off x="3018234" y="2859706"/>
            <a:ext cx="2725787" cy="1256725"/>
          </a:xfrm>
          <a:prstGeom prst="rect">
            <a:avLst/>
          </a:prstGeom>
          <a:solidFill>
            <a:schemeClr val="accent2">
              <a:lumMod val="50000"/>
            </a:schemeClr>
          </a:solidFill>
          <a:ln>
            <a:solidFill>
              <a:srgbClr val="FFC000"/>
            </a:solidFill>
          </a:ln>
        </p:spPr>
      </p:pic>
      <p:sp>
        <p:nvSpPr>
          <p:cNvPr id="15" name="Flowchart: Terminator 14">
            <a:extLst>
              <a:ext uri="{FF2B5EF4-FFF2-40B4-BE49-F238E27FC236}">
                <a16:creationId xmlns:a16="http://schemas.microsoft.com/office/drawing/2014/main" id="{475F8E9D-E6DA-4432-9974-75086ABC3BBA}"/>
              </a:ext>
            </a:extLst>
          </p:cNvPr>
          <p:cNvSpPr/>
          <p:nvPr/>
        </p:nvSpPr>
        <p:spPr>
          <a:xfrm>
            <a:off x="726796" y="4163453"/>
            <a:ext cx="2155370" cy="772886"/>
          </a:xfrm>
          <a:prstGeom prst="flowChartTerminator">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PPQ Deputy Administrator</a:t>
            </a:r>
          </a:p>
        </p:txBody>
      </p:sp>
      <p:sp>
        <p:nvSpPr>
          <p:cNvPr id="16" name="Flowchart: Terminator 15">
            <a:extLst>
              <a:ext uri="{FF2B5EF4-FFF2-40B4-BE49-F238E27FC236}">
                <a16:creationId xmlns:a16="http://schemas.microsoft.com/office/drawing/2014/main" id="{23BA951D-EC27-414D-A996-4E1651AEB343}"/>
              </a:ext>
            </a:extLst>
          </p:cNvPr>
          <p:cNvSpPr/>
          <p:nvPr/>
        </p:nvSpPr>
        <p:spPr>
          <a:xfrm>
            <a:off x="2725277" y="4235932"/>
            <a:ext cx="2272072" cy="944562"/>
          </a:xfrm>
          <a:prstGeom prst="flowChartTermina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APHIS Administrator</a:t>
            </a:r>
          </a:p>
        </p:txBody>
      </p:sp>
      <p:pic>
        <p:nvPicPr>
          <p:cNvPr id="17" name="Picture 16">
            <a:extLst>
              <a:ext uri="{FF2B5EF4-FFF2-40B4-BE49-F238E27FC236}">
                <a16:creationId xmlns:a16="http://schemas.microsoft.com/office/drawing/2014/main" id="{3B024E61-2A9B-47BD-A58A-58FFBDA4C0BA}"/>
              </a:ext>
            </a:extLst>
          </p:cNvPr>
          <p:cNvPicPr>
            <a:picLocks noChangeAspect="1"/>
          </p:cNvPicPr>
          <p:nvPr/>
        </p:nvPicPr>
        <p:blipFill>
          <a:blip r:embed="rId5"/>
          <a:stretch>
            <a:fillRect/>
          </a:stretch>
        </p:blipFill>
        <p:spPr>
          <a:xfrm>
            <a:off x="4801387" y="4235932"/>
            <a:ext cx="2699106" cy="1131190"/>
          </a:xfrm>
          <a:prstGeom prst="rect">
            <a:avLst/>
          </a:prstGeom>
        </p:spPr>
      </p:pic>
      <p:sp>
        <p:nvSpPr>
          <p:cNvPr id="18" name="Oval 17">
            <a:extLst>
              <a:ext uri="{FF2B5EF4-FFF2-40B4-BE49-F238E27FC236}">
                <a16:creationId xmlns:a16="http://schemas.microsoft.com/office/drawing/2014/main" id="{5469D9AE-0518-4619-9907-C50246D47F23}"/>
              </a:ext>
            </a:extLst>
          </p:cNvPr>
          <p:cNvSpPr/>
          <p:nvPr/>
        </p:nvSpPr>
        <p:spPr>
          <a:xfrm>
            <a:off x="1676158" y="1999992"/>
            <a:ext cx="1250714" cy="75545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SME</a:t>
            </a:r>
          </a:p>
        </p:txBody>
      </p:sp>
      <p:sp>
        <p:nvSpPr>
          <p:cNvPr id="19" name="TextBox 18">
            <a:extLst>
              <a:ext uri="{FF2B5EF4-FFF2-40B4-BE49-F238E27FC236}">
                <a16:creationId xmlns:a16="http://schemas.microsoft.com/office/drawing/2014/main" id="{E16C5F40-C846-4619-95C7-6A43D81F1E51}"/>
              </a:ext>
            </a:extLst>
          </p:cNvPr>
          <p:cNvSpPr txBox="1"/>
          <p:nvPr/>
        </p:nvSpPr>
        <p:spPr>
          <a:xfrm>
            <a:off x="3920926" y="1247497"/>
            <a:ext cx="2275308" cy="648312"/>
          </a:xfrm>
          <a:prstGeom prst="rect">
            <a:avLst/>
          </a:prstGeom>
          <a:noFill/>
        </p:spPr>
        <p:txBody>
          <a:bodyPr wrap="square" rtlCol="0">
            <a:spAutoFit/>
          </a:bodyPr>
          <a:lstStyle/>
          <a:p>
            <a:r>
              <a:rPr lang="en-US" dirty="0">
                <a:solidFill>
                  <a:schemeClr val="accent2"/>
                </a:solidFill>
              </a:rPr>
              <a:t>Suggestions submitted</a:t>
            </a:r>
          </a:p>
        </p:txBody>
      </p:sp>
      <p:sp>
        <p:nvSpPr>
          <p:cNvPr id="20" name="TextBox 19">
            <a:extLst>
              <a:ext uri="{FF2B5EF4-FFF2-40B4-BE49-F238E27FC236}">
                <a16:creationId xmlns:a16="http://schemas.microsoft.com/office/drawing/2014/main" id="{7F1B2954-38BD-47B0-9F0F-5B41173142E2}"/>
              </a:ext>
            </a:extLst>
          </p:cNvPr>
          <p:cNvSpPr txBox="1"/>
          <p:nvPr/>
        </p:nvSpPr>
        <p:spPr>
          <a:xfrm>
            <a:off x="6402838" y="3266156"/>
            <a:ext cx="1382486" cy="369332"/>
          </a:xfrm>
          <a:prstGeom prst="rect">
            <a:avLst/>
          </a:prstGeom>
          <a:noFill/>
        </p:spPr>
        <p:txBody>
          <a:bodyPr wrap="square" rtlCol="0">
            <a:spAutoFit/>
          </a:bodyPr>
          <a:lstStyle/>
          <a:p>
            <a:r>
              <a:rPr lang="en-US" b="1" dirty="0"/>
              <a:t>SPHD/SPRO</a:t>
            </a:r>
          </a:p>
        </p:txBody>
      </p:sp>
      <p:sp>
        <p:nvSpPr>
          <p:cNvPr id="22" name="TextBox 21">
            <a:extLst>
              <a:ext uri="{FF2B5EF4-FFF2-40B4-BE49-F238E27FC236}">
                <a16:creationId xmlns:a16="http://schemas.microsoft.com/office/drawing/2014/main" id="{BDC8373D-0DDB-42C6-878B-87054FD53160}"/>
              </a:ext>
            </a:extLst>
          </p:cNvPr>
          <p:cNvSpPr txBox="1"/>
          <p:nvPr/>
        </p:nvSpPr>
        <p:spPr>
          <a:xfrm>
            <a:off x="3710682" y="3266156"/>
            <a:ext cx="1582971" cy="369332"/>
          </a:xfrm>
          <a:prstGeom prst="rect">
            <a:avLst/>
          </a:prstGeom>
          <a:noFill/>
        </p:spPr>
        <p:txBody>
          <a:bodyPr wrap="square" rtlCol="0">
            <a:spAutoFit/>
          </a:bodyPr>
          <a:lstStyle/>
          <a:p>
            <a:r>
              <a:rPr lang="en-US" b="1" dirty="0"/>
              <a:t>Goal Teams</a:t>
            </a:r>
          </a:p>
        </p:txBody>
      </p:sp>
      <p:sp>
        <p:nvSpPr>
          <p:cNvPr id="23" name="TextBox 22">
            <a:extLst>
              <a:ext uri="{FF2B5EF4-FFF2-40B4-BE49-F238E27FC236}">
                <a16:creationId xmlns:a16="http://schemas.microsoft.com/office/drawing/2014/main" id="{337E1339-0EF2-4987-87AC-E429A1636AC6}"/>
              </a:ext>
            </a:extLst>
          </p:cNvPr>
          <p:cNvSpPr txBox="1"/>
          <p:nvPr/>
        </p:nvSpPr>
        <p:spPr>
          <a:xfrm>
            <a:off x="5020636" y="4655455"/>
            <a:ext cx="2479857" cy="369332"/>
          </a:xfrm>
          <a:prstGeom prst="rect">
            <a:avLst/>
          </a:prstGeom>
          <a:noFill/>
        </p:spPr>
        <p:txBody>
          <a:bodyPr wrap="square" rtlCol="0">
            <a:spAutoFit/>
          </a:bodyPr>
          <a:lstStyle/>
          <a:p>
            <a:r>
              <a:rPr lang="en-US" dirty="0"/>
              <a:t>USDA Undersecretary</a:t>
            </a:r>
          </a:p>
        </p:txBody>
      </p:sp>
      <p:sp>
        <p:nvSpPr>
          <p:cNvPr id="29" name="Arrow: Bent 28">
            <a:extLst>
              <a:ext uri="{FF2B5EF4-FFF2-40B4-BE49-F238E27FC236}">
                <a16:creationId xmlns:a16="http://schemas.microsoft.com/office/drawing/2014/main" id="{6507CED8-843B-4865-963C-F0B27B8B858B}"/>
              </a:ext>
            </a:extLst>
          </p:cNvPr>
          <p:cNvSpPr/>
          <p:nvPr/>
        </p:nvSpPr>
        <p:spPr>
          <a:xfrm>
            <a:off x="3031128" y="2327606"/>
            <a:ext cx="637563" cy="69439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Arrow: Curved Right 30">
            <a:extLst>
              <a:ext uri="{FF2B5EF4-FFF2-40B4-BE49-F238E27FC236}">
                <a16:creationId xmlns:a16="http://schemas.microsoft.com/office/drawing/2014/main" id="{250DFD1D-C612-4914-9F2E-E49DC7054815}"/>
              </a:ext>
            </a:extLst>
          </p:cNvPr>
          <p:cNvSpPr/>
          <p:nvPr/>
        </p:nvSpPr>
        <p:spPr>
          <a:xfrm>
            <a:off x="2839508" y="3635488"/>
            <a:ext cx="45719" cy="4571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Arrow: Curved Right 31">
            <a:extLst>
              <a:ext uri="{FF2B5EF4-FFF2-40B4-BE49-F238E27FC236}">
                <a16:creationId xmlns:a16="http://schemas.microsoft.com/office/drawing/2014/main" id="{7CFA34E8-F96A-4B8C-B322-43CF4BA3BCEB}"/>
              </a:ext>
            </a:extLst>
          </p:cNvPr>
          <p:cNvSpPr/>
          <p:nvPr/>
        </p:nvSpPr>
        <p:spPr>
          <a:xfrm>
            <a:off x="2176047" y="3094494"/>
            <a:ext cx="875818" cy="938470"/>
          </a:xfrm>
          <a:prstGeom prst="curvedRightArrow">
            <a:avLst>
              <a:gd name="adj1" fmla="val 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Arrow: Curved Right 33">
            <a:extLst>
              <a:ext uri="{FF2B5EF4-FFF2-40B4-BE49-F238E27FC236}">
                <a16:creationId xmlns:a16="http://schemas.microsoft.com/office/drawing/2014/main" id="{ECCE6CB4-E634-41C1-9235-7ACF2347345C}"/>
              </a:ext>
            </a:extLst>
          </p:cNvPr>
          <p:cNvSpPr/>
          <p:nvPr/>
        </p:nvSpPr>
        <p:spPr>
          <a:xfrm>
            <a:off x="2506589" y="4695067"/>
            <a:ext cx="375577" cy="557906"/>
          </a:xfrm>
          <a:prstGeom prst="curvedRightArrow">
            <a:avLst>
              <a:gd name="adj1" fmla="val 3831"/>
              <a:gd name="adj2" fmla="val 10150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Arrow: Curved Right 35">
            <a:extLst>
              <a:ext uri="{FF2B5EF4-FFF2-40B4-BE49-F238E27FC236}">
                <a16:creationId xmlns:a16="http://schemas.microsoft.com/office/drawing/2014/main" id="{373E3B08-BFB6-443E-8FFB-0616A827D8B6}"/>
              </a:ext>
            </a:extLst>
          </p:cNvPr>
          <p:cNvSpPr/>
          <p:nvPr/>
        </p:nvSpPr>
        <p:spPr>
          <a:xfrm>
            <a:off x="4452224" y="4856117"/>
            <a:ext cx="568412" cy="588193"/>
          </a:xfrm>
          <a:prstGeom prst="curvedRightArrow">
            <a:avLst>
              <a:gd name="adj1" fmla="val 0"/>
              <a:gd name="adj2" fmla="val 68753"/>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Arrow: Curved Left 36">
            <a:extLst>
              <a:ext uri="{FF2B5EF4-FFF2-40B4-BE49-F238E27FC236}">
                <a16:creationId xmlns:a16="http://schemas.microsoft.com/office/drawing/2014/main" id="{96B70FD8-C043-46BE-8E69-75B3DDD9C82A}"/>
              </a:ext>
            </a:extLst>
          </p:cNvPr>
          <p:cNvSpPr/>
          <p:nvPr/>
        </p:nvSpPr>
        <p:spPr>
          <a:xfrm>
            <a:off x="5744021" y="2951348"/>
            <a:ext cx="731520" cy="1216152"/>
          </a:xfrm>
          <a:prstGeom prst="curvedLeftArrow">
            <a:avLst>
              <a:gd name="adj1" fmla="val 15927"/>
              <a:gd name="adj2" fmla="val 83125"/>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Arrow: Down 37">
            <a:extLst>
              <a:ext uri="{FF2B5EF4-FFF2-40B4-BE49-F238E27FC236}">
                <a16:creationId xmlns:a16="http://schemas.microsoft.com/office/drawing/2014/main" id="{4ECF3FAF-949F-4FCA-A6C3-DEA4431484E5}"/>
              </a:ext>
            </a:extLst>
          </p:cNvPr>
          <p:cNvSpPr/>
          <p:nvPr/>
        </p:nvSpPr>
        <p:spPr>
          <a:xfrm>
            <a:off x="4378685" y="1850723"/>
            <a:ext cx="319662" cy="387866"/>
          </a:xfrm>
          <a:prstGeom prst="downArrow">
            <a:avLst>
              <a:gd name="adj1" fmla="val 27243"/>
              <a:gd name="adj2" fmla="val 602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8EA30C74-E47A-4F15-953B-4090FBD1AB1B}"/>
              </a:ext>
            </a:extLst>
          </p:cNvPr>
          <p:cNvSpPr txBox="1"/>
          <p:nvPr/>
        </p:nvSpPr>
        <p:spPr>
          <a:xfrm>
            <a:off x="6639827" y="5772852"/>
            <a:ext cx="2043805" cy="646331"/>
          </a:xfrm>
          <a:prstGeom prst="rect">
            <a:avLst/>
          </a:prstGeom>
          <a:noFill/>
        </p:spPr>
        <p:txBody>
          <a:bodyPr wrap="square" rtlCol="0">
            <a:spAutoFit/>
          </a:bodyPr>
          <a:lstStyle/>
          <a:p>
            <a:pPr algn="ctr"/>
            <a:r>
              <a:rPr lang="en-US" b="1" dirty="0">
                <a:solidFill>
                  <a:srgbClr val="FF0000"/>
                </a:solidFill>
              </a:rPr>
              <a:t>      Funding approved  </a:t>
            </a:r>
          </a:p>
        </p:txBody>
      </p:sp>
      <p:sp>
        <p:nvSpPr>
          <p:cNvPr id="41" name="Arrow: Right 40">
            <a:extLst>
              <a:ext uri="{FF2B5EF4-FFF2-40B4-BE49-F238E27FC236}">
                <a16:creationId xmlns:a16="http://schemas.microsoft.com/office/drawing/2014/main" id="{65478D21-B9DE-48D0-A4BD-124487E49A7E}"/>
              </a:ext>
            </a:extLst>
          </p:cNvPr>
          <p:cNvSpPr/>
          <p:nvPr/>
        </p:nvSpPr>
        <p:spPr>
          <a:xfrm rot="3083251">
            <a:off x="6931602" y="5382337"/>
            <a:ext cx="721013" cy="360658"/>
          </a:xfrm>
          <a:prstGeom prst="rightArrow">
            <a:avLst>
              <a:gd name="adj1" fmla="val 2249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Arrow: Curved Right 50">
            <a:extLst>
              <a:ext uri="{FF2B5EF4-FFF2-40B4-BE49-F238E27FC236}">
                <a16:creationId xmlns:a16="http://schemas.microsoft.com/office/drawing/2014/main" id="{C3DA8FAE-7138-4F50-B7AF-7F269E359428}"/>
              </a:ext>
            </a:extLst>
          </p:cNvPr>
          <p:cNvSpPr/>
          <p:nvPr/>
        </p:nvSpPr>
        <p:spPr>
          <a:xfrm rot="2489190">
            <a:off x="852638" y="1279306"/>
            <a:ext cx="1728966" cy="2797905"/>
          </a:xfrm>
          <a:prstGeom prst="curvedRightArrow">
            <a:avLst>
              <a:gd name="adj1" fmla="val 11068"/>
              <a:gd name="adj2" fmla="val 51017"/>
              <a:gd name="adj3" fmla="val 170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32627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64150"/>
            <a:ext cx="8839200" cy="1066800"/>
          </a:xfrm>
          <a:solidFill>
            <a:srgbClr val="002D5B"/>
          </a:solidFill>
          <a:effectLst>
            <a:glow rad="63500">
              <a:schemeClr val="bg1">
                <a:lumMod val="65000"/>
                <a:alpha val="40000"/>
              </a:schemeClr>
            </a:glow>
          </a:effectLst>
        </p:spPr>
        <p:txBody>
          <a:bodyPr>
            <a:noAutofit/>
          </a:bodyPr>
          <a:lstStyle/>
          <a:p>
            <a:r>
              <a:rPr lang="en-US" sz="3200" dirty="0">
                <a:solidFill>
                  <a:schemeClr val="bg1"/>
                </a:solidFill>
              </a:rPr>
              <a:t>Plant Protection Act Section 7721</a:t>
            </a:r>
            <a:br>
              <a:rPr lang="en-US" sz="3200" dirty="0">
                <a:solidFill>
                  <a:schemeClr val="bg1"/>
                </a:solidFill>
              </a:rPr>
            </a:br>
            <a:r>
              <a:rPr lang="en-US" sz="3200" dirty="0">
                <a:solidFill>
                  <a:schemeClr val="bg1"/>
                </a:solidFill>
              </a:rPr>
              <a:t>FY2021 Budget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36680311"/>
              </p:ext>
            </p:extLst>
          </p:nvPr>
        </p:nvGraphicFramePr>
        <p:xfrm>
          <a:off x="1578428" y="2351314"/>
          <a:ext cx="5546271" cy="2523502"/>
        </p:xfrm>
        <a:graphic>
          <a:graphicData uri="http://schemas.openxmlformats.org/drawingml/2006/table">
            <a:tbl>
              <a:tblPr>
                <a:tableStyleId>{5C22544A-7EE6-4342-B048-85BDC9FD1C3A}</a:tableStyleId>
              </a:tblPr>
              <a:tblGrid>
                <a:gridCol w="2460928">
                  <a:extLst>
                    <a:ext uri="{9D8B030D-6E8A-4147-A177-3AD203B41FA5}">
                      <a16:colId xmlns:a16="http://schemas.microsoft.com/office/drawing/2014/main" val="20000"/>
                    </a:ext>
                  </a:extLst>
                </a:gridCol>
                <a:gridCol w="3085343">
                  <a:extLst>
                    <a:ext uri="{9D8B030D-6E8A-4147-A177-3AD203B41FA5}">
                      <a16:colId xmlns:a16="http://schemas.microsoft.com/office/drawing/2014/main" val="20001"/>
                    </a:ext>
                  </a:extLst>
                </a:gridCol>
              </a:tblGrid>
              <a:tr h="421389">
                <a:tc gridSpan="2">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effectLst/>
                        </a:rPr>
                        <a:t> </a:t>
                      </a:r>
                      <a:r>
                        <a:rPr lang="en-US" sz="2400" b="1" i="0" u="none" strike="noStrike" dirty="0">
                          <a:solidFill>
                            <a:srgbClr val="000000"/>
                          </a:solidFill>
                          <a:effectLst/>
                          <a:latin typeface="+mn-lt"/>
                        </a:rPr>
                        <a:t>Plant Protection Act Section 7721</a:t>
                      </a:r>
                      <a:endParaRPr lang="en-US" sz="1400" b="1" i="0" u="none" strike="noStrike" dirty="0">
                        <a:solidFill>
                          <a:srgbClr val="000000"/>
                        </a:solidFill>
                        <a:effectLst/>
                        <a:latin typeface="+mn-lt"/>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2000" b="1"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82482">
                <a:tc>
                  <a:txBody>
                    <a:bodyPr/>
                    <a:lstStyle/>
                    <a:p>
                      <a:pPr marL="114300" indent="0" algn="l" fontAlgn="b"/>
                      <a:r>
                        <a:rPr lang="en-US" sz="2000" b="1" u="none" strike="noStrike">
                          <a:solidFill>
                            <a:schemeClr val="tx1"/>
                          </a:solidFill>
                          <a:effectLst/>
                        </a:rPr>
                        <a:t>Appropriated</a:t>
                      </a:r>
                      <a:endParaRPr lang="en-US" sz="2000" b="1" i="0" u="none" strike="noStrike">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indent="0" algn="ctr" fontAlgn="b"/>
                      <a:r>
                        <a:rPr lang="en-US" sz="2000" b="1" i="0" u="none" strike="noStrike" dirty="0">
                          <a:solidFill>
                            <a:schemeClr val="tx1"/>
                          </a:solidFill>
                          <a:effectLst/>
                          <a:latin typeface="Calibri"/>
                        </a:rPr>
                        <a:t>$75,000,000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1"/>
                  </a:ext>
                </a:extLst>
              </a:tr>
              <a:tr h="304705">
                <a:tc>
                  <a:txBody>
                    <a:bodyPr/>
                    <a:lstStyle/>
                    <a:p>
                      <a:pPr marL="114300" indent="0" algn="l" fontAlgn="b"/>
                      <a:r>
                        <a:rPr lang="en-US" sz="2000" b="1" u="none" strike="noStrike">
                          <a:solidFill>
                            <a:schemeClr val="tx1"/>
                          </a:solidFill>
                          <a:effectLst/>
                        </a:rPr>
                        <a:t>Sequester %</a:t>
                      </a:r>
                      <a:endParaRPr lang="en-US" sz="2000" b="1" i="0" u="none" strike="noStrike">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0" algn="ctr" fontAlgn="b"/>
                      <a:r>
                        <a:rPr lang="en-US" sz="2000" b="0" i="0" u="none" strike="noStrike" dirty="0">
                          <a:solidFill>
                            <a:srgbClr val="FF0000"/>
                          </a:solidFill>
                          <a:effectLst/>
                          <a:latin typeface="Calibri"/>
                        </a:rPr>
                        <a:t>5.7%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11862">
                <a:tc>
                  <a:txBody>
                    <a:bodyPr/>
                    <a:lstStyle/>
                    <a:p>
                      <a:pPr marL="114300" indent="0" algn="l" fontAlgn="b"/>
                      <a:r>
                        <a:rPr lang="en-US" sz="2000" b="1" u="none" strike="noStrike">
                          <a:solidFill>
                            <a:schemeClr val="tx1"/>
                          </a:solidFill>
                          <a:effectLst/>
                        </a:rPr>
                        <a:t>Sequester Amount</a:t>
                      </a:r>
                      <a:endParaRPr lang="en-US" sz="2000" b="1" i="0" u="none" strike="noStrike">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571500" indent="0" algn="ctr" fontAlgn="b"/>
                      <a:r>
                        <a:rPr lang="en-US" sz="2000" b="0" i="0" u="none" strike="noStrike" dirty="0">
                          <a:solidFill>
                            <a:schemeClr val="tx1"/>
                          </a:solidFill>
                          <a:effectLst/>
                          <a:latin typeface="Calibri"/>
                        </a:rPr>
                        <a:t>$4,275,000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24831">
                <a:tc>
                  <a:txBody>
                    <a:bodyPr/>
                    <a:lstStyle/>
                    <a:p>
                      <a:pPr marL="114300" indent="0" algn="l" fontAlgn="b"/>
                      <a:r>
                        <a:rPr lang="en-US" sz="2000" b="1" u="none" strike="noStrike">
                          <a:solidFill>
                            <a:schemeClr val="tx1"/>
                          </a:solidFill>
                          <a:effectLst/>
                        </a:rPr>
                        <a:t>Net to APHIS</a:t>
                      </a:r>
                      <a:endParaRPr lang="en-US" sz="2000" b="1" i="0" u="none" strike="noStrike">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457200" indent="0" algn="ctr" fontAlgn="b"/>
                      <a:r>
                        <a:rPr lang="en-US" sz="2000" b="1" i="0" u="none" strike="noStrike">
                          <a:solidFill>
                            <a:schemeClr val="tx1"/>
                          </a:solidFill>
                          <a:effectLst/>
                          <a:latin typeface="Calibri"/>
                        </a:rPr>
                        <a:t>$70,725,000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4"/>
                  </a:ext>
                </a:extLst>
              </a:tr>
              <a:tr h="389069">
                <a:tc>
                  <a:txBody>
                    <a:bodyPr/>
                    <a:lstStyle/>
                    <a:p>
                      <a:pPr marL="114300" indent="0" algn="l" fontAlgn="b"/>
                      <a:r>
                        <a:rPr lang="en-US" sz="2000" b="1" u="none" strike="noStrike">
                          <a:solidFill>
                            <a:schemeClr val="tx1"/>
                          </a:solidFill>
                          <a:effectLst/>
                        </a:rPr>
                        <a:t>NCPN</a:t>
                      </a:r>
                      <a:endParaRPr lang="en-US" sz="2000" b="1" i="0" u="none" strike="noStrike">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57200" indent="0" algn="ctr" fontAlgn="b"/>
                      <a:r>
                        <a:rPr lang="en-US" sz="2000" b="1" i="0" u="none" strike="noStrike">
                          <a:solidFill>
                            <a:schemeClr val="tx1"/>
                          </a:solidFill>
                          <a:effectLst/>
                          <a:latin typeface="+mn-lt"/>
                        </a:rPr>
                        <a:t>$7,500,000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89069">
                <a:tc>
                  <a:txBody>
                    <a:bodyPr/>
                    <a:lstStyle/>
                    <a:p>
                      <a:pPr marL="114300" indent="0" algn="l" fontAlgn="b"/>
                      <a:r>
                        <a:rPr lang="en-US" sz="2000" b="1" i="0" u="none" strike="noStrike" baseline="0">
                          <a:solidFill>
                            <a:schemeClr val="tx1"/>
                          </a:solidFill>
                          <a:effectLst/>
                          <a:latin typeface="Calibri"/>
                        </a:rPr>
                        <a:t>PPDMDPP</a:t>
                      </a:r>
                      <a:endParaRPr lang="en-US" sz="2000" b="1" i="0" u="none" strike="noStrike">
                        <a:solidFill>
                          <a:schemeClr val="tx1"/>
                        </a:solidFill>
                        <a:effectLst/>
                        <a:latin typeface="Calibr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57200" indent="0" algn="ctr" fontAlgn="b"/>
                      <a:r>
                        <a:rPr lang="en-US" sz="2000" b="1" i="0" u="none" strike="noStrike" dirty="0">
                          <a:solidFill>
                            <a:schemeClr val="tx1"/>
                          </a:solidFill>
                          <a:effectLst/>
                          <a:latin typeface="+mn-lt"/>
                        </a:rPr>
                        <a:t>$63,225,000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grpSp>
        <p:nvGrpSpPr>
          <p:cNvPr id="4" name="Group 3">
            <a:extLst>
              <a:ext uri="{FF2B5EF4-FFF2-40B4-BE49-F238E27FC236}">
                <a16:creationId xmlns:a16="http://schemas.microsoft.com/office/drawing/2014/main" id="{675CE9BE-CD41-4F68-99C5-2F61AD87F365}"/>
              </a:ext>
            </a:extLst>
          </p:cNvPr>
          <p:cNvGrpSpPr/>
          <p:nvPr/>
        </p:nvGrpSpPr>
        <p:grpSpPr>
          <a:xfrm>
            <a:off x="0" y="249666"/>
            <a:ext cx="9144000" cy="706993"/>
            <a:chOff x="0" y="0"/>
            <a:chExt cx="9144000" cy="706993"/>
          </a:xfrm>
        </p:grpSpPr>
        <p:sp>
          <p:nvSpPr>
            <p:cNvPr id="6" name="Rectangle 5">
              <a:extLst>
                <a:ext uri="{FF2B5EF4-FFF2-40B4-BE49-F238E27FC236}">
                  <a16:creationId xmlns:a16="http://schemas.microsoft.com/office/drawing/2014/main" id="{2BBB68B9-822E-4442-BF3C-C82EE79A0923}"/>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79646">
                    <a:lumMod val="75000"/>
                  </a:srgbClr>
                </a:solidFill>
              </a:endParaRPr>
            </a:p>
          </p:txBody>
        </p:sp>
        <p:pic>
          <p:nvPicPr>
            <p:cNvPr id="7" name="Picture 6" descr=" SigLockup Master PwPt.Neg-transbg.png">
              <a:extLst>
                <a:ext uri="{FF2B5EF4-FFF2-40B4-BE49-F238E27FC236}">
                  <a16:creationId xmlns:a16="http://schemas.microsoft.com/office/drawing/2014/main" id="{655AED37-C4D0-42DE-B0A7-BDB907915B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spTree>
    <p:extLst>
      <p:ext uri="{BB962C8B-B14F-4D97-AF65-F5344CB8AC3E}">
        <p14:creationId xmlns:p14="http://schemas.microsoft.com/office/powerpoint/2010/main" val="1944505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9A5B9-BAE8-4A0F-B029-E2502E7327A0}"/>
              </a:ext>
            </a:extLst>
          </p:cNvPr>
          <p:cNvSpPr>
            <a:spLocks noGrp="1"/>
          </p:cNvSpPr>
          <p:nvPr>
            <p:ph type="title"/>
          </p:nvPr>
        </p:nvSpPr>
        <p:spPr/>
        <p:txBody>
          <a:bodyPr/>
          <a:lstStyle/>
          <a:p>
            <a:pPr algn="ctr"/>
            <a:r>
              <a:rPr lang="en-US" b="1" dirty="0"/>
              <a:t>FY 21 PPA Funding</a:t>
            </a:r>
          </a:p>
        </p:txBody>
      </p:sp>
      <p:sp>
        <p:nvSpPr>
          <p:cNvPr id="3" name="Content Placeholder 2">
            <a:extLst>
              <a:ext uri="{FF2B5EF4-FFF2-40B4-BE49-F238E27FC236}">
                <a16:creationId xmlns:a16="http://schemas.microsoft.com/office/drawing/2014/main" id="{E856F38E-250E-4E9A-B170-6897CCD41765}"/>
              </a:ext>
            </a:extLst>
          </p:cNvPr>
          <p:cNvSpPr>
            <a:spLocks noGrp="1"/>
          </p:cNvSpPr>
          <p:nvPr>
            <p:ph idx="1"/>
          </p:nvPr>
        </p:nvSpPr>
        <p:spPr/>
        <p:txBody>
          <a:bodyPr/>
          <a:lstStyle/>
          <a:p>
            <a:pPr algn="ctr"/>
            <a:r>
              <a:rPr lang="en-US" dirty="0"/>
              <a:t>Funding Distribution Among Cooperators</a:t>
            </a:r>
          </a:p>
        </p:txBody>
      </p:sp>
      <p:pic>
        <p:nvPicPr>
          <p:cNvPr id="4" name="Picture 3">
            <a:extLst>
              <a:ext uri="{FF2B5EF4-FFF2-40B4-BE49-F238E27FC236}">
                <a16:creationId xmlns:a16="http://schemas.microsoft.com/office/drawing/2014/main" id="{812E5FD7-054B-4C07-9384-C34DBCDD6EC8}"/>
              </a:ext>
            </a:extLst>
          </p:cNvPr>
          <p:cNvPicPr>
            <a:picLocks noChangeAspect="1"/>
          </p:cNvPicPr>
          <p:nvPr/>
        </p:nvPicPr>
        <p:blipFill>
          <a:blip r:embed="rId3"/>
          <a:stretch>
            <a:fillRect/>
          </a:stretch>
        </p:blipFill>
        <p:spPr>
          <a:xfrm>
            <a:off x="3918857" y="2225206"/>
            <a:ext cx="4187255" cy="3215424"/>
          </a:xfrm>
          <a:prstGeom prst="rect">
            <a:avLst/>
          </a:prstGeom>
        </p:spPr>
      </p:pic>
      <p:grpSp>
        <p:nvGrpSpPr>
          <p:cNvPr id="5" name="Group 4">
            <a:extLst>
              <a:ext uri="{FF2B5EF4-FFF2-40B4-BE49-F238E27FC236}">
                <a16:creationId xmlns:a16="http://schemas.microsoft.com/office/drawing/2014/main" id="{4E66DED0-200C-430F-B79B-7A404680E6F3}"/>
              </a:ext>
            </a:extLst>
          </p:cNvPr>
          <p:cNvGrpSpPr/>
          <p:nvPr/>
        </p:nvGrpSpPr>
        <p:grpSpPr>
          <a:xfrm>
            <a:off x="0" y="0"/>
            <a:ext cx="9144000" cy="706993"/>
            <a:chOff x="0" y="0"/>
            <a:chExt cx="9144000" cy="706993"/>
          </a:xfrm>
        </p:grpSpPr>
        <p:sp>
          <p:nvSpPr>
            <p:cNvPr id="6" name="Rectangle 5">
              <a:extLst>
                <a:ext uri="{FF2B5EF4-FFF2-40B4-BE49-F238E27FC236}">
                  <a16:creationId xmlns:a16="http://schemas.microsoft.com/office/drawing/2014/main" id="{685D7BD3-9452-42A0-89CA-F49DEC8813C3}"/>
                </a:ext>
              </a:extLst>
            </p:cNvPr>
            <p:cNvSpPr/>
            <p:nvPr/>
          </p:nvSpPr>
          <p:spPr>
            <a:xfrm>
              <a:off x="0" y="0"/>
              <a:ext cx="9144000" cy="706993"/>
            </a:xfrm>
            <a:prstGeom prst="rect">
              <a:avLst/>
            </a:prstGeom>
            <a:solidFill>
              <a:srgbClr val="002D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79646">
                    <a:lumMod val="75000"/>
                  </a:srgbClr>
                </a:solidFill>
              </a:endParaRPr>
            </a:p>
          </p:txBody>
        </p:sp>
        <p:pic>
          <p:nvPicPr>
            <p:cNvPr id="7" name="Picture 6" descr=" SigLockup Master PwPt.Neg-transbg.png">
              <a:extLst>
                <a:ext uri="{FF2B5EF4-FFF2-40B4-BE49-F238E27FC236}">
                  <a16:creationId xmlns:a16="http://schemas.microsoft.com/office/drawing/2014/main" id="{A90B8FA0-B10B-46CE-9FE6-32A3134FE2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7932" y="140810"/>
              <a:ext cx="2876453" cy="432864"/>
            </a:xfrm>
            <a:prstGeom prst="rect">
              <a:avLst/>
            </a:prstGeom>
          </p:spPr>
        </p:pic>
      </p:grpSp>
      <p:graphicFrame>
        <p:nvGraphicFramePr>
          <p:cNvPr id="9" name="Table 8">
            <a:extLst>
              <a:ext uri="{FF2B5EF4-FFF2-40B4-BE49-F238E27FC236}">
                <a16:creationId xmlns:a16="http://schemas.microsoft.com/office/drawing/2014/main" id="{F3CAEC96-B963-413D-9264-027D88D38872}"/>
              </a:ext>
            </a:extLst>
          </p:cNvPr>
          <p:cNvGraphicFramePr>
            <a:graphicFrameLocks noGrp="1"/>
          </p:cNvGraphicFramePr>
          <p:nvPr>
            <p:extLst>
              <p:ext uri="{D42A27DB-BD31-4B8C-83A1-F6EECF244321}">
                <p14:modId xmlns:p14="http://schemas.microsoft.com/office/powerpoint/2010/main" val="128306165"/>
              </p:ext>
            </p:extLst>
          </p:nvPr>
        </p:nvGraphicFramePr>
        <p:xfrm>
          <a:off x="489857" y="2090270"/>
          <a:ext cx="3429000" cy="3215424"/>
        </p:xfrm>
        <a:graphic>
          <a:graphicData uri="http://schemas.openxmlformats.org/drawingml/2006/table">
            <a:tbl>
              <a:tblPr/>
              <a:tblGrid>
                <a:gridCol w="1714500">
                  <a:extLst>
                    <a:ext uri="{9D8B030D-6E8A-4147-A177-3AD203B41FA5}">
                      <a16:colId xmlns:a16="http://schemas.microsoft.com/office/drawing/2014/main" val="3826143519"/>
                    </a:ext>
                  </a:extLst>
                </a:gridCol>
                <a:gridCol w="1714500">
                  <a:extLst>
                    <a:ext uri="{9D8B030D-6E8A-4147-A177-3AD203B41FA5}">
                      <a16:colId xmlns:a16="http://schemas.microsoft.com/office/drawing/2014/main" val="135355633"/>
                    </a:ext>
                  </a:extLst>
                </a:gridCol>
              </a:tblGrid>
              <a:tr h="401928">
                <a:tc>
                  <a:txBody>
                    <a:bodyPr/>
                    <a:lstStyle/>
                    <a:p>
                      <a:pPr marL="0" marR="0">
                        <a:spcBef>
                          <a:spcPts val="0"/>
                        </a:spcBef>
                        <a:spcAft>
                          <a:spcPts val="0"/>
                        </a:spcAft>
                      </a:pPr>
                      <a:r>
                        <a:rPr lang="en-US">
                          <a:effectLst/>
                        </a:rPr>
                        <a:t>Academia</a:t>
                      </a:r>
                    </a:p>
                  </a:txBody>
                  <a:tcPr anchor="ctr">
                    <a:lnL>
                      <a:noFill/>
                    </a:lnL>
                    <a:lnR>
                      <a:noFill/>
                    </a:lnR>
                    <a:lnT>
                      <a:noFill/>
                    </a:lnT>
                    <a:lnB>
                      <a:noFill/>
                    </a:lnB>
                  </a:tcPr>
                </a:tc>
                <a:tc>
                  <a:txBody>
                    <a:bodyPr/>
                    <a:lstStyle/>
                    <a:p>
                      <a:pPr marL="0" marR="0">
                        <a:spcBef>
                          <a:spcPts val="0"/>
                        </a:spcBef>
                        <a:spcAft>
                          <a:spcPts val="0"/>
                        </a:spcAft>
                      </a:pPr>
                      <a:r>
                        <a:rPr lang="en-US" dirty="0">
                          <a:effectLst/>
                        </a:rPr>
                        <a:t>$ 15,762,497 </a:t>
                      </a:r>
                    </a:p>
                  </a:txBody>
                  <a:tcPr anchor="ctr">
                    <a:lnL>
                      <a:noFill/>
                    </a:lnL>
                    <a:lnR>
                      <a:noFill/>
                    </a:lnR>
                    <a:lnT>
                      <a:noFill/>
                    </a:lnT>
                    <a:lnB>
                      <a:noFill/>
                    </a:lnB>
                  </a:tcPr>
                </a:tc>
                <a:extLst>
                  <a:ext uri="{0D108BD9-81ED-4DB2-BD59-A6C34878D82A}">
                    <a16:rowId xmlns:a16="http://schemas.microsoft.com/office/drawing/2014/main" val="1103765933"/>
                  </a:ext>
                </a:extLst>
              </a:tr>
              <a:tr h="401928">
                <a:tc>
                  <a:txBody>
                    <a:bodyPr/>
                    <a:lstStyle/>
                    <a:p>
                      <a:pPr marL="0" marR="0">
                        <a:spcBef>
                          <a:spcPts val="0"/>
                        </a:spcBef>
                        <a:spcAft>
                          <a:spcPts val="0"/>
                        </a:spcAft>
                      </a:pPr>
                      <a:r>
                        <a:rPr lang="en-US">
                          <a:effectLst/>
                        </a:rPr>
                        <a:t>APHIS</a:t>
                      </a:r>
                    </a:p>
                  </a:txBody>
                  <a:tcPr anchor="ctr">
                    <a:lnL>
                      <a:noFill/>
                    </a:lnL>
                    <a:lnR>
                      <a:noFill/>
                    </a:lnR>
                    <a:lnT>
                      <a:noFill/>
                    </a:lnT>
                    <a:lnB>
                      <a:noFill/>
                    </a:lnB>
                  </a:tcPr>
                </a:tc>
                <a:tc>
                  <a:txBody>
                    <a:bodyPr/>
                    <a:lstStyle/>
                    <a:p>
                      <a:pPr marL="0" marR="0">
                        <a:spcBef>
                          <a:spcPts val="0"/>
                        </a:spcBef>
                        <a:spcAft>
                          <a:spcPts val="0"/>
                        </a:spcAft>
                      </a:pPr>
                      <a:r>
                        <a:rPr lang="en-US">
                          <a:effectLst/>
                        </a:rPr>
                        <a:t>$ 3,940,532 </a:t>
                      </a:r>
                    </a:p>
                  </a:txBody>
                  <a:tcPr anchor="ctr">
                    <a:lnL>
                      <a:noFill/>
                    </a:lnL>
                    <a:lnR>
                      <a:noFill/>
                    </a:lnR>
                    <a:lnT>
                      <a:noFill/>
                    </a:lnT>
                    <a:lnB>
                      <a:noFill/>
                    </a:lnB>
                  </a:tcPr>
                </a:tc>
                <a:extLst>
                  <a:ext uri="{0D108BD9-81ED-4DB2-BD59-A6C34878D82A}">
                    <a16:rowId xmlns:a16="http://schemas.microsoft.com/office/drawing/2014/main" val="2390429221"/>
                  </a:ext>
                </a:extLst>
              </a:tr>
              <a:tr h="401928">
                <a:tc>
                  <a:txBody>
                    <a:bodyPr/>
                    <a:lstStyle/>
                    <a:p>
                      <a:pPr marL="0" marR="0">
                        <a:spcBef>
                          <a:spcPts val="0"/>
                        </a:spcBef>
                        <a:spcAft>
                          <a:spcPts val="0"/>
                        </a:spcAft>
                      </a:pPr>
                      <a:r>
                        <a:rPr lang="en-US">
                          <a:effectLst/>
                        </a:rPr>
                        <a:t>Non-APHIS-Federal</a:t>
                      </a:r>
                    </a:p>
                  </a:txBody>
                  <a:tcPr anchor="ctr">
                    <a:lnL>
                      <a:noFill/>
                    </a:lnL>
                    <a:lnR>
                      <a:noFill/>
                    </a:lnR>
                    <a:lnT>
                      <a:noFill/>
                    </a:lnT>
                    <a:lnB>
                      <a:noFill/>
                    </a:lnB>
                  </a:tcPr>
                </a:tc>
                <a:tc>
                  <a:txBody>
                    <a:bodyPr/>
                    <a:lstStyle/>
                    <a:p>
                      <a:pPr marL="0" marR="0">
                        <a:spcBef>
                          <a:spcPts val="0"/>
                        </a:spcBef>
                        <a:spcAft>
                          <a:spcPts val="0"/>
                        </a:spcAft>
                      </a:pPr>
                      <a:r>
                        <a:rPr lang="en-US" dirty="0">
                          <a:effectLst/>
                        </a:rPr>
                        <a:t>$ 2,708,966 </a:t>
                      </a:r>
                    </a:p>
                  </a:txBody>
                  <a:tcPr anchor="ctr">
                    <a:lnL>
                      <a:noFill/>
                    </a:lnL>
                    <a:lnR>
                      <a:noFill/>
                    </a:lnR>
                    <a:lnT>
                      <a:noFill/>
                    </a:lnT>
                    <a:lnB>
                      <a:noFill/>
                    </a:lnB>
                  </a:tcPr>
                </a:tc>
                <a:extLst>
                  <a:ext uri="{0D108BD9-81ED-4DB2-BD59-A6C34878D82A}">
                    <a16:rowId xmlns:a16="http://schemas.microsoft.com/office/drawing/2014/main" val="1516904083"/>
                  </a:ext>
                </a:extLst>
              </a:tr>
              <a:tr h="401928">
                <a:tc>
                  <a:txBody>
                    <a:bodyPr/>
                    <a:lstStyle/>
                    <a:p>
                      <a:pPr marL="0" marR="0">
                        <a:spcBef>
                          <a:spcPts val="0"/>
                        </a:spcBef>
                        <a:spcAft>
                          <a:spcPts val="0"/>
                        </a:spcAft>
                      </a:pPr>
                      <a:r>
                        <a:rPr lang="en-US">
                          <a:effectLst/>
                        </a:rPr>
                        <a:t>Non-Profit</a:t>
                      </a:r>
                    </a:p>
                  </a:txBody>
                  <a:tcPr anchor="ctr">
                    <a:lnL>
                      <a:noFill/>
                    </a:lnL>
                    <a:lnR>
                      <a:noFill/>
                    </a:lnR>
                    <a:lnT>
                      <a:noFill/>
                    </a:lnT>
                    <a:lnB>
                      <a:noFill/>
                    </a:lnB>
                  </a:tcPr>
                </a:tc>
                <a:tc>
                  <a:txBody>
                    <a:bodyPr/>
                    <a:lstStyle/>
                    <a:p>
                      <a:pPr marL="0" marR="0">
                        <a:spcBef>
                          <a:spcPts val="0"/>
                        </a:spcBef>
                        <a:spcAft>
                          <a:spcPts val="0"/>
                        </a:spcAft>
                      </a:pPr>
                      <a:r>
                        <a:rPr lang="en-US">
                          <a:effectLst/>
                        </a:rPr>
                        <a:t>$ 1,312,006 </a:t>
                      </a:r>
                    </a:p>
                  </a:txBody>
                  <a:tcPr anchor="ctr">
                    <a:lnL>
                      <a:noFill/>
                    </a:lnL>
                    <a:lnR>
                      <a:noFill/>
                    </a:lnR>
                    <a:lnT>
                      <a:noFill/>
                    </a:lnT>
                    <a:lnB>
                      <a:noFill/>
                    </a:lnB>
                  </a:tcPr>
                </a:tc>
                <a:extLst>
                  <a:ext uri="{0D108BD9-81ED-4DB2-BD59-A6C34878D82A}">
                    <a16:rowId xmlns:a16="http://schemas.microsoft.com/office/drawing/2014/main" val="2426487478"/>
                  </a:ext>
                </a:extLst>
              </a:tr>
              <a:tr h="401928">
                <a:tc>
                  <a:txBody>
                    <a:bodyPr/>
                    <a:lstStyle/>
                    <a:p>
                      <a:pPr marL="0" marR="0">
                        <a:spcBef>
                          <a:spcPts val="0"/>
                        </a:spcBef>
                        <a:spcAft>
                          <a:spcPts val="0"/>
                        </a:spcAft>
                      </a:pPr>
                      <a:r>
                        <a:rPr lang="en-US">
                          <a:effectLst/>
                        </a:rPr>
                        <a:t>Private Entity</a:t>
                      </a:r>
                    </a:p>
                  </a:txBody>
                  <a:tcPr anchor="ctr">
                    <a:lnL>
                      <a:noFill/>
                    </a:lnL>
                    <a:lnR>
                      <a:noFill/>
                    </a:lnR>
                    <a:lnT>
                      <a:noFill/>
                    </a:lnT>
                    <a:lnB>
                      <a:noFill/>
                    </a:lnB>
                  </a:tcPr>
                </a:tc>
                <a:tc>
                  <a:txBody>
                    <a:bodyPr/>
                    <a:lstStyle/>
                    <a:p>
                      <a:pPr marL="0" marR="0">
                        <a:spcBef>
                          <a:spcPts val="0"/>
                        </a:spcBef>
                        <a:spcAft>
                          <a:spcPts val="0"/>
                        </a:spcAft>
                      </a:pPr>
                      <a:r>
                        <a:rPr lang="en-US">
                          <a:effectLst/>
                        </a:rPr>
                        <a:t>$ 57,882 </a:t>
                      </a:r>
                    </a:p>
                  </a:txBody>
                  <a:tcPr anchor="ctr">
                    <a:lnL>
                      <a:noFill/>
                    </a:lnL>
                    <a:lnR>
                      <a:noFill/>
                    </a:lnR>
                    <a:lnT>
                      <a:noFill/>
                    </a:lnT>
                    <a:lnB>
                      <a:noFill/>
                    </a:lnB>
                  </a:tcPr>
                </a:tc>
                <a:extLst>
                  <a:ext uri="{0D108BD9-81ED-4DB2-BD59-A6C34878D82A}">
                    <a16:rowId xmlns:a16="http://schemas.microsoft.com/office/drawing/2014/main" val="1977161467"/>
                  </a:ext>
                </a:extLst>
              </a:tr>
              <a:tr h="401928">
                <a:tc>
                  <a:txBody>
                    <a:bodyPr/>
                    <a:lstStyle/>
                    <a:p>
                      <a:pPr marL="0" marR="0">
                        <a:spcBef>
                          <a:spcPts val="0"/>
                        </a:spcBef>
                        <a:spcAft>
                          <a:spcPts val="0"/>
                        </a:spcAft>
                      </a:pPr>
                      <a:r>
                        <a:rPr lang="en-US">
                          <a:effectLst/>
                        </a:rPr>
                        <a:t>State Government</a:t>
                      </a:r>
                    </a:p>
                  </a:txBody>
                  <a:tcPr anchor="ctr">
                    <a:lnL>
                      <a:noFill/>
                    </a:lnL>
                    <a:lnR>
                      <a:noFill/>
                    </a:lnR>
                    <a:lnT>
                      <a:noFill/>
                    </a:lnT>
                    <a:lnB>
                      <a:noFill/>
                    </a:lnB>
                  </a:tcPr>
                </a:tc>
                <a:tc>
                  <a:txBody>
                    <a:bodyPr/>
                    <a:lstStyle/>
                    <a:p>
                      <a:pPr marL="0" marR="0">
                        <a:spcBef>
                          <a:spcPts val="0"/>
                        </a:spcBef>
                        <a:spcAft>
                          <a:spcPts val="0"/>
                        </a:spcAft>
                      </a:pPr>
                      <a:r>
                        <a:rPr lang="en-US">
                          <a:effectLst/>
                        </a:rPr>
                        <a:t>$ 24,213,265 </a:t>
                      </a:r>
                    </a:p>
                  </a:txBody>
                  <a:tcPr anchor="ctr">
                    <a:lnL>
                      <a:noFill/>
                    </a:lnL>
                    <a:lnR>
                      <a:noFill/>
                    </a:lnR>
                    <a:lnT>
                      <a:noFill/>
                    </a:lnT>
                    <a:lnB>
                      <a:noFill/>
                    </a:lnB>
                  </a:tcPr>
                </a:tc>
                <a:extLst>
                  <a:ext uri="{0D108BD9-81ED-4DB2-BD59-A6C34878D82A}">
                    <a16:rowId xmlns:a16="http://schemas.microsoft.com/office/drawing/2014/main" val="2259097849"/>
                  </a:ext>
                </a:extLst>
              </a:tr>
              <a:tr h="401928">
                <a:tc>
                  <a:txBody>
                    <a:bodyPr/>
                    <a:lstStyle/>
                    <a:p>
                      <a:pPr marL="0" marR="0">
                        <a:spcBef>
                          <a:spcPts val="0"/>
                        </a:spcBef>
                        <a:spcAft>
                          <a:spcPts val="0"/>
                        </a:spcAft>
                      </a:pPr>
                      <a:r>
                        <a:rPr lang="en-US">
                          <a:effectLst/>
                        </a:rPr>
                        <a:t>Tribal Nation</a:t>
                      </a:r>
                    </a:p>
                  </a:txBody>
                  <a:tcPr anchor="ctr">
                    <a:lnL>
                      <a:noFill/>
                    </a:lnL>
                    <a:lnR>
                      <a:noFill/>
                    </a:lnR>
                    <a:lnT>
                      <a:noFill/>
                    </a:lnT>
                    <a:lnB>
                      <a:noFill/>
                    </a:lnB>
                  </a:tcPr>
                </a:tc>
                <a:tc>
                  <a:txBody>
                    <a:bodyPr/>
                    <a:lstStyle/>
                    <a:p>
                      <a:pPr marL="0" marR="0">
                        <a:spcBef>
                          <a:spcPts val="0"/>
                        </a:spcBef>
                        <a:spcAft>
                          <a:spcPts val="0"/>
                        </a:spcAft>
                      </a:pPr>
                      <a:r>
                        <a:rPr lang="en-US">
                          <a:effectLst/>
                        </a:rPr>
                        <a:t>$ 621,095 </a:t>
                      </a:r>
                    </a:p>
                  </a:txBody>
                  <a:tcPr anchor="ctr">
                    <a:lnL>
                      <a:noFill/>
                    </a:lnL>
                    <a:lnR>
                      <a:noFill/>
                    </a:lnR>
                    <a:lnT>
                      <a:noFill/>
                    </a:lnT>
                    <a:lnB>
                      <a:noFill/>
                    </a:lnB>
                  </a:tcPr>
                </a:tc>
                <a:extLst>
                  <a:ext uri="{0D108BD9-81ED-4DB2-BD59-A6C34878D82A}">
                    <a16:rowId xmlns:a16="http://schemas.microsoft.com/office/drawing/2014/main" val="1946443241"/>
                  </a:ext>
                </a:extLst>
              </a:tr>
              <a:tr h="401928">
                <a:tc>
                  <a:txBody>
                    <a:bodyPr/>
                    <a:lstStyle/>
                    <a:p>
                      <a:pPr marL="0" marR="0">
                        <a:spcBef>
                          <a:spcPts val="0"/>
                        </a:spcBef>
                        <a:spcAft>
                          <a:spcPts val="0"/>
                        </a:spcAft>
                      </a:pPr>
                      <a:r>
                        <a:rPr lang="en-US">
                          <a:effectLst/>
                        </a:rPr>
                        <a:t>Grand Total</a:t>
                      </a:r>
                    </a:p>
                  </a:txBody>
                  <a:tcPr anchor="ctr">
                    <a:lnL>
                      <a:noFill/>
                    </a:lnL>
                    <a:lnR>
                      <a:noFill/>
                    </a:lnR>
                    <a:lnT>
                      <a:noFill/>
                    </a:lnT>
                    <a:lnB>
                      <a:noFill/>
                    </a:lnB>
                  </a:tcPr>
                </a:tc>
                <a:tc>
                  <a:txBody>
                    <a:bodyPr/>
                    <a:lstStyle/>
                    <a:p>
                      <a:pPr marL="0" marR="0">
                        <a:spcBef>
                          <a:spcPts val="0"/>
                        </a:spcBef>
                        <a:spcAft>
                          <a:spcPts val="0"/>
                        </a:spcAft>
                      </a:pPr>
                      <a:r>
                        <a:rPr lang="en-US" dirty="0">
                          <a:effectLst/>
                        </a:rPr>
                        <a:t>$ 48,616,243 </a:t>
                      </a:r>
                    </a:p>
                  </a:txBody>
                  <a:tcPr anchor="ctr">
                    <a:lnL>
                      <a:noFill/>
                    </a:lnL>
                    <a:lnR>
                      <a:noFill/>
                    </a:lnR>
                    <a:lnT>
                      <a:noFill/>
                    </a:lnT>
                    <a:lnB>
                      <a:noFill/>
                    </a:lnB>
                  </a:tcPr>
                </a:tc>
                <a:extLst>
                  <a:ext uri="{0D108BD9-81ED-4DB2-BD59-A6C34878D82A}">
                    <a16:rowId xmlns:a16="http://schemas.microsoft.com/office/drawing/2014/main" val="3071131665"/>
                  </a:ext>
                </a:extLst>
              </a:tr>
            </a:tbl>
          </a:graphicData>
        </a:graphic>
      </p:graphicFrame>
      <p:sp>
        <p:nvSpPr>
          <p:cNvPr id="10" name="Rectangle 1">
            <a:extLst>
              <a:ext uri="{FF2B5EF4-FFF2-40B4-BE49-F238E27FC236}">
                <a16:creationId xmlns:a16="http://schemas.microsoft.com/office/drawing/2014/main" id="{E912F7F9-5C50-43DA-81FE-3547A2C2F7F8}"/>
              </a:ext>
            </a:extLst>
          </p:cNvPr>
          <p:cNvSpPr>
            <a:spLocks noChangeArrowheads="1"/>
          </p:cNvSpPr>
          <p:nvPr/>
        </p:nvSpPr>
        <p:spPr bwMode="auto">
          <a:xfrm>
            <a:off x="628650" y="2835296"/>
            <a:ext cx="4527530" cy="434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5B11322C-6DAD-4C05-8853-951926231434}"/>
              </a:ext>
            </a:extLst>
          </p:cNvPr>
          <p:cNvSpPr txBox="1"/>
          <p:nvPr/>
        </p:nvSpPr>
        <p:spPr>
          <a:xfrm>
            <a:off x="3872594" y="2213830"/>
            <a:ext cx="1526721" cy="369332"/>
          </a:xfrm>
          <a:prstGeom prst="rect">
            <a:avLst/>
          </a:prstGeom>
          <a:noFill/>
        </p:spPr>
        <p:txBody>
          <a:bodyPr wrap="square" rtlCol="0">
            <a:spAutoFit/>
          </a:bodyPr>
          <a:lstStyle/>
          <a:p>
            <a:r>
              <a:rPr lang="en-US" b="1" dirty="0"/>
              <a:t>Cooperators</a:t>
            </a:r>
          </a:p>
        </p:txBody>
      </p:sp>
    </p:spTree>
    <p:extLst>
      <p:ext uri="{BB962C8B-B14F-4D97-AF65-F5344CB8AC3E}">
        <p14:creationId xmlns:p14="http://schemas.microsoft.com/office/powerpoint/2010/main" val="177931309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19FBF49FC92DB4095712E6723E1608A" ma:contentTypeVersion="4" ma:contentTypeDescription="Create a new document." ma:contentTypeScope="" ma:versionID="28c5e4b7110d2b8c042a87019329a512">
  <xsd:schema xmlns:xsd="http://www.w3.org/2001/XMLSchema" xmlns:xs="http://www.w3.org/2001/XMLSchema" xmlns:p="http://schemas.microsoft.com/office/2006/metadata/properties" xmlns:ns2="946b1f3c-ad30-4bca-9395-c2c4ea552107" xmlns:ns3="a8c6c30d-495c-486f-881f-cc669ed8f746" xmlns:ns4="6413699b-d948-40f1-9d08-c7ff8b30f535" targetNamespace="http://schemas.microsoft.com/office/2006/metadata/properties" ma:root="true" ma:fieldsID="d692cd135c95981695ccbd264513dbae" ns2:_="" ns3:_="" ns4:_="">
    <xsd:import namespace="946b1f3c-ad30-4bca-9395-c2c4ea552107"/>
    <xsd:import namespace="a8c6c30d-495c-486f-881f-cc669ed8f746"/>
    <xsd:import namespace="6413699b-d948-40f1-9d08-c7ff8b30f53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6b1f3c-ad30-4bca-9395-c2c4ea55210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8c6c30d-495c-486f-881f-cc669ed8f74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413699b-d948-40f1-9d08-c7ff8b30f535"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946b1f3c-ad30-4bca-9395-c2c4ea552107">NXRC265MJ43S-116347742-207</_dlc_DocId>
    <_dlc_DocIdUrl xmlns="946b1f3c-ad30-4bca-9395-c2c4ea552107">
      <Url>https://usdagcc.sharepoint.com/sites/aphis-ppq-policy/php/PD/FarmBill/_layouts/15/DocIdRedir.aspx?ID=NXRC265MJ43S-116347742-207</Url>
      <Description>NXRC265MJ43S-116347742-207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3111F47-8B8D-477C-B95C-5846F48885E5}">
  <ds:schemaRefs>
    <ds:schemaRef ds:uri="http://schemas.microsoft.com/sharepoint/v3/contenttype/forms"/>
  </ds:schemaRefs>
</ds:datastoreItem>
</file>

<file path=customXml/itemProps2.xml><?xml version="1.0" encoding="utf-8"?>
<ds:datastoreItem xmlns:ds="http://schemas.openxmlformats.org/officeDocument/2006/customXml" ds:itemID="{3D39BAAB-0ACC-4651-958E-FED407CEF1CB}">
  <ds:schemaRefs>
    <ds:schemaRef ds:uri="6413699b-d948-40f1-9d08-c7ff8b30f535"/>
    <ds:schemaRef ds:uri="946b1f3c-ad30-4bca-9395-c2c4ea552107"/>
    <ds:schemaRef ds:uri="a8c6c30d-495c-486f-881f-cc669ed8f7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8D69839-CC3F-464C-8220-005A44C19995}">
  <ds:schemaRefs>
    <ds:schemaRef ds:uri="81ca6306-bcdf-4aee-bd70-7b0da701e606"/>
    <ds:schemaRef ds:uri="8a6c5866-9aee-4860-be59-b94cbe1de0dc"/>
    <ds:schemaRef ds:uri="946b1f3c-ad30-4bca-9395-c2c4ea55210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869ACA5E-20DC-4492-BA54-68B3A2B60ED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2976</TotalTime>
  <Words>1638</Words>
  <Application>Microsoft Office PowerPoint</Application>
  <PresentationFormat>On-screen Show (4:3)</PresentationFormat>
  <Paragraphs>229</Paragraphs>
  <Slides>13</Slides>
  <Notes>12</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13</vt:i4>
      </vt:variant>
    </vt:vector>
  </HeadingPairs>
  <TitlesOfParts>
    <vt:vector size="23" baseType="lpstr">
      <vt:lpstr>Arial</vt:lpstr>
      <vt:lpstr>Calibri</vt:lpstr>
      <vt:lpstr>Calibri Light</vt:lpstr>
      <vt:lpstr>Symbol</vt:lpstr>
      <vt:lpstr>Times New Roman</vt:lpstr>
      <vt:lpstr>1_Office Theme</vt:lpstr>
      <vt:lpstr>2_Office Theme</vt:lpstr>
      <vt:lpstr>4_Office Theme</vt:lpstr>
      <vt:lpstr>5_Office Theme</vt:lpstr>
      <vt:lpstr>Office Theme</vt:lpstr>
      <vt:lpstr>  Plant Protection Act  Section 7721  The Plant Pest and Disease Management and  Disaster Prevention Program  and The National Clean Plant Network  FY 2021 PPA Update and FY 22 Plans   21 NCC Meeting Feridoon  Mehdizadegan </vt:lpstr>
      <vt:lpstr>PPA Section 7721 APHIS Plant Protection and Quarantine</vt:lpstr>
      <vt:lpstr>PPA Section 7721 APHIS Plant Protection and Quarantine</vt:lpstr>
      <vt:lpstr>PPA Section 7721 Plant Pest and Disease Management and Disaster Prevention Program </vt:lpstr>
      <vt:lpstr>PowerPoint Presentation</vt:lpstr>
      <vt:lpstr>Evaluation Criteria Plant Pest and Disease Management and Disaster Prevention Program</vt:lpstr>
      <vt:lpstr>Overview of PPA Review Process</vt:lpstr>
      <vt:lpstr>Plant Protection Act Section 7721 FY2021 Budget</vt:lpstr>
      <vt:lpstr>FY 21 PPA Funding</vt:lpstr>
      <vt:lpstr>FY 21 PPA Funding</vt:lpstr>
      <vt:lpstr>FY2021 Projects Requested/Funded PPDMDPP - NCPN</vt:lpstr>
      <vt:lpstr>Moving on to FY2022: Tentative timeline</vt:lpstr>
      <vt:lpstr>PowerPoint Presentation</vt:lpstr>
    </vt:vector>
  </TitlesOfParts>
  <Company>USDA APHIS PPQ WR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Rondeau, Kristian C - APHIS</dc:creator>
  <cp:lastModifiedBy>Crowe, John F - APHIS</cp:lastModifiedBy>
  <cp:revision>64</cp:revision>
  <cp:lastPrinted>2020-01-15T20:11:04Z</cp:lastPrinted>
  <dcterms:created xsi:type="dcterms:W3CDTF">2013-01-24T21:57:52Z</dcterms:created>
  <dcterms:modified xsi:type="dcterms:W3CDTF">2021-01-27T20:03:00Z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0x010100F19FBF49FC92DB4095712E6723E1608A</vt:lpwstr>
  </property>
  <property fmtid="{D5CDD505-2E9C-101B-9397-08002B2CF9AE}" pid="3" name="_dlc_DocIdItemGuid">
    <vt:lpwstr>185592b9-67e7-498e-a7b4-a57aad9dd764</vt:lpwstr>
  </property>
</Properties>
</file>