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9" r:id="rId2"/>
  </p:sldMasterIdLst>
  <p:sldIdLst>
    <p:sldId id="256" r:id="rId3"/>
    <p:sldId id="257" r:id="rId4"/>
    <p:sldId id="266" r:id="rId5"/>
    <p:sldId id="272" r:id="rId6"/>
    <p:sldId id="271" r:id="rId7"/>
    <p:sldId id="273" r:id="rId8"/>
    <p:sldId id="260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917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37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8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5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560C-AB36-4EFE-8460-0012037B6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BC045-3BCF-47D8-B97A-AE83ACE4F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9B68E-F8B0-4AEB-A11B-084371EA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2EE8C-338D-4522-9957-66CD820F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00B9-2B15-4693-9571-93E35A16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83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8F0C-372B-4661-9BC6-1AFE7108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93CF-4E86-4D3C-86FA-F009B1A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E04AD-1E15-4214-939E-14B8DC59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3825-F039-4212-AC2F-CA26FE903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74808-4EE1-441F-8C6B-3042F09D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9465-3922-4E07-97AD-D54C859B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18CC2-B6F9-4B86-A446-AA9C194D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B3163-4B12-459B-A221-B47BA4CD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C4C5F-6AE1-4ABA-9E4E-069902CE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AE8C5-7CCE-4B42-9346-4B3DBA1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2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6924-09FA-446C-8C53-43377A46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EC109-5DBA-442C-BDE0-FFC0AE997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12965-FDB1-472C-A446-CEABD06CA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E202D-3875-490D-AB47-47D09765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485FC-2AB8-426E-A7E0-5DDE1C855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1598D-B679-4E99-99EC-9E3FDB1C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9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739F-5176-44B0-8CAA-64355BE1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11E6E-90EE-4E6F-B1E9-2E62069C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7E0BB-F885-4888-AC63-E9E68917F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735C4-7481-431D-B4F1-ECC1C4CB0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C5A23-9262-45AE-8287-7361821A1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CA0B8-7AC4-4D1F-AD9C-58595D3D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5E109D-9275-4D7D-BCE8-371B000E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A37D1-C105-4FF7-AF1C-334659C29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1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810B-134B-402E-948B-806BEB2A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3236E-F780-48F5-9507-603410E3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238A6-5988-427B-B542-943F3215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C6087-11BD-4110-832B-7F8DE896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2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A6C6A-AFF2-4A2B-8DB1-65F5647A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6921E-7463-4B73-A313-26443430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4DA23-F095-4379-915E-C85E166F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7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585E-1DA8-46A0-89C3-C87B78E3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7028-D731-4FB4-AB89-1AF7F703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BF4CE-4021-4639-A807-350A1D129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6BDB7-293C-41F2-AB81-1C060703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6601E-127A-4862-93F8-E08312280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F5E73-5F6C-40FF-ADF5-96D5D486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05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85B8-24B9-47B3-A2AB-1E683B14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A18F6-F60A-4C1E-B4B8-447AC4A51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01342-5551-4353-A72B-77A26DB3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0C69E-3D8C-458C-93AF-BF5DE4D4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84554-6F9A-40B1-964D-25E058C7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558A2-C477-4438-923D-F14E0921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7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1A75-D080-4408-A126-B8A1C972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77BE2-1406-420A-8759-6CA6644E7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19B22-D5F5-49A7-8BA8-6A7A07F9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F7ACC-7293-4C38-99E0-F44867D6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9F578-D1E4-4F9F-B3DF-36BA651E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8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39D75-BE11-4198-ADA6-DAFDE6821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6F0BBD-36AC-46D6-85A9-734B7F261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DF18E-CCA5-45EE-A400-8BC2C936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F19D9-47B8-4DD6-B9A3-5B434777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B08A5-BFD9-41EF-B2F9-18BB6B75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5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5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81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634F8-841D-449B-A24F-72720B20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525AC-0505-41F4-B49A-BFE5A090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12907-90BB-4652-BC3A-7683393FA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86ACE-3F18-4DBF-9A3C-421747C03F85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37963-36CE-4AA9-91E6-6F28E2921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F293-9051-421C-AD27-2EFC9D7FB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CC56-4981-4343-A721-65F4C1EF5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stcaps@usda.gov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E72C-185D-4AF3-9272-55FA9B886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13" y="1561156"/>
            <a:ext cx="7766936" cy="1646302"/>
          </a:xfrm>
        </p:spPr>
        <p:txBody>
          <a:bodyPr/>
          <a:lstStyle/>
          <a:p>
            <a:r>
              <a:rPr lang="en-US" dirty="0"/>
              <a:t>S&amp;T CAPS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80028-D39F-4ECB-A4CD-FC10BCC44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21680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2800" dirty="0"/>
              <a:t>Annual NCC Meeting - Virtual</a:t>
            </a:r>
          </a:p>
          <a:p>
            <a:pPr algn="ctr"/>
            <a:r>
              <a:rPr lang="en-US" sz="12800" dirty="0"/>
              <a:t>January 25-27, 2022</a:t>
            </a:r>
          </a:p>
          <a:p>
            <a:pPr algn="ctr"/>
            <a:endParaRPr lang="en-US" sz="12800" dirty="0"/>
          </a:p>
          <a:p>
            <a:pPr algn="ctr"/>
            <a:r>
              <a:rPr lang="en-US" sz="11200" dirty="0"/>
              <a:t>Dan Mackesy</a:t>
            </a:r>
          </a:p>
        </p:txBody>
      </p:sp>
      <p:pic>
        <p:nvPicPr>
          <p:cNvPr id="5" name="Picture 4" descr="A picture containing tree, outdoor, meal&#10;&#10;Description automatically generated">
            <a:extLst>
              <a:ext uri="{FF2B5EF4-FFF2-40B4-BE49-F238E27FC236}">
                <a16:creationId xmlns:a16="http://schemas.microsoft.com/office/drawing/2014/main" id="{A4CD4863-5FEF-4A2F-9070-4BC64FACB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76484" y="355251"/>
            <a:ext cx="2123768" cy="17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0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05C2-7B4D-42C5-9CC7-4E976E2B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Priority Pest List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BA0F-E812-4CD9-A699-2C9A5BB0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641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Adding</a:t>
            </a:r>
          </a:p>
          <a:p>
            <a:pPr marL="0" indent="0">
              <a:buNone/>
            </a:pPr>
            <a:r>
              <a:rPr lang="en-US" i="1" dirty="0"/>
              <a:t>Anthonomus </a:t>
            </a:r>
            <a:r>
              <a:rPr lang="en-US" i="1" dirty="0" err="1"/>
              <a:t>rubi</a:t>
            </a:r>
            <a:r>
              <a:rPr lang="en-US" i="1" dirty="0"/>
              <a:t> </a:t>
            </a:r>
            <a:r>
              <a:rPr lang="en-US" dirty="0"/>
              <a:t>(strawberry blossom </a:t>
            </a:r>
          </a:p>
          <a:p>
            <a:pPr marL="0" indent="0">
              <a:buNone/>
            </a:pPr>
            <a:r>
              <a:rPr lang="en-US" dirty="0"/>
              <a:t>weevil)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Lure: </a:t>
            </a:r>
            <a:r>
              <a:rPr lang="en-US" i="1" dirty="0"/>
              <a:t>Anthonomus </a:t>
            </a:r>
            <a:r>
              <a:rPr lang="en-US" i="1" dirty="0" err="1"/>
              <a:t>rubi</a:t>
            </a:r>
            <a:r>
              <a:rPr lang="en-US" i="1" dirty="0"/>
              <a:t> </a:t>
            </a:r>
            <a:r>
              <a:rPr lang="en-US" dirty="0"/>
              <a:t>Lure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Trap: </a:t>
            </a:r>
            <a:r>
              <a:rPr lang="en-US" dirty="0" err="1"/>
              <a:t>Unitrap</a:t>
            </a:r>
            <a:r>
              <a:rPr lang="en-US" dirty="0"/>
              <a:t>*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*traps under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668CA-4DCD-494A-B480-AD110694D6BD}"/>
              </a:ext>
            </a:extLst>
          </p:cNvPr>
          <p:cNvSpPr txBox="1"/>
          <p:nvPr/>
        </p:nvSpPr>
        <p:spPr>
          <a:xfrm>
            <a:off x="8528629" y="6128690"/>
            <a:ext cx="3211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Photos from </a:t>
            </a:r>
            <a:r>
              <a:rPr lang="en-US" sz="1400" dirty="0" err="1"/>
              <a:t>wikimedia</a:t>
            </a:r>
            <a:r>
              <a:rPr lang="en-US" sz="1400" dirty="0"/>
              <a:t> commons, </a:t>
            </a:r>
          </a:p>
          <a:p>
            <a:r>
              <a:rPr lang="en-US" sz="1400" dirty="0"/>
              <a:t>(CC-BY-SA-4.0)</a:t>
            </a:r>
          </a:p>
        </p:txBody>
      </p:sp>
      <p:pic>
        <p:nvPicPr>
          <p:cNvPr id="12" name="Picture 11" descr="A bug on a flower&#10;&#10;Description automatically generated with medium confidence">
            <a:extLst>
              <a:ext uri="{FF2B5EF4-FFF2-40B4-BE49-F238E27FC236}">
                <a16:creationId xmlns:a16="http://schemas.microsoft.com/office/drawing/2014/main" id="{EC1EE422-70AF-4625-97A6-ADF64AFA5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119" y="3811317"/>
            <a:ext cx="3435336" cy="2300695"/>
          </a:xfrm>
          <a:prstGeom prst="rect">
            <a:avLst/>
          </a:prstGeom>
        </p:spPr>
      </p:pic>
      <p:pic>
        <p:nvPicPr>
          <p:cNvPr id="14" name="Picture 13" descr="A close up of a bug&#10;&#10;Description automatically generated with medium confidence">
            <a:extLst>
              <a:ext uri="{FF2B5EF4-FFF2-40B4-BE49-F238E27FC236}">
                <a16:creationId xmlns:a16="http://schemas.microsoft.com/office/drawing/2014/main" id="{70E584D6-6FA0-412C-A00A-BABEE134A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863" y="1514387"/>
            <a:ext cx="4574818" cy="22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05C2-7B4D-42C5-9CC7-4E976E2B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Priority Pest List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BA0F-E812-4CD9-A699-2C9A5BB0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43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Adding</a:t>
            </a:r>
          </a:p>
          <a:p>
            <a:pPr marL="0" indent="0">
              <a:buNone/>
            </a:pPr>
            <a:r>
              <a:rPr lang="en-US" i="1" dirty="0"/>
              <a:t>‘</a:t>
            </a:r>
            <a:r>
              <a:rPr lang="en-US" i="1" dirty="0" err="1"/>
              <a:t>Candidatus</a:t>
            </a:r>
            <a:r>
              <a:rPr lang="en-US" i="1" dirty="0"/>
              <a:t> Phytoplasma </a:t>
            </a:r>
            <a:r>
              <a:rPr lang="en-US" i="1" dirty="0" err="1"/>
              <a:t>ziziphi</a:t>
            </a:r>
            <a:r>
              <a:rPr lang="en-US" i="1" dirty="0"/>
              <a:t>‘ </a:t>
            </a:r>
            <a:r>
              <a:rPr lang="en-US" dirty="0"/>
              <a:t>(jujube witches’-broom)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CB011-8042-45E9-B79D-E8E9B960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351" y="1690688"/>
            <a:ext cx="3111572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05C2-7B4D-42C5-9CC7-4E976E2B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Priority Pest List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BA0F-E812-4CD9-A699-2C9A5BB0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7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Adding</a:t>
            </a:r>
          </a:p>
          <a:p>
            <a:pPr marL="0" indent="0">
              <a:buNone/>
            </a:pPr>
            <a:r>
              <a:rPr lang="en-US" i="1" dirty="0" err="1"/>
              <a:t>Pospiviroid</a:t>
            </a:r>
            <a:r>
              <a:rPr lang="en-US" dirty="0"/>
              <a:t> Potato spindle tuber viroid (Potato spindle tuber viroid, </a:t>
            </a:r>
            <a:r>
              <a:rPr lang="en-US" dirty="0" err="1"/>
              <a:t>PSTVd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947B7-933E-423D-9251-401EDBD5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330" y="2330450"/>
            <a:ext cx="6464473" cy="32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0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05C2-7B4D-42C5-9CC7-4E976E2B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2023 Priority Pest List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8BA0F-E812-4CD9-A699-2C9A5BB0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36" y="1566585"/>
            <a:ext cx="7463548" cy="518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Removals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161ED4B-7032-4949-B3AB-7955DCDE2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53992"/>
              </p:ext>
            </p:extLst>
          </p:nvPr>
        </p:nvGraphicFramePr>
        <p:xfrm>
          <a:off x="394316" y="2460887"/>
          <a:ext cx="10515600" cy="388620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903632138"/>
                    </a:ext>
                  </a:extLst>
                </a:gridCol>
                <a:gridCol w="2634448">
                  <a:extLst>
                    <a:ext uri="{9D8B030D-6E8A-4147-A177-3AD203B41FA5}">
                      <a16:colId xmlns:a16="http://schemas.microsoft.com/office/drawing/2014/main" val="546989928"/>
                    </a:ext>
                  </a:extLst>
                </a:gridCol>
                <a:gridCol w="4375952">
                  <a:extLst>
                    <a:ext uri="{9D8B030D-6E8A-4147-A177-3AD203B41FA5}">
                      <a16:colId xmlns:a16="http://schemas.microsoft.com/office/drawing/2014/main" val="2590802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Scientific Name</a:t>
                      </a: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Common Name</a:t>
                      </a:r>
                      <a:r>
                        <a:rPr lang="en-US" sz="2400" b="1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Reason </a:t>
                      </a:r>
                      <a:endParaRPr lang="en-US" sz="40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256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Hemileia vastatrix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Coffee leaf rust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Found in all places, detection surveys are no longer required. 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12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1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Cocadviroid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Coconut </a:t>
                      </a:r>
                    </a:p>
                    <a:p>
                      <a:pPr algn="l" rtl="0" fontAlgn="base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Cadang-Cadang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Viroid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Coconut 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cadang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cadang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CCCVd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Proposed survey methods require young fronds from tops of trees; this method is unsafe.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482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Anthonomus grandis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Boll weevil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Detection and delimit surveys are managed by cotton program.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454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1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Pectinophora gossypiella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Pink bollworm</a:t>
                      </a: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Detection and delimit surveys are managed by cotton program. 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4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22860" marB="22860">
                    <a:lnL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03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1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DD0F-D392-4057-BDE9-859EA957C8FB}"/>
              </a:ext>
            </a:extLst>
          </p:cNvPr>
          <p:cNvSpPr txBox="1">
            <a:spLocks/>
          </p:cNvSpPr>
          <p:nvPr/>
        </p:nvSpPr>
        <p:spPr>
          <a:xfrm>
            <a:off x="838200" y="6758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2023 Priority Pest name changes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D6006-B67D-4D33-A59E-FAABF50E720F}"/>
              </a:ext>
            </a:extLst>
          </p:cNvPr>
          <p:cNvSpPr txBox="1"/>
          <p:nvPr/>
        </p:nvSpPr>
        <p:spPr>
          <a:xfrm>
            <a:off x="1677880" y="1775534"/>
            <a:ext cx="4154749" cy="301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FC055E-7BB7-4B8D-9FEF-2C7A642D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01" y="1690688"/>
            <a:ext cx="3333750" cy="227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B5F39D-01CB-44C8-B837-A398009DE251}"/>
              </a:ext>
            </a:extLst>
          </p:cNvPr>
          <p:cNvSpPr txBox="1"/>
          <p:nvPr/>
        </p:nvSpPr>
        <p:spPr>
          <a:xfrm>
            <a:off x="1207363" y="1455938"/>
            <a:ext cx="48886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Tuta</a:t>
            </a:r>
            <a:r>
              <a:rPr lang="en-US" sz="3600" i="1" dirty="0"/>
              <a:t> </a:t>
            </a:r>
            <a:r>
              <a:rPr lang="en-US" sz="3600" i="1" dirty="0" err="1"/>
              <a:t>absoluta</a:t>
            </a:r>
            <a:r>
              <a:rPr lang="en-US" sz="3600" i="1" dirty="0"/>
              <a:t> </a:t>
            </a:r>
            <a:r>
              <a:rPr lang="en-US" sz="3600" dirty="0"/>
              <a:t>(tomato </a:t>
            </a:r>
            <a:r>
              <a:rPr lang="en-US" sz="3600" dirty="0" err="1"/>
              <a:t>leafminer</a:t>
            </a:r>
            <a:r>
              <a:rPr lang="en-US" sz="3600" dirty="0"/>
              <a:t>)</a:t>
            </a:r>
          </a:p>
          <a:p>
            <a:endParaRPr lang="en-US" sz="3600" dirty="0"/>
          </a:p>
          <a:p>
            <a:r>
              <a:rPr lang="en-US" sz="3600" b="1" dirty="0"/>
              <a:t>New scientific name:</a:t>
            </a:r>
          </a:p>
          <a:p>
            <a:endParaRPr lang="en-US" sz="3600" dirty="0"/>
          </a:p>
          <a:p>
            <a:r>
              <a:rPr lang="en-US" sz="3600" i="1" dirty="0" err="1">
                <a:effectLst/>
                <a:ea typeface="Times New Roman" panose="02020603050405020304" pitchFamily="18" charset="0"/>
              </a:rPr>
              <a:t>Phthorimaea</a:t>
            </a:r>
            <a:r>
              <a:rPr lang="en-US" sz="3600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absoluta</a:t>
            </a:r>
            <a:r>
              <a:rPr lang="en-US" sz="3600" i="1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Chang and Metz, 2021</a:t>
            </a:r>
            <a:endParaRPr lang="en-US" sz="3600" i="1" kern="12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5490DD-D68D-4E7D-B66A-4C282573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001" y="4127296"/>
            <a:ext cx="3367200" cy="262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1A0E-77BE-402B-A9BF-7F49B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S&amp;T CAPS Support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49671-39CF-4776-876F-3F74F37D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0" y="4829174"/>
            <a:ext cx="10515600" cy="240778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Contact us at </a:t>
            </a:r>
          </a:p>
          <a:p>
            <a:pPr marL="0" indent="0" algn="ctr">
              <a:buNone/>
            </a:pPr>
            <a:r>
              <a:rPr lang="en-US" sz="4800" dirty="0">
                <a:hlinkClick r:id="rId2"/>
              </a:rPr>
              <a:t>stcaps@usda.gov</a:t>
            </a:r>
            <a:r>
              <a:rPr lang="en-US" sz="4800" dirty="0"/>
              <a:t> 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4F663-2F3E-422E-96B9-D3E5A610D82D}"/>
              </a:ext>
            </a:extLst>
          </p:cNvPr>
          <p:cNvSpPr txBox="1"/>
          <p:nvPr/>
        </p:nvSpPr>
        <p:spPr>
          <a:xfrm>
            <a:off x="838200" y="1715494"/>
            <a:ext cx="67255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Shelley Gray, </a:t>
            </a:r>
            <a:r>
              <a:rPr lang="en-US" sz="2800" i="1" dirty="0"/>
              <a:t>Assistant Director</a:t>
            </a:r>
          </a:p>
          <a:p>
            <a:r>
              <a:rPr lang="en-US" sz="3600" dirty="0"/>
              <a:t>Dan Mackesy, </a:t>
            </a:r>
            <a:r>
              <a:rPr lang="en-US" sz="2800" i="1" dirty="0"/>
              <a:t>General Topics and Pathogen Lead</a:t>
            </a:r>
          </a:p>
          <a:p>
            <a:r>
              <a:rPr lang="en-US" sz="3600" dirty="0"/>
              <a:t>Colin Funaro, </a:t>
            </a:r>
            <a:r>
              <a:rPr lang="en-US" sz="2800" i="1" dirty="0"/>
              <a:t>Arthropod Lead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81D2F-873A-4BBE-88CA-8F94AA9A8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613" y="879242"/>
            <a:ext cx="3252187" cy="3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4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04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50E82-521C-4C7C-B3AC-3D296C355587}"/>
              </a:ext>
            </a:extLst>
          </p:cNvPr>
          <p:cNvSpPr txBox="1"/>
          <p:nvPr/>
        </p:nvSpPr>
        <p:spPr>
          <a:xfrm>
            <a:off x="838199" y="171162"/>
            <a:ext cx="3248025" cy="292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 cat sitting on a chair in fron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ABA3BFE-F448-42DC-9C29-988880149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5736" y="840539"/>
            <a:ext cx="5321030" cy="50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929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226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Wingdings 3</vt:lpstr>
      <vt:lpstr>Facet</vt:lpstr>
      <vt:lpstr>Office Theme</vt:lpstr>
      <vt:lpstr>S&amp;T CAPS Support</vt:lpstr>
      <vt:lpstr>2023 Priority Pest List changes</vt:lpstr>
      <vt:lpstr>2023 Priority Pest List changes</vt:lpstr>
      <vt:lpstr>2023 Priority Pest List changes</vt:lpstr>
      <vt:lpstr>2023 Priority Pest List changes</vt:lpstr>
      <vt:lpstr>PowerPoint Presentation</vt:lpstr>
      <vt:lpstr>S&amp;T CAPS Support Team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Moylett, Heather - APHIS</dc:creator>
  <cp:lastModifiedBy>Gray, Michelle L - APHIS</cp:lastModifiedBy>
  <cp:revision>37</cp:revision>
  <dcterms:created xsi:type="dcterms:W3CDTF">2021-01-28T13:56:36Z</dcterms:created>
  <dcterms:modified xsi:type="dcterms:W3CDTF">2022-01-25T12:27:25Z</dcterms:modified>
</cp:coreProperties>
</file>