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80" r:id="rId3"/>
    <p:sldId id="258" r:id="rId4"/>
    <p:sldId id="272" r:id="rId5"/>
    <p:sldId id="291" r:id="rId6"/>
    <p:sldId id="286" r:id="rId7"/>
    <p:sldId id="295" r:id="rId8"/>
    <p:sldId id="289" r:id="rId9"/>
    <p:sldId id="277" r:id="rId10"/>
    <p:sldId id="265" r:id="rId11"/>
    <p:sldId id="278" r:id="rId12"/>
    <p:sldId id="266" r:id="rId13"/>
    <p:sldId id="269" r:id="rId14"/>
    <p:sldId id="283" r:id="rId15"/>
    <p:sldId id="279" r:id="rId16"/>
    <p:sldId id="288" r:id="rId17"/>
    <p:sldId id="267" r:id="rId18"/>
    <p:sldId id="287" r:id="rId19"/>
    <p:sldId id="261" r:id="rId20"/>
    <p:sldId id="293" r:id="rId21"/>
    <p:sldId id="257" r:id="rId22"/>
    <p:sldId id="264" r:id="rId2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0" cap="flat">
              <a:noFill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0" cap="flat">
              <a:noFill/>
              <a:miter lim="400000"/>
            </a:ln>
          </a:insideH>
          <a:insideV>
            <a:ln w="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77" d="100"/>
          <a:sy n="77" d="100"/>
        </p:scale>
        <p:origin x="168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823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20700" lvl="1" indent="0">
              <a:buNone/>
            </a:pPr>
            <a:r>
              <a:rPr lang="en-US" sz="2400" dirty="0">
                <a:effectLst/>
                <a:latin typeface="Adobe Devanagari" panose="02040503050201020203" pitchFamily="18" charset="0"/>
                <a:cs typeface="Adobe Devanagari" panose="02040503050201020203" pitchFamily="18" charset="0"/>
              </a:rPr>
              <a:t>How to submit a modification request and reason(s) for submitting it. </a:t>
            </a:r>
          </a:p>
          <a:p>
            <a:pPr lvl="1"/>
            <a:r>
              <a:rPr lang="en-US" sz="2400" dirty="0">
                <a:effectLst/>
                <a:latin typeface="Adobe Devanagari" panose="02040503050201020203" pitchFamily="18" charset="0"/>
                <a:cs typeface="Adobe Devanagari" panose="02040503050201020203" pitchFamily="18" charset="0"/>
              </a:rPr>
              <a:t>Usually to update a survey method for a pest or add/remove a pest from the SSF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599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helpful if you include the scientific name, common name, order and family, but we can also research that for you.</a:t>
            </a:r>
          </a:p>
        </p:txBody>
      </p:sp>
    </p:spTree>
    <p:extLst>
      <p:ext uri="{BB962C8B-B14F-4D97-AF65-F5344CB8AC3E}">
        <p14:creationId xmlns:p14="http://schemas.microsoft.com/office/powerpoint/2010/main" val="2564379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helpful if you include the scientific name, common name, order and family, but we can also research that for you. The database requires these entries. </a:t>
            </a:r>
          </a:p>
        </p:txBody>
      </p:sp>
    </p:spTree>
    <p:extLst>
      <p:ext uri="{BB962C8B-B14F-4D97-AF65-F5344CB8AC3E}">
        <p14:creationId xmlns:p14="http://schemas.microsoft.com/office/powerpoint/2010/main" val="2607106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look</a:t>
            </a:r>
          </a:p>
        </p:txBody>
      </p:sp>
    </p:spTree>
    <p:extLst>
      <p:ext uri="{BB962C8B-B14F-4D97-AF65-F5344CB8AC3E}">
        <p14:creationId xmlns:p14="http://schemas.microsoft.com/office/powerpoint/2010/main" val="1331954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Worked at the Hawaii Department of Agriculture and Tress Solutions and Environmental Consulting Services.</a:t>
            </a:r>
          </a:p>
        </p:txBody>
      </p:sp>
    </p:spTree>
    <p:extLst>
      <p:ext uri="{BB962C8B-B14F-4D97-AF65-F5344CB8AC3E}">
        <p14:creationId xmlns:p14="http://schemas.microsoft.com/office/powerpoint/2010/main" val="3240533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do online training at your convenience. We want to hear from you. </a:t>
            </a:r>
          </a:p>
        </p:txBody>
      </p:sp>
    </p:spTree>
    <p:extLst>
      <p:ext uri="{BB962C8B-B14F-4D97-AF65-F5344CB8AC3E}">
        <p14:creationId xmlns:p14="http://schemas.microsoft.com/office/powerpoint/2010/main" val="1518164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355600" y="2044700"/>
            <a:ext cx="12293600" cy="32385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55600" y="5270500"/>
            <a:ext cx="12293600" cy="1295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346200" y="520700"/>
            <a:ext cx="10388600" cy="586023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908800"/>
            <a:ext cx="10464800" cy="12827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355600" y="3251200"/>
            <a:ext cx="12293600" cy="32385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705600" y="609600"/>
            <a:ext cx="5359400" cy="7759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355600" y="1016000"/>
            <a:ext cx="5892800" cy="3886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55600" y="4889500"/>
            <a:ext cx="5892800" cy="3886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520700" indent="-520700">
              <a:lnSpc>
                <a:spcPct val="120000"/>
              </a:lnSpc>
              <a:spcBef>
                <a:spcPts val="4600"/>
              </a:spcBef>
              <a:defRPr sz="4600"/>
            </a:lvl1pPr>
            <a:lvl2pPr marL="1041400" indent="-520700">
              <a:lnSpc>
                <a:spcPct val="120000"/>
              </a:lnSpc>
              <a:spcBef>
                <a:spcPts val="4600"/>
              </a:spcBef>
              <a:defRPr sz="4600"/>
            </a:lvl2pPr>
            <a:lvl3pPr marL="1562100" indent="-520700">
              <a:lnSpc>
                <a:spcPct val="120000"/>
              </a:lnSpc>
              <a:spcBef>
                <a:spcPts val="4600"/>
              </a:spcBef>
              <a:defRPr sz="4600"/>
            </a:lvl3pPr>
            <a:lvl4pPr marL="2082800" indent="-520700">
              <a:lnSpc>
                <a:spcPct val="120000"/>
              </a:lnSpc>
              <a:spcBef>
                <a:spcPts val="4600"/>
              </a:spcBef>
              <a:defRPr sz="4600"/>
            </a:lvl4pPr>
            <a:lvl5pPr marL="2603500" indent="-520700">
              <a:lnSpc>
                <a:spcPct val="120000"/>
              </a:lnSpc>
              <a:spcBef>
                <a:spcPts val="4600"/>
              </a:spcBef>
              <a:defRPr sz="4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870700" y="2781300"/>
            <a:ext cx="5283200" cy="6184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55600" y="2730500"/>
            <a:ext cx="5892800" cy="62992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762000" y="762000"/>
            <a:ext cx="11468100" cy="8216900"/>
          </a:xfrm>
          <a:prstGeom prst="rect">
            <a:avLst/>
          </a:prstGeom>
        </p:spPr>
        <p:txBody>
          <a:bodyPr/>
          <a:lstStyle>
            <a:lvl1pPr marL="520700" indent="-520700">
              <a:lnSpc>
                <a:spcPct val="120000"/>
              </a:lnSpc>
              <a:spcBef>
                <a:spcPts val="4600"/>
              </a:spcBef>
              <a:defRPr sz="4600"/>
            </a:lvl1pPr>
            <a:lvl2pPr marL="1041400" indent="-520700">
              <a:lnSpc>
                <a:spcPct val="120000"/>
              </a:lnSpc>
              <a:spcBef>
                <a:spcPts val="4600"/>
              </a:spcBef>
              <a:defRPr sz="4600"/>
            </a:lvl2pPr>
            <a:lvl3pPr marL="1562100" indent="-520700">
              <a:lnSpc>
                <a:spcPct val="120000"/>
              </a:lnSpc>
              <a:spcBef>
                <a:spcPts val="4600"/>
              </a:spcBef>
              <a:defRPr sz="4600"/>
            </a:lvl3pPr>
            <a:lvl4pPr marL="2082800" indent="-520700">
              <a:lnSpc>
                <a:spcPct val="120000"/>
              </a:lnSpc>
              <a:spcBef>
                <a:spcPts val="4600"/>
              </a:spcBef>
              <a:defRPr sz="4600"/>
            </a:lvl4pPr>
            <a:lvl5pPr marL="2603500" indent="-520700">
              <a:lnSpc>
                <a:spcPct val="120000"/>
              </a:lnSpc>
              <a:spcBef>
                <a:spcPts val="4600"/>
              </a:spcBef>
              <a:defRPr sz="4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2-033_1302x975.jpeg"/>
          <p:cNvSpPr>
            <a:spLocks noGrp="1"/>
          </p:cNvSpPr>
          <p:nvPr>
            <p:ph type="pic" sz="quarter" idx="13"/>
          </p:nvPr>
        </p:nvSpPr>
        <p:spPr>
          <a:xfrm>
            <a:off x="6654800" y="5029200"/>
            <a:ext cx="5803900" cy="421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664613" y="508000"/>
            <a:ext cx="5803901" cy="421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2-10-superquadro_1631x2178.jpeg"/>
          <p:cNvSpPr>
            <a:spLocks noGrp="1"/>
          </p:cNvSpPr>
          <p:nvPr>
            <p:ph type="pic" idx="15"/>
          </p:nvPr>
        </p:nvSpPr>
        <p:spPr>
          <a:xfrm>
            <a:off x="533400" y="508000"/>
            <a:ext cx="580823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5689600"/>
            <a:ext cx="10464800" cy="5080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152900"/>
            <a:ext cx="104648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355600" y="254000"/>
            <a:ext cx="122936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355600" y="2730500"/>
            <a:ext cx="12293600" cy="629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70999"/>
            <a:ext cx="342901" cy="3556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titleStyle>
    <p:bodyStyle>
      <a:lvl1pPr marL="4318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8636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12954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17272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21590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25908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30226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34544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38862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urdue University  CAPS Information Services Update"/>
          <p:cNvSpPr txBox="1">
            <a:spLocks noGrp="1"/>
          </p:cNvSpPr>
          <p:nvPr>
            <p:ph type="ctrTitle"/>
          </p:nvPr>
        </p:nvSpPr>
        <p:spPr>
          <a:xfrm>
            <a:off x="355600" y="910877"/>
            <a:ext cx="12293600" cy="1946623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7200">
              <a:defRPr sz="6000" b="1" cap="none">
                <a:solidFill>
                  <a:srgbClr val="000000"/>
                </a:solidFill>
                <a:latin typeface="Cochin"/>
                <a:ea typeface="Cochin"/>
                <a:cs typeface="Cochin"/>
                <a:sym typeface="Cochin"/>
              </a:defRPr>
            </a:pPr>
            <a:r>
              <a:rPr sz="6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CAPS Information Services Update</a:t>
            </a:r>
          </a:p>
        </p:txBody>
      </p:sp>
      <p:sp>
        <p:nvSpPr>
          <p:cNvPr id="120" name="Providing continuous maintenance, process improvements, and a high level of customer support…"/>
          <p:cNvSpPr txBox="1">
            <a:spLocks noGrp="1"/>
          </p:cNvSpPr>
          <p:nvPr>
            <p:ph type="subTitle" sz="half" idx="1"/>
          </p:nvPr>
        </p:nvSpPr>
        <p:spPr>
          <a:xfrm>
            <a:off x="355600" y="3374571"/>
            <a:ext cx="12293600" cy="3346982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7200">
              <a:lnSpc>
                <a:spcPct val="80000"/>
              </a:lnSpc>
              <a:spcBef>
                <a:spcPts val="600"/>
              </a:spcBef>
              <a:buClrTx/>
              <a:defRPr sz="3600" b="1">
                <a:solidFill>
                  <a:srgbClr val="5A5F5E"/>
                </a:solidFill>
                <a:latin typeface="Cochin"/>
                <a:ea typeface="Cochin"/>
                <a:cs typeface="Cochin"/>
                <a:sym typeface="Cochin"/>
              </a:defRPr>
            </a:pPr>
            <a:r>
              <a:rPr sz="4100" i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Providing continuous maintenance, process improvements, and a high level of customer support</a:t>
            </a:r>
          </a:p>
          <a:p>
            <a:pPr defTabSz="457200">
              <a:lnSpc>
                <a:spcPct val="80000"/>
              </a:lnSpc>
              <a:spcBef>
                <a:spcPts val="600"/>
              </a:spcBef>
              <a:buClrTx/>
              <a:defRPr sz="3300">
                <a:solidFill>
                  <a:srgbClr val="5A5F5E"/>
                </a:solidFill>
                <a:latin typeface="Cochin"/>
                <a:ea typeface="Cochin"/>
                <a:cs typeface="Cochin"/>
                <a:sym typeface="Cochin"/>
              </a:defRPr>
            </a:pPr>
            <a:endParaRPr sz="36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defTabSz="457200">
              <a:lnSpc>
                <a:spcPct val="80000"/>
              </a:lnSpc>
              <a:spcBef>
                <a:spcPts val="600"/>
              </a:spcBef>
              <a:buClrTx/>
              <a:defRPr sz="3300">
                <a:solidFill>
                  <a:srgbClr val="5A5F5E"/>
                </a:solidFill>
                <a:latin typeface="Cochin"/>
                <a:ea typeface="Cochin"/>
                <a:cs typeface="Cochin"/>
                <a:sym typeface="Cochin"/>
              </a:defRPr>
            </a:pPr>
            <a:r>
              <a:rPr sz="3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EPB Meeting, April 2022</a:t>
            </a:r>
          </a:p>
          <a:p>
            <a:pPr defTabSz="457200">
              <a:lnSpc>
                <a:spcPct val="80000"/>
              </a:lnSpc>
              <a:spcBef>
                <a:spcPts val="600"/>
              </a:spcBef>
              <a:buClrTx/>
              <a:defRPr sz="3300">
                <a:solidFill>
                  <a:srgbClr val="5A5F5E"/>
                </a:solidFill>
                <a:latin typeface="Cochin"/>
                <a:ea typeface="Cochin"/>
                <a:cs typeface="Cochin"/>
                <a:sym typeface="Cochin"/>
              </a:defRPr>
            </a:pPr>
            <a:r>
              <a:rPr sz="3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James K</a:t>
            </a:r>
            <a:r>
              <a:rPr lang="en-US" sz="3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r</a:t>
            </a:r>
            <a:r>
              <a:rPr sz="3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use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090296-F31C-4F62-912E-2D7D721171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43" y="7817071"/>
            <a:ext cx="7247802" cy="7724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6145EF-CDB3-4AA7-8AC4-133142D84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432" y="7680407"/>
            <a:ext cx="1533225" cy="1042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7B5A81-FC3A-4DEE-98D1-94EF1EB47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0013"/>
            <a:ext cx="13004800" cy="18696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D965D47-3A0E-4545-9B29-85A37111D9EA}"/>
              </a:ext>
            </a:extLst>
          </p:cNvPr>
          <p:cNvSpPr txBox="1"/>
          <p:nvPr/>
        </p:nvSpPr>
        <p:spPr>
          <a:xfrm>
            <a:off x="2042355" y="3026080"/>
            <a:ext cx="9332704" cy="2677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54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CAPS.ceris.purdue.edu</a:t>
            </a:r>
          </a:p>
          <a:p>
            <a:r>
              <a:rPr lang="en-US" sz="54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NAPIS.ceris.purdue.edu</a:t>
            </a:r>
          </a:p>
          <a:p>
            <a:r>
              <a:rPr lang="en-US" sz="54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PESTTRACKER.org</a:t>
            </a:r>
          </a:p>
        </p:txBody>
      </p:sp>
      <p:sp>
        <p:nvSpPr>
          <p:cNvPr id="9" name="Resource &amp; Collaboration">
            <a:extLst>
              <a:ext uri="{FF2B5EF4-FFF2-40B4-BE49-F238E27FC236}">
                <a16:creationId xmlns:a16="http://schemas.microsoft.com/office/drawing/2014/main" id="{8309E0AC-40CF-4114-8484-5036D2EA8926}"/>
              </a:ext>
            </a:extLst>
          </p:cNvPr>
          <p:cNvSpPr txBox="1"/>
          <p:nvPr/>
        </p:nvSpPr>
        <p:spPr>
          <a:xfrm>
            <a:off x="2966175" y="2006296"/>
            <a:ext cx="707244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Oversees Access to and the Function of:</a:t>
            </a:r>
          </a:p>
        </p:txBody>
      </p:sp>
      <p:sp>
        <p:nvSpPr>
          <p:cNvPr id="11" name="Resource &amp; Collaboration">
            <a:extLst>
              <a:ext uri="{FF2B5EF4-FFF2-40B4-BE49-F238E27FC236}">
                <a16:creationId xmlns:a16="http://schemas.microsoft.com/office/drawing/2014/main" id="{2E1703C4-2BBA-44C7-97E7-FD0D5656135E}"/>
              </a:ext>
            </a:extLst>
          </p:cNvPr>
          <p:cNvSpPr txBox="1"/>
          <p:nvPr/>
        </p:nvSpPr>
        <p:spPr>
          <a:xfrm>
            <a:off x="5896464" y="6066930"/>
            <a:ext cx="1211870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Email:</a:t>
            </a:r>
          </a:p>
          <a:p>
            <a:endParaRPr lang="en-US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AB1341-5651-4AF9-8D70-3545177246DA}"/>
              </a:ext>
            </a:extLst>
          </p:cNvPr>
          <p:cNvSpPr txBox="1"/>
          <p:nvPr/>
        </p:nvSpPr>
        <p:spPr>
          <a:xfrm>
            <a:off x="1836047" y="6823974"/>
            <a:ext cx="9332704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54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CAPSIS@purdue.edu and NAPIS@purdue.edu</a:t>
            </a:r>
          </a:p>
        </p:txBody>
      </p:sp>
    </p:spTree>
    <p:extLst>
      <p:ext uri="{BB962C8B-B14F-4D97-AF65-F5344CB8AC3E}">
        <p14:creationId xmlns:p14="http://schemas.microsoft.com/office/powerpoint/2010/main" val="20403416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423475A-2403-4DA8-B020-D684AB8EC9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5" t="22162" r="32478" b="15077"/>
          <a:stretch/>
        </p:blipFill>
        <p:spPr>
          <a:xfrm>
            <a:off x="996649" y="3675753"/>
            <a:ext cx="7305314" cy="4715906"/>
          </a:xfrm>
          <a:prstGeom prst="rect">
            <a:avLst/>
          </a:prstGeom>
        </p:spPr>
      </p:pic>
      <p:sp>
        <p:nvSpPr>
          <p:cNvPr id="132" name="Body"/>
          <p:cNvSpPr txBox="1">
            <a:spLocks noGrp="1"/>
          </p:cNvSpPr>
          <p:nvPr>
            <p:ph type="body" idx="1"/>
          </p:nvPr>
        </p:nvSpPr>
        <p:spPr>
          <a:xfrm>
            <a:off x="8605158" y="1145087"/>
            <a:ext cx="4269014" cy="759599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Moved from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Drupal 8 to Drupal 9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Updated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Features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Modules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Enhanced security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3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Better performance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4B229D-B024-4005-82C0-5DE1F6A2E3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" t="20139" r="1340" b="42460"/>
          <a:stretch/>
        </p:blipFill>
        <p:spPr>
          <a:xfrm>
            <a:off x="996648" y="2060256"/>
            <a:ext cx="7305314" cy="157557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B04577B-36DC-4C53-9988-9CE23748D0FE}"/>
              </a:ext>
            </a:extLst>
          </p:cNvPr>
          <p:cNvSpPr txBox="1">
            <a:spLocks/>
          </p:cNvSpPr>
          <p:nvPr/>
        </p:nvSpPr>
        <p:spPr>
          <a:xfrm>
            <a:off x="239485" y="0"/>
            <a:ext cx="12293600" cy="182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9pPr>
          </a:lstStyle>
          <a:p>
            <a:pPr hangingPunct="1"/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CAPS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133D80-FBA1-4174-9443-78B5A0567516}"/>
              </a:ext>
            </a:extLst>
          </p:cNvPr>
          <p:cNvSpPr txBox="1"/>
          <p:nvPr/>
        </p:nvSpPr>
        <p:spPr>
          <a:xfrm>
            <a:off x="581230" y="1145087"/>
            <a:ext cx="11610109" cy="9417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defTabSz="584200" rtl="0" eaLnBrk="1" fontAlgn="auto" latinLnBrk="0" hangingPunct="1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None/>
              <a:tabLst/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rPr kumimoji="0" lang="en-US" sz="46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dobe Devanagari" panose="02040503050201020203" pitchFamily="18" charset="0"/>
                <a:cs typeface="Adobe Devanagari" panose="02040503050201020203" pitchFamily="18" charset="0"/>
                <a:sym typeface="Cochin"/>
              </a:rPr>
              <a:t>Resource and Collaboration Site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684A77D-F26B-44DC-91D2-3ED8D1B1B2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5" t="22162" r="32478" b="15077"/>
          <a:stretch/>
        </p:blipFill>
        <p:spPr>
          <a:xfrm>
            <a:off x="996648" y="3675753"/>
            <a:ext cx="7301595" cy="4713504"/>
          </a:xfrm>
          <a:prstGeom prst="rect">
            <a:avLst/>
          </a:prstGeom>
        </p:spPr>
      </p:pic>
      <p:sp>
        <p:nvSpPr>
          <p:cNvPr id="131" name="CAPS"/>
          <p:cNvSpPr txBox="1">
            <a:spLocks noGrp="1"/>
          </p:cNvSpPr>
          <p:nvPr>
            <p:ph type="title"/>
          </p:nvPr>
        </p:nvSpPr>
        <p:spPr>
          <a:xfrm>
            <a:off x="355600" y="-1808"/>
            <a:ext cx="12293600" cy="2022141"/>
          </a:xfrm>
          <a:prstGeom prst="rect">
            <a:avLst/>
          </a:prstGeom>
        </p:spPr>
        <p:txBody>
          <a:bodyPr/>
          <a:lstStyle>
            <a:lvl1pPr>
              <a:defRPr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QUICK LINKS</a:t>
            </a:r>
            <a:endParaRPr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23EF6E-D4E2-4629-A68A-1A0EAC5B99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" t="20139" r="1340" b="42460"/>
          <a:stretch/>
        </p:blipFill>
        <p:spPr>
          <a:xfrm>
            <a:off x="996648" y="2058986"/>
            <a:ext cx="7305314" cy="1575574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2252033C-D919-47DA-991C-B3230A6E474E}"/>
              </a:ext>
            </a:extLst>
          </p:cNvPr>
          <p:cNvSpPr/>
          <p:nvPr/>
        </p:nvSpPr>
        <p:spPr>
          <a:xfrm>
            <a:off x="1228874" y="7465967"/>
            <a:ext cx="1944914" cy="923290"/>
          </a:xfrm>
          <a:prstGeom prst="ellipse">
            <a:avLst/>
          </a:prstGeom>
          <a:noFill/>
          <a:ln w="381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solidFill>
                  <a:srgbClr val="FF0000"/>
                </a:solidFill>
              </a:ln>
              <a:solidFill>
                <a:srgbClr val="C00000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E5F55A-216C-44A0-873C-4E7841C888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2" t="38492" r="31027" b="20139"/>
          <a:stretch/>
        </p:blipFill>
        <p:spPr>
          <a:xfrm>
            <a:off x="3860799" y="4165598"/>
            <a:ext cx="8452533" cy="513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5025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AD403-1ABB-4075-8DE1-E92B5D29D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599" y="0"/>
            <a:ext cx="12293600" cy="2106386"/>
          </a:xfrm>
        </p:spPr>
        <p:txBody>
          <a:bodyPr/>
          <a:lstStyle/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QUICK LINKS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54FCB4-D9CB-4D01-946E-104FFF05B8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5" t="22162" r="32478" b="15077"/>
          <a:stretch/>
        </p:blipFill>
        <p:spPr>
          <a:xfrm>
            <a:off x="2203752" y="3048000"/>
            <a:ext cx="8597295" cy="55499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A68EB2-97E2-4A57-8C1C-B9E9181C4B07}"/>
              </a:ext>
            </a:extLst>
          </p:cNvPr>
          <p:cNvSpPr txBox="1"/>
          <p:nvPr/>
        </p:nvSpPr>
        <p:spPr>
          <a:xfrm>
            <a:off x="549561" y="1635397"/>
            <a:ext cx="11610109" cy="9417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defTabSz="584200" rtl="0" eaLnBrk="1" fontAlgn="auto" latinLnBrk="0" hangingPunct="1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None/>
              <a:tabLst/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rPr kumimoji="0" lang="en-US" sz="46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dobe Devanagari" panose="02040503050201020203" pitchFamily="18" charset="0"/>
                <a:cs typeface="Adobe Devanagari" panose="02040503050201020203" pitchFamily="18" charset="0"/>
                <a:sym typeface="Cochin"/>
              </a:rPr>
              <a:t>Appear on Your Home Page</a:t>
            </a:r>
          </a:p>
        </p:txBody>
      </p:sp>
    </p:spTree>
    <p:extLst>
      <p:ext uri="{BB962C8B-B14F-4D97-AF65-F5344CB8AC3E}">
        <p14:creationId xmlns:p14="http://schemas.microsoft.com/office/powerpoint/2010/main" val="313611911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nline Work plans">
            <a:extLst>
              <a:ext uri="{FF2B5EF4-FFF2-40B4-BE49-F238E27FC236}">
                <a16:creationId xmlns:a16="http://schemas.microsoft.com/office/drawing/2014/main" id="{EC393748-1970-48DC-8B90-1B939CEFCD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5599" y="0"/>
            <a:ext cx="12293600" cy="1954258"/>
          </a:xfrm>
          <a:prstGeom prst="rect">
            <a:avLst/>
          </a:prstGeom>
        </p:spPr>
        <p:txBody>
          <a:bodyPr/>
          <a:lstStyle>
            <a:lvl1pPr>
              <a:defRPr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Onlin</a:t>
            </a:r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e</a:t>
            </a:r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Work plan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309566-AC25-40F2-8D0F-B8AA82CA6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5" t="22162" r="32478" b="15077"/>
          <a:stretch/>
        </p:blipFill>
        <p:spPr>
          <a:xfrm>
            <a:off x="996648" y="3675753"/>
            <a:ext cx="7301595" cy="47135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3F003B-1698-4728-9E14-2B8FFD6A2B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" t="20139" r="1340" b="42460"/>
          <a:stretch/>
        </p:blipFill>
        <p:spPr>
          <a:xfrm>
            <a:off x="996648" y="2063414"/>
            <a:ext cx="7305314" cy="157557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808F1A5-B607-4745-B8C9-13570179D21D}"/>
              </a:ext>
            </a:extLst>
          </p:cNvPr>
          <p:cNvSpPr/>
          <p:nvPr/>
        </p:nvSpPr>
        <p:spPr>
          <a:xfrm>
            <a:off x="862091" y="5472085"/>
            <a:ext cx="1617680" cy="1432564"/>
          </a:xfrm>
          <a:prstGeom prst="ellipse">
            <a:avLst/>
          </a:prstGeom>
          <a:noFill/>
          <a:ln w="381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solidFill>
                  <a:srgbClr val="FF0000"/>
                </a:solidFill>
              </a:ln>
              <a:solidFill>
                <a:srgbClr val="C00000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482D4D-A2DC-4E42-9D25-4AB687AB3610}"/>
              </a:ext>
            </a:extLst>
          </p:cNvPr>
          <p:cNvSpPr txBox="1"/>
          <p:nvPr/>
        </p:nvSpPr>
        <p:spPr>
          <a:xfrm>
            <a:off x="535047" y="1117190"/>
            <a:ext cx="11610109" cy="9417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defTabSz="584200" rtl="0" eaLnBrk="1" fontAlgn="auto" latinLnBrk="0" hangingPunct="1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None/>
              <a:tabLst/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rPr kumimoji="0" lang="en-US" sz="46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dobe Devanagari" panose="02040503050201020203" pitchFamily="18" charset="0"/>
                <a:cs typeface="Adobe Devanagari" panose="02040503050201020203" pitchFamily="18" charset="0"/>
                <a:sym typeface="Cochin"/>
              </a:rPr>
              <a:t>Via Quick Links</a:t>
            </a:r>
          </a:p>
        </p:txBody>
      </p:sp>
    </p:spTree>
    <p:extLst>
      <p:ext uri="{BB962C8B-B14F-4D97-AF65-F5344CB8AC3E}">
        <p14:creationId xmlns:p14="http://schemas.microsoft.com/office/powerpoint/2010/main" val="231130509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nline Work plans">
            <a:extLst>
              <a:ext uri="{FF2B5EF4-FFF2-40B4-BE49-F238E27FC236}">
                <a16:creationId xmlns:a16="http://schemas.microsoft.com/office/drawing/2014/main" id="{EC393748-1970-48DC-8B90-1B939CEFCD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5599" y="-43543"/>
            <a:ext cx="12293600" cy="1954258"/>
          </a:xfrm>
          <a:prstGeom prst="rect">
            <a:avLst/>
          </a:prstGeom>
        </p:spPr>
        <p:txBody>
          <a:bodyPr/>
          <a:lstStyle>
            <a:lvl1pPr>
              <a:defRPr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Onlin</a:t>
            </a:r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e</a:t>
            </a:r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Work plan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572C9788-A1D9-4329-9A59-942E2E59F757}"/>
              </a:ext>
            </a:extLst>
          </p:cNvPr>
          <p:cNvSpPr txBox="1">
            <a:spLocks/>
          </p:cNvSpPr>
          <p:nvPr/>
        </p:nvSpPr>
        <p:spPr>
          <a:xfrm>
            <a:off x="537028" y="2902856"/>
            <a:ext cx="12293600" cy="3247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5207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1pPr>
            <a:lvl2pPr marL="10414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2pPr>
            <a:lvl3pPr marL="15621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3pPr>
            <a:lvl4pPr marL="20828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4pPr>
            <a:lvl5pPr marL="26035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5pPr>
            <a:lvl6pPr marL="25908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6pPr>
            <a:lvl7pPr marL="30226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7pPr>
            <a:lvl8pPr marL="34544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8pPr>
            <a:lvl9pPr marL="38862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None/>
            </a:pPr>
            <a:r>
              <a:rPr lang="en-US" sz="42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Auto Save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US" sz="42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	Every minute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US" sz="42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When you move the cursor out of most fields</a:t>
            </a:r>
            <a:endParaRPr lang="en-US" sz="36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marL="520700" lvl="1" indent="0" hangingPunct="1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9E6B514-4BBF-43E7-97C6-688E94687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7028" y="1483451"/>
            <a:ext cx="11424556" cy="94161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Updates:</a:t>
            </a:r>
          </a:p>
        </p:txBody>
      </p:sp>
    </p:spTree>
    <p:extLst>
      <p:ext uri="{BB962C8B-B14F-4D97-AF65-F5344CB8AC3E}">
        <p14:creationId xmlns:p14="http://schemas.microsoft.com/office/powerpoint/2010/main" val="215240124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FC44DC-A014-4E84-AD63-A6DF93E997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5" t="22162" r="32478" b="15077"/>
          <a:stretch/>
        </p:blipFill>
        <p:spPr>
          <a:xfrm>
            <a:off x="996648" y="3675753"/>
            <a:ext cx="7301595" cy="4713504"/>
          </a:xfrm>
          <a:prstGeom prst="rect">
            <a:avLst/>
          </a:prstGeom>
        </p:spPr>
      </p:pic>
      <p:sp>
        <p:nvSpPr>
          <p:cNvPr id="3" name="Online Work plans">
            <a:extLst>
              <a:ext uri="{FF2B5EF4-FFF2-40B4-BE49-F238E27FC236}">
                <a16:creationId xmlns:a16="http://schemas.microsoft.com/office/drawing/2014/main" id="{C24118B0-8724-451A-8307-73AF0467C0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5600" y="29148"/>
            <a:ext cx="12293600" cy="2031108"/>
          </a:xfrm>
          <a:prstGeom prst="rect">
            <a:avLst/>
          </a:prstGeom>
        </p:spPr>
        <p:txBody>
          <a:bodyPr/>
          <a:lstStyle>
            <a:lvl1pPr>
              <a:defRPr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Webinars</a:t>
            </a:r>
            <a:endParaRPr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5EFB0B-50F1-411C-95AB-B041BF574F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" t="20139" r="1340" b="42460"/>
          <a:stretch/>
        </p:blipFill>
        <p:spPr>
          <a:xfrm>
            <a:off x="996648" y="2060256"/>
            <a:ext cx="7305314" cy="15755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BA1E34-5B4D-4187-856C-D1182B5C28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070" y="2923177"/>
            <a:ext cx="8872130" cy="657642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28BA1EC4-ED06-4FEA-AD86-C4C2C2996D65}"/>
              </a:ext>
            </a:extLst>
          </p:cNvPr>
          <p:cNvSpPr/>
          <p:nvPr/>
        </p:nvSpPr>
        <p:spPr>
          <a:xfrm>
            <a:off x="3762556" y="4934856"/>
            <a:ext cx="1944914" cy="682171"/>
          </a:xfrm>
          <a:prstGeom prst="ellipse">
            <a:avLst/>
          </a:prstGeom>
          <a:noFill/>
          <a:ln w="381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C1D9AF7-C4EC-4029-BCAC-50E071F1291C}"/>
              </a:ext>
            </a:extLst>
          </p:cNvPr>
          <p:cNvSpPr/>
          <p:nvPr/>
        </p:nvSpPr>
        <p:spPr>
          <a:xfrm>
            <a:off x="1940746" y="6560657"/>
            <a:ext cx="1617680" cy="1432564"/>
          </a:xfrm>
          <a:prstGeom prst="ellipse">
            <a:avLst/>
          </a:prstGeom>
          <a:noFill/>
          <a:ln w="381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solidFill>
                  <a:srgbClr val="FF0000"/>
                </a:solidFill>
              </a:ln>
              <a:solidFill>
                <a:srgbClr val="C00000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56808456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E531C33-FB7E-494F-96C1-66ADCC97E0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5" t="22162" r="32478" b="15077"/>
          <a:stretch/>
        </p:blipFill>
        <p:spPr>
          <a:xfrm>
            <a:off x="996648" y="3675753"/>
            <a:ext cx="7302791" cy="47142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93A472-E6BA-428E-A0F9-9C8DEB539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0"/>
            <a:ext cx="12293600" cy="2060256"/>
          </a:xfrm>
        </p:spPr>
        <p:txBody>
          <a:bodyPr/>
          <a:lstStyle/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Accountability Report</a:t>
            </a:r>
            <a:endParaRPr lang="en-US" dirty="0"/>
          </a:p>
        </p:txBody>
      </p:sp>
      <p:sp>
        <p:nvSpPr>
          <p:cNvPr id="7" name="Resource &amp; Collaboration">
            <a:extLst>
              <a:ext uri="{FF2B5EF4-FFF2-40B4-BE49-F238E27FC236}">
                <a16:creationId xmlns:a16="http://schemas.microsoft.com/office/drawing/2014/main" id="{323CD7F5-B173-4390-AC7C-11C6408C9DCB}"/>
              </a:ext>
            </a:extLst>
          </p:cNvPr>
          <p:cNvSpPr txBox="1"/>
          <p:nvPr/>
        </p:nvSpPr>
        <p:spPr>
          <a:xfrm>
            <a:off x="8301961" y="2148661"/>
            <a:ext cx="4457745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r>
              <a:rPr lang="en-US" sz="32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Keeping Track of Your Data SSF              NAPIS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C1BB2DF-3869-4C36-BDBC-90C7B3EAF8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" t="20139" r="1340" b="42460"/>
          <a:stretch/>
        </p:blipFill>
        <p:spPr>
          <a:xfrm>
            <a:off x="996648" y="2060256"/>
            <a:ext cx="7305314" cy="1575574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628A3D2-DFEC-48FE-B39E-982AC9F096D8}"/>
              </a:ext>
            </a:extLst>
          </p:cNvPr>
          <p:cNvSpPr/>
          <p:nvPr/>
        </p:nvSpPr>
        <p:spPr>
          <a:xfrm>
            <a:off x="873611" y="4334093"/>
            <a:ext cx="1617680" cy="1432564"/>
          </a:xfrm>
          <a:prstGeom prst="ellipse">
            <a:avLst/>
          </a:prstGeom>
          <a:noFill/>
          <a:ln w="381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solidFill>
                  <a:srgbClr val="FF0000"/>
                </a:solidFill>
              </a:ln>
              <a:solidFill>
                <a:srgbClr val="C00000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BAD408-4F11-4D89-9288-1A157CA74D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8" t="45742" r="20633" b="7540"/>
          <a:stretch/>
        </p:blipFill>
        <p:spPr>
          <a:xfrm>
            <a:off x="2426310" y="3448719"/>
            <a:ext cx="10333397" cy="6050882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EDFA53AF-2A8C-4917-8B7F-180EF76C9E43}"/>
              </a:ext>
            </a:extLst>
          </p:cNvPr>
          <p:cNvSpPr/>
          <p:nvPr/>
        </p:nvSpPr>
        <p:spPr>
          <a:xfrm>
            <a:off x="9956801" y="2823028"/>
            <a:ext cx="696685" cy="188685"/>
          </a:xfrm>
          <a:prstGeom prst="rightArrow">
            <a:avLst/>
          </a:prstGeom>
          <a:solidFill>
            <a:srgbClr val="80878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4436737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2D561-280A-4C57-AB62-0AEBD99B1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Accountability Report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617D1B-B5BF-4DA3-956B-3C0BF9A64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900" y="0"/>
            <a:ext cx="12649200" cy="220154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600" dirty="0">
                <a:solidFill>
                  <a:srgbClr val="C00000"/>
                </a:solidFill>
                <a:effectLst/>
                <a:latin typeface="Adobe Devanagari" panose="02040503050201020203" pitchFamily="18" charset="0"/>
                <a:cs typeface="Adobe Devanagari" panose="02040503050201020203" pitchFamily="18" charset="0"/>
              </a:rPr>
              <a:t>a</a:t>
            </a:r>
            <a:r>
              <a:rPr lang="en-US" sz="3600" dirty="0">
                <a:solidFill>
                  <a:srgbClr val="000000"/>
                </a:solidFill>
                <a:effectLst/>
                <a:latin typeface="Adobe Devanagari" panose="02040503050201020203" pitchFamily="18" charset="0"/>
                <a:cs typeface="Adobe Devanagari" panose="02040503050201020203" pitchFamily="18" charset="0"/>
              </a:rPr>
              <a:t> - Check mark on blue line (the state line) means everything in the plans has been entered &amp; dash on blue line (the state line) means something has been entered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84F92A-FDE4-4AEE-AA57-8B31990224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13"/>
          <a:stretch/>
        </p:blipFill>
        <p:spPr>
          <a:xfrm>
            <a:off x="218700" y="1987918"/>
            <a:ext cx="12461075" cy="6619053"/>
          </a:xfrm>
          <a:prstGeom prst="rect">
            <a:avLst/>
          </a:prstGeom>
        </p:spPr>
      </p:pic>
      <p:sp>
        <p:nvSpPr>
          <p:cNvPr id="5" name="Resource &amp; Collaboration">
            <a:extLst>
              <a:ext uri="{FF2B5EF4-FFF2-40B4-BE49-F238E27FC236}">
                <a16:creationId xmlns:a16="http://schemas.microsoft.com/office/drawing/2014/main" id="{1C201EDA-FC9C-45AF-A928-75137794CACF}"/>
              </a:ext>
            </a:extLst>
          </p:cNvPr>
          <p:cNvSpPr txBox="1"/>
          <p:nvPr/>
        </p:nvSpPr>
        <p:spPr>
          <a:xfrm>
            <a:off x="2607904" y="844294"/>
            <a:ext cx="7788992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If D is Blank then No Data Has been Entered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A01B538-5088-48AD-9369-186CABEFE25A}"/>
              </a:ext>
            </a:extLst>
          </p:cNvPr>
          <p:cNvSpPr txBox="1">
            <a:spLocks/>
          </p:cNvSpPr>
          <p:nvPr/>
        </p:nvSpPr>
        <p:spPr>
          <a:xfrm>
            <a:off x="136900" y="262674"/>
            <a:ext cx="12649200" cy="1018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Autofit/>
          </a:bodyPr>
          <a:lstStyle>
            <a:lvl1pPr marL="5207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1pPr>
            <a:lvl2pPr marL="10414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2pPr>
            <a:lvl3pPr marL="15621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3pPr>
            <a:lvl4pPr marL="20828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4pPr>
            <a:lvl5pPr marL="26035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5pPr>
            <a:lvl6pPr marL="25908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6pPr>
            <a:lvl7pPr marL="30226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7pPr>
            <a:lvl8pPr marL="34544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8pPr>
            <a:lvl9pPr marL="38862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9pPr>
          </a:lstStyle>
          <a:p>
            <a:pPr marL="0" indent="0" hangingPunct="1">
              <a:spcBef>
                <a:spcPts val="0"/>
              </a:spcBef>
              <a:buFontTx/>
              <a:buNone/>
            </a:pPr>
            <a:r>
              <a:rPr lang="en-US" sz="3600" dirty="0">
                <a:solidFill>
                  <a:srgbClr val="C0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b</a:t>
            </a:r>
            <a:r>
              <a:rPr lang="en-US" sz="3600" dirty="0">
                <a:solidFill>
                  <a:srgbClr val="00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 - Check mark on white lines (pests) means something has been entered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0FA5BD6-6236-45E9-B659-BEA314E104BB}"/>
              </a:ext>
            </a:extLst>
          </p:cNvPr>
          <p:cNvSpPr txBox="1">
            <a:spLocks/>
          </p:cNvSpPr>
          <p:nvPr/>
        </p:nvSpPr>
        <p:spPr>
          <a:xfrm>
            <a:off x="177800" y="286055"/>
            <a:ext cx="12649200" cy="1356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Autofit/>
          </a:bodyPr>
          <a:lstStyle>
            <a:lvl1pPr marL="5207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1pPr>
            <a:lvl2pPr marL="10414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2pPr>
            <a:lvl3pPr marL="15621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3pPr>
            <a:lvl4pPr marL="20828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4pPr>
            <a:lvl5pPr marL="26035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5pPr>
            <a:lvl6pPr marL="25908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6pPr>
            <a:lvl7pPr marL="30226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7pPr>
            <a:lvl8pPr marL="34544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8pPr>
            <a:lvl9pPr marL="38862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9pPr>
          </a:lstStyle>
          <a:p>
            <a:pPr marL="0" indent="0" hangingPunct="1">
              <a:spcBef>
                <a:spcPts val="0"/>
              </a:spcBef>
              <a:buFontTx/>
              <a:buNone/>
            </a:pPr>
            <a:r>
              <a:rPr lang="en-US" sz="3600" dirty="0">
                <a:solidFill>
                  <a:srgbClr val="C0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c</a:t>
            </a:r>
            <a:r>
              <a:rPr lang="en-US" sz="3600" dirty="0">
                <a:solidFill>
                  <a:srgbClr val="00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 - The number of summarized units checked for the pest (positives and negatives)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1D8090A-A5A8-41F4-BC3C-9B01527C37E7}"/>
              </a:ext>
            </a:extLst>
          </p:cNvPr>
          <p:cNvSpPr txBox="1">
            <a:spLocks/>
          </p:cNvSpPr>
          <p:nvPr/>
        </p:nvSpPr>
        <p:spPr>
          <a:xfrm>
            <a:off x="124637" y="68925"/>
            <a:ext cx="12649200" cy="1164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Autofit/>
          </a:bodyPr>
          <a:lstStyle>
            <a:lvl1pPr marL="5207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1pPr>
            <a:lvl2pPr marL="10414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2pPr>
            <a:lvl3pPr marL="15621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3pPr>
            <a:lvl4pPr marL="20828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4pPr>
            <a:lvl5pPr marL="26035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5pPr>
            <a:lvl6pPr marL="25908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6pPr>
            <a:lvl7pPr marL="30226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7pPr>
            <a:lvl8pPr marL="34544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8pPr>
            <a:lvl9pPr marL="38862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9pPr>
          </a:lstStyle>
          <a:p>
            <a:pPr marL="0" indent="0" hangingPunct="1">
              <a:spcBef>
                <a:spcPts val="0"/>
              </a:spcBef>
              <a:buFontTx/>
              <a:buNone/>
            </a:pPr>
            <a:r>
              <a:rPr lang="en-US" sz="3600" dirty="0">
                <a:solidFill>
                  <a:srgbClr val="C0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d</a:t>
            </a:r>
            <a:r>
              <a:rPr lang="en-US" sz="3600" dirty="0">
                <a:solidFill>
                  <a:srgbClr val="00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 - The date of the last date the data was entered</a:t>
            </a:r>
          </a:p>
        </p:txBody>
      </p:sp>
    </p:spTree>
    <p:extLst>
      <p:ext uri="{BB962C8B-B14F-4D97-AF65-F5344CB8AC3E}">
        <p14:creationId xmlns:p14="http://schemas.microsoft.com/office/powerpoint/2010/main" val="2824257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3" grpId="1" build="p" animBg="1"/>
      <p:bldP spid="5" grpId="0" animBg="1"/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F3F64FE-4469-4D1F-9A56-17982C472A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5" t="22162" r="32478" b="15077"/>
          <a:stretch/>
        </p:blipFill>
        <p:spPr>
          <a:xfrm>
            <a:off x="996649" y="3675753"/>
            <a:ext cx="7305314" cy="4715905"/>
          </a:xfrm>
          <a:prstGeom prst="rect">
            <a:avLst/>
          </a:prstGeom>
        </p:spPr>
      </p:pic>
      <p:sp>
        <p:nvSpPr>
          <p:cNvPr id="8" name="Online Work plans">
            <a:extLst>
              <a:ext uri="{FF2B5EF4-FFF2-40B4-BE49-F238E27FC236}">
                <a16:creationId xmlns:a16="http://schemas.microsoft.com/office/drawing/2014/main" id="{77192819-6B12-453F-8ACF-136874CA0C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669" y="42330"/>
            <a:ext cx="12293600" cy="2017926"/>
          </a:xfrm>
          <a:prstGeom prst="rect">
            <a:avLst/>
          </a:prstGeom>
        </p:spPr>
        <p:txBody>
          <a:bodyPr/>
          <a:lstStyle>
            <a:lvl1pPr>
              <a:defRPr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Survey Summary Form</a:t>
            </a:r>
            <a:endParaRPr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C94BCE-4BB0-4A32-928A-999AFC36D3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" t="20139" r="1340" b="42460"/>
          <a:stretch/>
        </p:blipFill>
        <p:spPr>
          <a:xfrm>
            <a:off x="996648" y="2060256"/>
            <a:ext cx="7305314" cy="15755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E250485-99F2-4231-8E72-D59F743E59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" t="20139" r="1340" b="42460"/>
          <a:stretch/>
        </p:blipFill>
        <p:spPr>
          <a:xfrm>
            <a:off x="996648" y="2060256"/>
            <a:ext cx="7305314" cy="15755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590A28-F4D3-4DFE-BD29-D0C9BE2625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7" t="10714" r="18081" b="14881"/>
          <a:stretch/>
        </p:blipFill>
        <p:spPr>
          <a:xfrm>
            <a:off x="4389477" y="4328654"/>
            <a:ext cx="8259723" cy="5170946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C75DBC53-30AA-42C9-9369-99A6F46BEA3E}"/>
              </a:ext>
            </a:extLst>
          </p:cNvPr>
          <p:cNvSpPr/>
          <p:nvPr/>
        </p:nvSpPr>
        <p:spPr>
          <a:xfrm>
            <a:off x="1955259" y="5442086"/>
            <a:ext cx="1617680" cy="1432564"/>
          </a:xfrm>
          <a:prstGeom prst="ellipse">
            <a:avLst/>
          </a:prstGeom>
          <a:noFill/>
          <a:ln w="381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solidFill>
                  <a:srgbClr val="FF0000"/>
                </a:solidFill>
              </a:ln>
              <a:solidFill>
                <a:srgbClr val="C00000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514B2E-77BD-4991-A315-E42AA77F66B0}"/>
              </a:ext>
            </a:extLst>
          </p:cNvPr>
          <p:cNvSpPr txBox="1"/>
          <p:nvPr/>
        </p:nvSpPr>
        <p:spPr>
          <a:xfrm>
            <a:off x="535047" y="1117190"/>
            <a:ext cx="11610109" cy="9417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defTabSz="584200" rtl="0" eaLnBrk="1" fontAlgn="auto" latinLnBrk="0" hangingPunct="1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None/>
              <a:tabLst/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rPr kumimoji="0" lang="en-US" sz="46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dobe Devanagari" panose="02040503050201020203" pitchFamily="18" charset="0"/>
                <a:cs typeface="Adobe Devanagari" panose="02040503050201020203" pitchFamily="18" charset="0"/>
                <a:sym typeface="Cochin"/>
              </a:rPr>
              <a:t>Manage </a:t>
            </a:r>
            <a:r>
              <a:rPr lang="en-US" sz="4600">
                <a:latin typeface="Adobe Devanagari" panose="02040503050201020203" pitchFamily="18" charset="0"/>
                <a:cs typeface="Adobe Devanagari" panose="02040503050201020203" pitchFamily="18" charset="0"/>
                <a:sym typeface="Cochin"/>
              </a:rPr>
              <a:t>Plans </a:t>
            </a:r>
            <a:r>
              <a:rPr kumimoji="0" lang="en-US" sz="4600" b="0" i="0" u="none" strike="noStrike" kern="0" cap="none" spc="0" normalizeH="0" baseline="0" noProof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dobe Devanagari" panose="02040503050201020203" pitchFamily="18" charset="0"/>
                <a:cs typeface="Adobe Devanagari" panose="02040503050201020203" pitchFamily="18" charset="0"/>
                <a:sym typeface="Cochin"/>
              </a:rPr>
              <a:t>Via </a:t>
            </a:r>
            <a:r>
              <a:rPr kumimoji="0" lang="en-US" sz="46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dobe Devanagari" panose="02040503050201020203" pitchFamily="18" charset="0"/>
                <a:cs typeface="Adobe Devanagari" panose="02040503050201020203" pitchFamily="18" charset="0"/>
                <a:sym typeface="Cochin"/>
              </a:rPr>
              <a:t>Quick Links</a:t>
            </a:r>
          </a:p>
        </p:txBody>
      </p:sp>
    </p:spTree>
    <p:extLst>
      <p:ext uri="{BB962C8B-B14F-4D97-AF65-F5344CB8AC3E}">
        <p14:creationId xmlns:p14="http://schemas.microsoft.com/office/powerpoint/2010/main" val="38043068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A3A04-1E4C-47DD-89BE-B638B984A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599" y="0"/>
            <a:ext cx="12293600" cy="1894205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7200" dirty="0">
                <a:effectLst/>
                <a:latin typeface="Adobe Devanagari" panose="02040503050201020203" pitchFamily="18" charset="0"/>
                <a:cs typeface="Adobe Devanagari" panose="02040503050201020203" pitchFamily="18" charset="0"/>
              </a:rPr>
              <a:t>Survey Summary Form</a:t>
            </a:r>
            <a:endParaRPr lang="en-US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5" name="Resource &amp; Collaboration">
            <a:extLst>
              <a:ext uri="{FF2B5EF4-FFF2-40B4-BE49-F238E27FC236}">
                <a16:creationId xmlns:a16="http://schemas.microsoft.com/office/drawing/2014/main" id="{310AFEE7-BCC2-45C7-B57D-ABDDE654490F}"/>
              </a:ext>
            </a:extLst>
          </p:cNvPr>
          <p:cNvSpPr txBox="1"/>
          <p:nvPr/>
        </p:nvSpPr>
        <p:spPr>
          <a:xfrm>
            <a:off x="3182604" y="1488966"/>
            <a:ext cx="663959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r>
              <a:rPr lang="en-US" sz="4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Change Requests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9E5311-6CF7-49F9-8D79-E541476FEAC6}"/>
              </a:ext>
            </a:extLst>
          </p:cNvPr>
          <p:cNvSpPr txBox="1"/>
          <p:nvPr/>
        </p:nvSpPr>
        <p:spPr>
          <a:xfrm>
            <a:off x="463101" y="3132733"/>
            <a:ext cx="12078597" cy="34881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dobe Devanagari" panose="02040503050201020203" pitchFamily="18" charset="0"/>
                <a:cs typeface="Adobe Devanagari" panose="02040503050201020203" pitchFamily="18" charset="0"/>
                <a:sym typeface="Gill Sans Light"/>
              </a:rPr>
              <a:t>Usually made to: </a:t>
            </a:r>
            <a:endParaRPr lang="en-US" sz="44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Adobe Devanagari" panose="02040503050201020203" pitchFamily="18" charset="0"/>
              <a:cs typeface="Adobe Devanagari" panose="02040503050201020203" pitchFamily="18" charset="0"/>
              <a:sym typeface="Gill Sans Light"/>
            </a:endParaRPr>
          </a:p>
          <a:p>
            <a:pPr marL="571500" marR="0" indent="-5715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dobe Devanagari" panose="02040503050201020203" pitchFamily="18" charset="0"/>
                <a:cs typeface="Adobe Devanagari" panose="02040503050201020203" pitchFamily="18" charset="0"/>
                <a:sym typeface="Gill Sans Light"/>
              </a:rPr>
              <a:t>Update a survey method for a pest </a:t>
            </a:r>
          </a:p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Adobe Devanagari" panose="02040503050201020203" pitchFamily="18" charset="0"/>
              <a:cs typeface="Adobe Devanagari" panose="02040503050201020203" pitchFamily="18" charset="0"/>
              <a:sym typeface="Gill Sans Light"/>
            </a:endParaRPr>
          </a:p>
          <a:p>
            <a:pPr marL="571500" marR="0" indent="-5715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4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A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dobe Devanagari" panose="02040503050201020203" pitchFamily="18" charset="0"/>
                <a:cs typeface="Adobe Devanagari" panose="02040503050201020203" pitchFamily="18" charset="0"/>
                <a:sym typeface="Gill Sans Light"/>
              </a:rPr>
              <a:t>dd / Remove a pest from the Survey Summary Form </a:t>
            </a:r>
          </a:p>
        </p:txBody>
      </p:sp>
    </p:spTree>
    <p:extLst>
      <p:ext uri="{BB962C8B-B14F-4D97-AF65-F5344CB8AC3E}">
        <p14:creationId xmlns:p14="http://schemas.microsoft.com/office/powerpoint/2010/main" val="160337276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A3A04-1E4C-47DD-89BE-B638B984A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599" y="1597"/>
            <a:ext cx="12293600" cy="1892608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7200" dirty="0">
                <a:effectLst/>
                <a:latin typeface="Adobe Devanagari" panose="02040503050201020203" pitchFamily="18" charset="0"/>
                <a:cs typeface="Adobe Devanagari" panose="02040503050201020203" pitchFamily="18" charset="0"/>
              </a:rPr>
              <a:t>Survey Summary Form</a:t>
            </a:r>
            <a:endParaRPr lang="en-US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CD91C-D52C-4028-8D30-37CA1F01B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04871" y="7104743"/>
            <a:ext cx="9446712" cy="2764536"/>
          </a:xfrm>
        </p:spPr>
        <p:txBody>
          <a:bodyPr>
            <a:noAutofit/>
          </a:bodyPr>
          <a:lstStyle/>
          <a:p>
            <a:pPr marL="914400" lvl="1" indent="-914400">
              <a:spcBef>
                <a:spcPts val="0"/>
              </a:spcBef>
              <a:buFont typeface="+mj-lt"/>
              <a:buAutoNum type="arabicPeriod" startAt="3"/>
            </a:pPr>
            <a:r>
              <a:rPr lang="en-US" sz="3200" dirty="0">
                <a:effectLst/>
                <a:latin typeface="Adobe Devanagari" panose="02040503050201020203" pitchFamily="18" charset="0"/>
                <a:cs typeface="Adobe Devanagari" panose="02040503050201020203" pitchFamily="18" charset="0"/>
              </a:rPr>
              <a:t>Describe the reason for the request, click request</a:t>
            </a:r>
          </a:p>
          <a:p>
            <a:pPr marL="914400" lvl="1" indent="-914400">
              <a:spcBef>
                <a:spcPts val="0"/>
              </a:spcBef>
              <a:buFont typeface="+mj-lt"/>
              <a:buAutoNum type="arabicPeriod" startAt="3"/>
            </a:pPr>
            <a:r>
              <a:rPr lang="en-US" sz="3200" dirty="0">
                <a:effectLst/>
                <a:latin typeface="Adobe Devanagari" panose="02040503050201020203" pitchFamily="18" charset="0"/>
                <a:cs typeface="Adobe Devanagari" panose="02040503050201020203" pitchFamily="18" charset="0"/>
              </a:rPr>
              <a:t>Check status in Open Workflow </a:t>
            </a:r>
          </a:p>
          <a:p>
            <a:pPr marL="1041400" lvl="3" indent="0">
              <a:spcBef>
                <a:spcPts val="0"/>
              </a:spcBef>
              <a:buNone/>
            </a:pPr>
            <a:r>
              <a:rPr lang="en-US" sz="3200" dirty="0">
                <a:effectLst/>
                <a:latin typeface="Adobe Devanagari" panose="02040503050201020203" pitchFamily="18" charset="0"/>
                <a:cs typeface="Adobe Devanagari" panose="02040503050201020203" pitchFamily="18" charset="0"/>
              </a:rPr>
              <a:t>		You should also look for status emails</a:t>
            </a:r>
          </a:p>
          <a:p>
            <a:pPr marL="1041400" lvl="3" indent="0">
              <a:spcBef>
                <a:spcPts val="0"/>
              </a:spcBef>
              <a:buNone/>
            </a:pPr>
            <a:r>
              <a:rPr lang="en-US" sz="3200" dirty="0">
                <a:effectLst/>
                <a:latin typeface="Adobe Devanagari" panose="02040503050201020203" pitchFamily="18" charset="0"/>
                <a:cs typeface="Adobe Devanagari" panose="02040503050201020203" pitchFamily="18" charset="0"/>
              </a:rPr>
              <a:t>		And, when approval is given, make edits and save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189847-A794-43A0-9DC9-4B33866E3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171" y="2439997"/>
            <a:ext cx="10392457" cy="4873605"/>
          </a:xfrm>
          <a:prstGeom prst="rect">
            <a:avLst/>
          </a:prstGeom>
        </p:spPr>
      </p:pic>
      <p:sp>
        <p:nvSpPr>
          <p:cNvPr id="6" name="Resource &amp; Collaboration">
            <a:extLst>
              <a:ext uri="{FF2B5EF4-FFF2-40B4-BE49-F238E27FC236}">
                <a16:creationId xmlns:a16="http://schemas.microsoft.com/office/drawing/2014/main" id="{EBD5540F-12B9-4C9E-8128-2B0ED6BEDB42}"/>
              </a:ext>
            </a:extLst>
          </p:cNvPr>
          <p:cNvSpPr txBox="1"/>
          <p:nvPr/>
        </p:nvSpPr>
        <p:spPr>
          <a:xfrm>
            <a:off x="3460701" y="1372772"/>
            <a:ext cx="6083397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r>
              <a:rPr lang="en-US" sz="4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To Make Change Requests: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FE1A489-3C5D-418B-902F-0884AFA49676}"/>
              </a:ext>
            </a:extLst>
          </p:cNvPr>
          <p:cNvSpPr txBox="1">
            <a:spLocks/>
          </p:cNvSpPr>
          <p:nvPr/>
        </p:nvSpPr>
        <p:spPr>
          <a:xfrm>
            <a:off x="1306171" y="8243929"/>
            <a:ext cx="10940144" cy="93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 lnSpcReduction="10000"/>
          </a:bodyPr>
          <a:lstStyle>
            <a:lvl1pPr marL="5207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1pPr>
            <a:lvl2pPr marL="10414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2pPr>
            <a:lvl3pPr marL="15621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3pPr>
            <a:lvl4pPr marL="20828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4pPr>
            <a:lvl5pPr marL="26035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5pPr>
            <a:lvl6pPr marL="25908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6pPr>
            <a:lvl7pPr marL="30226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7pPr>
            <a:lvl8pPr marL="34544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8pPr>
            <a:lvl9pPr marL="38862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9pPr>
          </a:lstStyle>
          <a:p>
            <a:pPr marL="0" lvl="1" indent="0" hangingPunct="1">
              <a:spcBef>
                <a:spcPts val="0"/>
              </a:spcBef>
              <a:buNone/>
            </a:pPr>
            <a:endParaRPr lang="en-US" sz="48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8491B2E-54A4-44C0-AD2B-4765373C402A}"/>
              </a:ext>
            </a:extLst>
          </p:cNvPr>
          <p:cNvSpPr txBox="1">
            <a:spLocks/>
          </p:cNvSpPr>
          <p:nvPr/>
        </p:nvSpPr>
        <p:spPr>
          <a:xfrm>
            <a:off x="1604874" y="7115536"/>
            <a:ext cx="9795055" cy="1955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5207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1pPr>
            <a:lvl2pPr marL="10414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2pPr>
            <a:lvl3pPr marL="15621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3pPr>
            <a:lvl4pPr marL="20828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4pPr>
            <a:lvl5pPr marL="26035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5pPr>
            <a:lvl6pPr marL="25908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6pPr>
            <a:lvl7pPr marL="30226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7pPr>
            <a:lvl8pPr marL="34544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8pPr>
            <a:lvl9pPr marL="38862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9pPr>
          </a:lstStyle>
          <a:p>
            <a:pPr marL="0" lvl="1" indent="-914400" hangingPunct="1">
              <a:spcBef>
                <a:spcPts val="0"/>
              </a:spcBef>
              <a:buFont typeface="+mj-lt"/>
              <a:buAutoNum type="arabicPeriod"/>
            </a:pPr>
            <a:r>
              <a:rPr lang="en-US" sz="3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Set appropriate funding year, source</a:t>
            </a:r>
          </a:p>
          <a:p>
            <a:pPr marL="0" lvl="1" indent="-914400" hangingPunct="1">
              <a:spcBef>
                <a:spcPts val="0"/>
              </a:spcBef>
              <a:buFont typeface="+mj-lt"/>
              <a:buAutoNum type="arabicPeriod"/>
            </a:pPr>
            <a:r>
              <a:rPr lang="en-US" sz="3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Click on request modification link</a:t>
            </a:r>
          </a:p>
        </p:txBody>
      </p:sp>
    </p:spTree>
    <p:extLst>
      <p:ext uri="{BB962C8B-B14F-4D97-AF65-F5344CB8AC3E}">
        <p14:creationId xmlns:p14="http://schemas.microsoft.com/office/powerpoint/2010/main" val="21251096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9" grpId="0" animBg="1"/>
      <p:bldP spid="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8024BE09-49B5-1FDC-3CEC-CECC3EFAE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04" y="3581515"/>
            <a:ext cx="11690400" cy="7933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B82E84-A50E-2642-6761-01365245D731}"/>
              </a:ext>
            </a:extLst>
          </p:cNvPr>
          <p:cNvSpPr txBox="1"/>
          <p:nvPr/>
        </p:nvSpPr>
        <p:spPr>
          <a:xfrm>
            <a:off x="2692146" y="1698692"/>
            <a:ext cx="7620507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201F1E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An approved change request can take a SSF from “Approved” to “Being Entered”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855380B-5262-459D-B750-7B823D4F143D}"/>
              </a:ext>
            </a:extLst>
          </p:cNvPr>
          <p:cNvSpPr/>
          <p:nvPr/>
        </p:nvSpPr>
        <p:spPr>
          <a:xfrm>
            <a:off x="9352539" y="3581515"/>
            <a:ext cx="3080657" cy="1003533"/>
          </a:xfrm>
          <a:prstGeom prst="ellipse">
            <a:avLst/>
          </a:prstGeom>
          <a:noFill/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86E6E86-E0AC-47AB-91A6-9C9722E23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0"/>
            <a:ext cx="12293600" cy="2248525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7200" dirty="0">
                <a:effectLst/>
                <a:latin typeface="Adobe Devanagari" panose="02040503050201020203" pitchFamily="18" charset="0"/>
                <a:cs typeface="Adobe Devanagari" panose="02040503050201020203" pitchFamily="18" charset="0"/>
              </a:rPr>
              <a:t>Open Workflow</a:t>
            </a:r>
            <a:endParaRPr lang="en-US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93879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4BF222-A91E-4C9F-8BCB-D1B395579B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" t="11906" r="2735" b="7936"/>
          <a:stretch/>
        </p:blipFill>
        <p:spPr>
          <a:xfrm>
            <a:off x="301171" y="3016992"/>
            <a:ext cx="12402458" cy="586377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1AAE336-121C-4CB4-A4CA-F469F8E97E4C}"/>
              </a:ext>
            </a:extLst>
          </p:cNvPr>
          <p:cNvSpPr/>
          <p:nvPr/>
        </p:nvSpPr>
        <p:spPr>
          <a:xfrm>
            <a:off x="9572171" y="6052457"/>
            <a:ext cx="1473201" cy="696686"/>
          </a:xfrm>
          <a:prstGeom prst="ellipse">
            <a:avLst/>
          </a:prstGeom>
          <a:noFill/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CB132CC-E315-4B1E-B0CF-F243C5D6C6C2}"/>
              </a:ext>
            </a:extLst>
          </p:cNvPr>
          <p:cNvSpPr/>
          <p:nvPr/>
        </p:nvSpPr>
        <p:spPr>
          <a:xfrm>
            <a:off x="413656" y="3810000"/>
            <a:ext cx="1473201" cy="696686"/>
          </a:xfrm>
          <a:prstGeom prst="ellipse">
            <a:avLst/>
          </a:prstGeom>
          <a:noFill/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C315267-59F4-4B9C-8731-9169D67D2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-43543"/>
            <a:ext cx="12293600" cy="2158584"/>
          </a:xfrm>
        </p:spPr>
        <p:txBody>
          <a:bodyPr/>
          <a:lstStyle/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Survey Templates</a:t>
            </a:r>
          </a:p>
        </p:txBody>
      </p:sp>
      <p:sp>
        <p:nvSpPr>
          <p:cNvPr id="13" name="Resource &amp; Collaboration">
            <a:extLst>
              <a:ext uri="{FF2B5EF4-FFF2-40B4-BE49-F238E27FC236}">
                <a16:creationId xmlns:a16="http://schemas.microsoft.com/office/drawing/2014/main" id="{EFC95A2A-DB47-4871-A57A-F23D96B7E2E4}"/>
              </a:ext>
            </a:extLst>
          </p:cNvPr>
          <p:cNvSpPr txBox="1"/>
          <p:nvPr/>
        </p:nvSpPr>
        <p:spPr>
          <a:xfrm>
            <a:off x="2417948" y="1505707"/>
            <a:ext cx="816890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Templates are Available in NAPIS: My Surveys</a:t>
            </a:r>
          </a:p>
        </p:txBody>
      </p:sp>
    </p:spTree>
    <p:extLst>
      <p:ext uri="{BB962C8B-B14F-4D97-AF65-F5344CB8AC3E}">
        <p14:creationId xmlns:p14="http://schemas.microsoft.com/office/powerpoint/2010/main" val="25484395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1C7E2-8578-4F96-A2A7-33D34B0B4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-43543"/>
            <a:ext cx="12293600" cy="2158584"/>
          </a:xfrm>
        </p:spPr>
        <p:txBody>
          <a:bodyPr/>
          <a:lstStyle/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Survey Templates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F7EB23-B68D-4BF4-BBC9-D3E4D7A9C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1721"/>
            <a:ext cx="13004800" cy="19195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923812-856B-4738-80A1-7F8280C748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37" t="59587" r="5282"/>
          <a:stretch/>
        </p:blipFill>
        <p:spPr>
          <a:xfrm>
            <a:off x="240835" y="5252352"/>
            <a:ext cx="12523130" cy="1818329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7" name="Resource &amp; Collaboration">
            <a:extLst>
              <a:ext uri="{FF2B5EF4-FFF2-40B4-BE49-F238E27FC236}">
                <a16:creationId xmlns:a16="http://schemas.microsoft.com/office/drawing/2014/main" id="{9B9CAC86-0292-4ABA-A7A2-E3E32F3F06A9}"/>
              </a:ext>
            </a:extLst>
          </p:cNvPr>
          <p:cNvSpPr txBox="1"/>
          <p:nvPr/>
        </p:nvSpPr>
        <p:spPr>
          <a:xfrm>
            <a:off x="2417948" y="1505707"/>
            <a:ext cx="816890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Templates are Available in NAPIS: My Surveys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F26A09-D94D-4653-9006-5288842348EE}"/>
              </a:ext>
            </a:extLst>
          </p:cNvPr>
          <p:cNvSpPr/>
          <p:nvPr/>
        </p:nvSpPr>
        <p:spPr>
          <a:xfrm>
            <a:off x="6618514" y="3541485"/>
            <a:ext cx="5704115" cy="959764"/>
          </a:xfrm>
          <a:prstGeom prst="rect">
            <a:avLst/>
          </a:prstGeom>
          <a:noFill/>
          <a:ln w="381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28920427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1CC7398-275A-4068-9C4B-0AD8BF4D2D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t="10119" r="8928" b="6716"/>
          <a:stretch/>
        </p:blipFill>
        <p:spPr>
          <a:xfrm>
            <a:off x="876225" y="3017033"/>
            <a:ext cx="11159985" cy="621211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4109FCA-21B3-4D2C-8AD6-7B5CE9DFBD12}"/>
              </a:ext>
            </a:extLst>
          </p:cNvPr>
          <p:cNvSpPr/>
          <p:nvPr/>
        </p:nvSpPr>
        <p:spPr>
          <a:xfrm>
            <a:off x="6611257" y="4818744"/>
            <a:ext cx="2438400" cy="923290"/>
          </a:xfrm>
          <a:prstGeom prst="ellipse">
            <a:avLst/>
          </a:prstGeom>
          <a:noFill/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F46D6A-73D5-4FC4-93A3-922754B33F2E}"/>
              </a:ext>
            </a:extLst>
          </p:cNvPr>
          <p:cNvSpPr txBox="1"/>
          <p:nvPr/>
        </p:nvSpPr>
        <p:spPr>
          <a:xfrm>
            <a:off x="8018855" y="4079439"/>
            <a:ext cx="371255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dobe Devanagari" panose="02040503050201020203" pitchFamily="18" charset="0"/>
                <a:cs typeface="Adobe Devanagari" panose="02040503050201020203" pitchFamily="18" charset="0"/>
                <a:sym typeface="Gill Sans Light"/>
              </a:rPr>
              <a:t>NAPIS@purdue.edu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37E9B18-8572-464D-8A5A-33E374421E5A}"/>
              </a:ext>
            </a:extLst>
          </p:cNvPr>
          <p:cNvSpPr txBox="1">
            <a:spLocks/>
          </p:cNvSpPr>
          <p:nvPr/>
        </p:nvSpPr>
        <p:spPr>
          <a:xfrm>
            <a:off x="355600" y="-38354"/>
            <a:ext cx="12293600" cy="1822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9pPr>
          </a:lstStyle>
          <a:p>
            <a:pPr hangingPunct="1"/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Requesting New Codes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C22801-0788-4463-8E57-FAFECB2A65A7}"/>
              </a:ext>
            </a:extLst>
          </p:cNvPr>
          <p:cNvSpPr txBox="1"/>
          <p:nvPr/>
        </p:nvSpPr>
        <p:spPr>
          <a:xfrm>
            <a:off x="651162" y="1664227"/>
            <a:ext cx="11610109" cy="9417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defTabSz="584200" rtl="0" eaLnBrk="1" fontAlgn="auto" latinLnBrk="0" hangingPunct="1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None/>
              <a:tabLst/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rPr kumimoji="0" lang="en-US" sz="46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dobe Devanagari" panose="02040503050201020203" pitchFamily="18" charset="0"/>
                <a:cs typeface="Adobe Devanagari" panose="02040503050201020203" pitchFamily="18" charset="0"/>
                <a:sym typeface="Cochin"/>
              </a:rPr>
              <a:t>Email is Available in NAPIS: Dictionaries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5391825-3932-4F78-8FD2-89D0C81D47C5}"/>
              </a:ext>
            </a:extLst>
          </p:cNvPr>
          <p:cNvSpPr/>
          <p:nvPr/>
        </p:nvSpPr>
        <p:spPr>
          <a:xfrm>
            <a:off x="6270172" y="3448759"/>
            <a:ext cx="1901372" cy="656590"/>
          </a:xfrm>
          <a:prstGeom prst="ellipse">
            <a:avLst/>
          </a:prstGeom>
          <a:noFill/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Gill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88107886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0FF46D6A-73D5-4FC4-93A3-922754B33F2E}"/>
              </a:ext>
            </a:extLst>
          </p:cNvPr>
          <p:cNvSpPr txBox="1"/>
          <p:nvPr/>
        </p:nvSpPr>
        <p:spPr>
          <a:xfrm>
            <a:off x="3224263" y="3304978"/>
            <a:ext cx="6556283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Adobe Devanagari" panose="02040503050201020203" pitchFamily="18" charset="0"/>
                <a:cs typeface="Adobe Devanagari" panose="02040503050201020203" pitchFamily="18" charset="0"/>
                <a:sym typeface="Gill Sans Light"/>
              </a:rPr>
              <a:t>When you email NAPIS@purdue.edu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i="0" u="none" strike="noStrike" cap="none" spc="0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FillTx/>
              <a:latin typeface="Adobe Devanagari" panose="02040503050201020203" pitchFamily="18" charset="0"/>
              <a:cs typeface="Adobe Devanagari" panose="02040503050201020203" pitchFamily="18" charset="0"/>
              <a:sym typeface="Gill Sans Light"/>
            </a:endParaRPr>
          </a:p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Please Include: </a:t>
            </a:r>
          </a:p>
          <a:p>
            <a:pPr marL="571500" marR="0" indent="-5715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Order</a:t>
            </a:r>
          </a:p>
          <a:p>
            <a:pPr marL="571500" marR="0" indent="-5715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600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Adobe Devanagari" panose="02040503050201020203" pitchFamily="18" charset="0"/>
                <a:cs typeface="Adobe Devanagari" panose="02040503050201020203" pitchFamily="18" charset="0"/>
                <a:sym typeface="Gill Sans Light"/>
              </a:rPr>
              <a:t>Family</a:t>
            </a:r>
          </a:p>
          <a:p>
            <a:pPr marL="571500" marR="0" indent="-5715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Scientific name</a:t>
            </a:r>
          </a:p>
          <a:p>
            <a:pPr marL="571500" marR="0" indent="-5715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Common 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37E9B18-8572-464D-8A5A-33E374421E5A}"/>
              </a:ext>
            </a:extLst>
          </p:cNvPr>
          <p:cNvSpPr txBox="1">
            <a:spLocks/>
          </p:cNvSpPr>
          <p:nvPr/>
        </p:nvSpPr>
        <p:spPr>
          <a:xfrm>
            <a:off x="355600" y="0"/>
            <a:ext cx="12293600" cy="18587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1pPr>
            <a:lvl2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2pPr>
            <a:lvl3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3pPr>
            <a:lvl4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4pPr>
            <a:lvl5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all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9pPr>
          </a:lstStyle>
          <a:p>
            <a:pPr hangingPunct="1"/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Requesting New Codes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C22801-0788-4463-8E57-FAFECB2A65A7}"/>
              </a:ext>
            </a:extLst>
          </p:cNvPr>
          <p:cNvSpPr txBox="1"/>
          <p:nvPr/>
        </p:nvSpPr>
        <p:spPr>
          <a:xfrm>
            <a:off x="651164" y="1710491"/>
            <a:ext cx="11610109" cy="9417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defTabSz="584200" rtl="0" eaLnBrk="1" fontAlgn="auto" latinLnBrk="0" hangingPunct="1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None/>
              <a:tabLst/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rPr kumimoji="0" lang="en-US" sz="46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dobe Devanagari" panose="02040503050201020203" pitchFamily="18" charset="0"/>
                <a:cs typeface="Adobe Devanagari" panose="02040503050201020203" pitchFamily="18" charset="0"/>
                <a:sym typeface="Cochin"/>
              </a:rPr>
              <a:t>Email is Available in NAPIS: Dictionaries</a:t>
            </a:r>
          </a:p>
        </p:txBody>
      </p:sp>
    </p:spTree>
    <p:extLst>
      <p:ext uri="{BB962C8B-B14F-4D97-AF65-F5344CB8AC3E}">
        <p14:creationId xmlns:p14="http://schemas.microsoft.com/office/powerpoint/2010/main" val="287457600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est Tracker"/>
          <p:cNvSpPr txBox="1">
            <a:spLocks noGrp="1"/>
          </p:cNvSpPr>
          <p:nvPr>
            <p:ph type="title"/>
          </p:nvPr>
        </p:nvSpPr>
        <p:spPr>
          <a:xfrm>
            <a:off x="355598" y="0"/>
            <a:ext cx="12293600" cy="1752055"/>
          </a:xfrm>
          <a:prstGeom prst="rect">
            <a:avLst/>
          </a:prstGeom>
        </p:spPr>
        <p:txBody>
          <a:bodyPr/>
          <a:lstStyle>
            <a:lvl1pPr>
              <a:defRPr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Pest Tracker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DF834F-021F-4010-88C0-76732471BC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6" t="11725" r="15122" b="7589"/>
          <a:stretch/>
        </p:blipFill>
        <p:spPr>
          <a:xfrm>
            <a:off x="1117945" y="2692400"/>
            <a:ext cx="10768907" cy="68856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FF1C6F-58F6-4670-8FAE-CFE681CD6A32}"/>
              </a:ext>
            </a:extLst>
          </p:cNvPr>
          <p:cNvSpPr txBox="1"/>
          <p:nvPr/>
        </p:nvSpPr>
        <p:spPr>
          <a:xfrm>
            <a:off x="2192946" y="1752055"/>
            <a:ext cx="8618904" cy="8851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1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None/>
              <a:tabLst/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rPr kumimoji="0" lang="en-US" sz="46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dobe Devanagari" panose="02040503050201020203" pitchFamily="18" charset="0"/>
                <a:cs typeface="Adobe Devanagari" panose="02040503050201020203" pitchFamily="18" charset="0"/>
                <a:sym typeface="Cochin"/>
              </a:rPr>
              <a:t>Public showcase for CAPS activities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FA6F0-F04F-4E8D-8937-D6C6FA529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0"/>
            <a:ext cx="12293600" cy="2438400"/>
          </a:xfrm>
        </p:spPr>
        <p:txBody>
          <a:bodyPr/>
          <a:lstStyle/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PEST TRACKER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E57D7-7324-47BA-A778-5B8E6D84C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486" y="2692400"/>
            <a:ext cx="4760686" cy="6299200"/>
          </a:xfrm>
        </p:spPr>
        <p:txBody>
          <a:bodyPr/>
          <a:lstStyle/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News </a:t>
            </a:r>
          </a:p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Maps</a:t>
            </a:r>
          </a:p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State Info</a:t>
            </a:r>
          </a:p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Partners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4C62EA7-8BD6-4E44-B9C9-E8F1A144CA27}"/>
              </a:ext>
            </a:extLst>
          </p:cNvPr>
          <p:cNvSpPr txBox="1">
            <a:spLocks/>
          </p:cNvSpPr>
          <p:nvPr/>
        </p:nvSpPr>
        <p:spPr>
          <a:xfrm>
            <a:off x="6502400" y="2692400"/>
            <a:ext cx="6146800" cy="629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5207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1pPr>
            <a:lvl2pPr marL="10414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2pPr>
            <a:lvl3pPr marL="15621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3pPr>
            <a:lvl4pPr marL="20828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4pPr>
            <a:lvl5pPr marL="2603500" marR="0" indent="-520700" algn="l" defTabSz="584200" rtl="0" latinLnBrk="0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46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5pPr>
            <a:lvl6pPr marL="25908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6pPr>
            <a:lvl7pPr marL="30226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7pPr>
            <a:lvl8pPr marL="34544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8pPr>
            <a:lvl9pPr marL="3886200" marR="0" indent="-431800" algn="l" defTabSz="584200" rtl="0" latinLnBrk="0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  <a:buClrTx/>
              <a:buSzPct val="82000"/>
              <a:buFontTx/>
              <a:buChar char="•"/>
              <a:tabLst/>
              <a:defRPr sz="38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Gill Sans Light"/>
              </a:defRPr>
            </a:lvl9pPr>
          </a:lstStyle>
          <a:p>
            <a:pPr hangingPunct="1"/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Exotic Pest Info</a:t>
            </a:r>
          </a:p>
          <a:p>
            <a:pPr hangingPunct="1"/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Success Stories</a:t>
            </a:r>
          </a:p>
          <a:p>
            <a:pPr hangingPunct="1"/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Pest Watch </a:t>
            </a:r>
          </a:p>
          <a:p>
            <a:pPr hangingPunct="1"/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CAPS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3DF6C2-8287-4E2B-80EC-2440394CF7AE}"/>
              </a:ext>
            </a:extLst>
          </p:cNvPr>
          <p:cNvSpPr txBox="1"/>
          <p:nvPr/>
        </p:nvSpPr>
        <p:spPr>
          <a:xfrm>
            <a:off x="2192946" y="1752055"/>
            <a:ext cx="8618904" cy="9417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defTabSz="584200" rtl="0" eaLnBrk="1" fontAlgn="auto" latinLnBrk="0" hangingPunct="1">
              <a:lnSpc>
                <a:spcPct val="120000"/>
              </a:lnSpc>
              <a:spcBef>
                <a:spcPts val="4600"/>
              </a:spcBef>
              <a:spcAft>
                <a:spcPts val="0"/>
              </a:spcAft>
              <a:buClrTx/>
              <a:buSzPct val="82000"/>
              <a:buFontTx/>
              <a:buNone/>
              <a:tabLst/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rPr kumimoji="0" lang="en-US" sz="46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dobe Devanagari" panose="02040503050201020203" pitchFamily="18" charset="0"/>
                <a:cs typeface="Adobe Devanagari" panose="02040503050201020203" pitchFamily="18" charset="0"/>
                <a:sym typeface="Cochin"/>
              </a:rPr>
              <a:t>Topics Include:</a:t>
            </a:r>
          </a:p>
        </p:txBody>
      </p:sp>
    </p:spTree>
    <p:extLst>
      <p:ext uri="{BB962C8B-B14F-4D97-AF65-F5344CB8AC3E}">
        <p14:creationId xmlns:p14="http://schemas.microsoft.com/office/powerpoint/2010/main" val="52174881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IMG_1390.jpg" descr="IMG_1390.jpg"/>
          <p:cNvPicPr>
            <a:picLocks noGrp="1" noChangeAspect="1"/>
          </p:cNvPicPr>
          <p:nvPr>
            <p:ph type="pic" idx="13"/>
          </p:nvPr>
        </p:nvPicPr>
        <p:blipFill>
          <a:blip r:embed="rId3">
            <a:alphaModFix amt="79587"/>
          </a:blip>
          <a:srcRect l="4034" r="4034"/>
          <a:stretch>
            <a:fillRect/>
          </a:stretch>
        </p:blipFill>
        <p:spPr>
          <a:xfrm>
            <a:off x="5656560" y="2729029"/>
            <a:ext cx="1691671" cy="2449315"/>
          </a:xfrm>
          <a:prstGeom prst="rect">
            <a:avLst/>
          </a:prstGeom>
        </p:spPr>
      </p:pic>
      <p:sp>
        <p:nvSpPr>
          <p:cNvPr id="127" name="New Coordinator"/>
          <p:cNvSpPr txBox="1">
            <a:spLocks noGrp="1"/>
          </p:cNvSpPr>
          <p:nvPr>
            <p:ph type="title"/>
          </p:nvPr>
        </p:nvSpPr>
        <p:spPr>
          <a:xfrm>
            <a:off x="3556000" y="889000"/>
            <a:ext cx="5892800" cy="764828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New Coordinator</a:t>
            </a:r>
          </a:p>
        </p:txBody>
      </p:sp>
      <p:sp>
        <p:nvSpPr>
          <p:cNvPr id="128" name="Bonnie Dietrich…"/>
          <p:cNvSpPr txBox="1">
            <a:spLocks noGrp="1"/>
          </p:cNvSpPr>
          <p:nvPr>
            <p:ph type="body" sz="quarter" idx="1"/>
          </p:nvPr>
        </p:nvSpPr>
        <p:spPr>
          <a:xfrm>
            <a:off x="3556000" y="1963290"/>
            <a:ext cx="5892800" cy="2913510"/>
          </a:xfrm>
          <a:prstGeom prst="rect">
            <a:avLst/>
          </a:prstGeom>
        </p:spPr>
        <p:txBody>
          <a:bodyPr/>
          <a:lstStyle/>
          <a:p>
            <a:pPr defTabSz="502412">
              <a:defRPr sz="3268">
                <a:latin typeface="Cochin"/>
                <a:ea typeface="Cochin"/>
                <a:cs typeface="Cochin"/>
                <a:sym typeface="Cochin"/>
              </a:defRPr>
            </a:pPr>
            <a:r>
              <a:rPr sz="3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Bonnie Dietrich</a:t>
            </a:r>
          </a:p>
          <a:p>
            <a:pPr defTabSz="502412">
              <a:defRPr sz="3268">
                <a:latin typeface="Cochin"/>
                <a:ea typeface="Cochin"/>
                <a:cs typeface="Cochin"/>
                <a:sym typeface="Cochin"/>
              </a:defRPr>
            </a:pPr>
            <a:endParaRPr dirty="0"/>
          </a:p>
        </p:txBody>
      </p:sp>
      <p:sp>
        <p:nvSpPr>
          <p:cNvPr id="129" name="B.S. Biology UNR &amp; M.S. Entomology UHM…"/>
          <p:cNvSpPr txBox="1"/>
          <p:nvPr/>
        </p:nvSpPr>
        <p:spPr>
          <a:xfrm>
            <a:off x="2512522" y="5404236"/>
            <a:ext cx="7979749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300">
                <a:latin typeface="Cochin"/>
                <a:ea typeface="Cochin"/>
                <a:cs typeface="Cochin"/>
                <a:sym typeface="Cochin"/>
              </a:defRPr>
            </a:pPr>
            <a:r>
              <a:rPr sz="32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M.S. Entomology UHM</a:t>
            </a:r>
            <a:endParaRPr lang="en-US" sz="32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>
              <a:defRPr sz="3300">
                <a:latin typeface="Cochin"/>
                <a:ea typeface="Cochin"/>
                <a:cs typeface="Cochin"/>
                <a:sym typeface="Cochin"/>
              </a:defRPr>
            </a:pPr>
            <a:r>
              <a:rPr lang="en-US" sz="32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Worked for the Hawaii Department of Agriculture</a:t>
            </a:r>
          </a:p>
          <a:p>
            <a:pPr>
              <a:defRPr sz="3300">
                <a:latin typeface="Cochin"/>
                <a:ea typeface="Cochin"/>
                <a:cs typeface="Cochin"/>
                <a:sym typeface="Cochin"/>
              </a:defRPr>
            </a:pPr>
            <a:r>
              <a:rPr lang="en-US" sz="32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Previous CAPS Experience: Red Imported Fire Ant </a:t>
            </a:r>
            <a:endParaRPr sz="32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ease reach out with any questions.…"/>
          <p:cNvSpPr txBox="1">
            <a:spLocks noGrp="1"/>
          </p:cNvSpPr>
          <p:nvPr>
            <p:ph type="subTitle" sz="half" idx="1"/>
          </p:nvPr>
        </p:nvSpPr>
        <p:spPr>
          <a:xfrm>
            <a:off x="355600" y="1177173"/>
            <a:ext cx="12242800" cy="6921797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29768">
              <a:lnSpc>
                <a:spcPct val="80000"/>
              </a:lnSpc>
              <a:spcBef>
                <a:spcPts val="500"/>
              </a:spcBef>
              <a:buClrTx/>
              <a:defRPr sz="3384" b="1">
                <a:solidFill>
                  <a:srgbClr val="5A5F5E"/>
                </a:solidFill>
                <a:latin typeface="Cochin"/>
                <a:ea typeface="Cochin"/>
                <a:cs typeface="Cochin"/>
                <a:sym typeface="Cochin"/>
              </a:defRPr>
            </a:pPr>
            <a:r>
              <a:rPr lang="en-US" sz="8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Thank You </a:t>
            </a:r>
          </a:p>
          <a:p>
            <a:pPr defTabSz="429768">
              <a:lnSpc>
                <a:spcPct val="80000"/>
              </a:lnSpc>
              <a:spcBef>
                <a:spcPts val="500"/>
              </a:spcBef>
              <a:buClrTx/>
              <a:defRPr sz="3384" b="1">
                <a:solidFill>
                  <a:srgbClr val="5A5F5E"/>
                </a:solidFill>
                <a:latin typeface="Cochin"/>
                <a:ea typeface="Cochin"/>
                <a:cs typeface="Cochin"/>
                <a:sym typeface="Cochin"/>
              </a:defRPr>
            </a:pPr>
            <a:endParaRPr lang="en-US" sz="18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defTabSz="429768">
              <a:lnSpc>
                <a:spcPct val="80000"/>
              </a:lnSpc>
              <a:spcBef>
                <a:spcPts val="500"/>
              </a:spcBef>
              <a:buClrTx/>
              <a:defRPr sz="3384" b="1">
                <a:solidFill>
                  <a:srgbClr val="5A5F5E"/>
                </a:solidFill>
                <a:latin typeface="Cochin"/>
                <a:ea typeface="Cochin"/>
                <a:cs typeface="Cochin"/>
                <a:sym typeface="Cochin"/>
              </a:defRPr>
            </a:pPr>
            <a:r>
              <a:rPr lang="en-US" sz="44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Email us for training or if you have any questions. </a:t>
            </a:r>
          </a:p>
          <a:p>
            <a:pPr defTabSz="429768">
              <a:lnSpc>
                <a:spcPct val="80000"/>
              </a:lnSpc>
              <a:spcBef>
                <a:spcPts val="500"/>
              </a:spcBef>
              <a:buClrTx/>
              <a:defRPr sz="3384" b="1">
                <a:solidFill>
                  <a:srgbClr val="5A5F5E"/>
                </a:solidFill>
                <a:latin typeface="Cochin"/>
                <a:ea typeface="Cochin"/>
                <a:cs typeface="Cochin"/>
                <a:sym typeface="Cochin"/>
              </a:defRPr>
            </a:pPr>
            <a:endParaRPr sz="4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defTabSz="429768">
              <a:lnSpc>
                <a:spcPct val="80000"/>
              </a:lnSpc>
              <a:spcBef>
                <a:spcPts val="500"/>
              </a:spcBef>
              <a:buClrTx/>
              <a:defRPr sz="3008" b="1">
                <a:solidFill>
                  <a:srgbClr val="5A5F5E"/>
                </a:solidFill>
                <a:latin typeface="Cochin"/>
                <a:ea typeface="Cochin"/>
                <a:cs typeface="Cochin"/>
                <a:sym typeface="Cochin"/>
              </a:defRPr>
            </a:pPr>
            <a:r>
              <a:rPr sz="4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CAPSIS Coordinator: Bonnie Dietrich</a:t>
            </a:r>
          </a:p>
          <a:p>
            <a:pPr defTabSz="429768">
              <a:lnSpc>
                <a:spcPct val="80000"/>
              </a:lnSpc>
              <a:spcBef>
                <a:spcPts val="500"/>
              </a:spcBef>
              <a:buClrTx/>
              <a:defRPr sz="3008" b="1">
                <a:solidFill>
                  <a:srgbClr val="5A5F5E"/>
                </a:solidFill>
                <a:latin typeface="Cochin"/>
                <a:ea typeface="Cochin"/>
                <a:cs typeface="Cochin"/>
                <a:sym typeface="Cochin"/>
              </a:defRPr>
            </a:pPr>
            <a:endParaRPr sz="4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defTabSz="429768">
              <a:lnSpc>
                <a:spcPct val="80000"/>
              </a:lnSpc>
              <a:spcBef>
                <a:spcPts val="500"/>
              </a:spcBef>
              <a:buClrTx/>
              <a:defRPr sz="3008" b="1">
                <a:solidFill>
                  <a:srgbClr val="5A5F5E"/>
                </a:solidFill>
                <a:latin typeface="Cochin"/>
                <a:ea typeface="Cochin"/>
                <a:cs typeface="Cochin"/>
                <a:sym typeface="Cochin"/>
              </a:defRPr>
            </a:pPr>
            <a:r>
              <a:rPr sz="4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CAPSIS@Purdue.edu</a:t>
            </a:r>
          </a:p>
          <a:p>
            <a:pPr defTabSz="429768">
              <a:lnSpc>
                <a:spcPct val="80000"/>
              </a:lnSpc>
              <a:spcBef>
                <a:spcPts val="500"/>
              </a:spcBef>
              <a:buClrTx/>
              <a:defRPr sz="3008" b="1">
                <a:solidFill>
                  <a:srgbClr val="5A5F5E"/>
                </a:solidFill>
                <a:latin typeface="Cochin"/>
                <a:ea typeface="Cochin"/>
                <a:cs typeface="Cochin"/>
                <a:sym typeface="Cochin"/>
              </a:defRPr>
            </a:pPr>
            <a:endParaRPr sz="4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defTabSz="429768">
              <a:lnSpc>
                <a:spcPct val="80000"/>
              </a:lnSpc>
              <a:spcBef>
                <a:spcPts val="500"/>
              </a:spcBef>
              <a:buClrTx/>
              <a:defRPr sz="3008" b="1">
                <a:solidFill>
                  <a:srgbClr val="5A5F5E"/>
                </a:solidFill>
                <a:latin typeface="Cochin"/>
                <a:ea typeface="Cochin"/>
                <a:cs typeface="Cochin"/>
                <a:sym typeface="Cochin"/>
              </a:defRPr>
            </a:pPr>
            <a:r>
              <a:rPr sz="4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(808) 349-7732</a:t>
            </a:r>
            <a:r>
              <a:rPr lang="en-US" sz="4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after noon EST</a:t>
            </a:r>
            <a:endParaRPr sz="4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F57052-F90E-4425-BE08-533B6394BB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43" y="7803249"/>
            <a:ext cx="7479437" cy="7971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E8D44B-60A2-40D2-A602-788D671CB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432" y="7680407"/>
            <a:ext cx="1533225" cy="1042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6485</TotalTime>
  <Words>595</Words>
  <Application>Microsoft Office PowerPoint</Application>
  <PresentationFormat>Custom</PresentationFormat>
  <Paragraphs>108</Paragraphs>
  <Slides>22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Adobe Devanagari</vt:lpstr>
      <vt:lpstr>Arial</vt:lpstr>
      <vt:lpstr>Cochin</vt:lpstr>
      <vt:lpstr>Courier New</vt:lpstr>
      <vt:lpstr>Gill Sans Light</vt:lpstr>
      <vt:lpstr>Helvetica Neue</vt:lpstr>
      <vt:lpstr>Showroom</vt:lpstr>
      <vt:lpstr>CAPS Information Services Update</vt:lpstr>
      <vt:lpstr>PowerPoint Presentation</vt:lpstr>
      <vt:lpstr>PowerPoint Presentation</vt:lpstr>
      <vt:lpstr>QUICK LINKS</vt:lpstr>
      <vt:lpstr>QUICK LINKS</vt:lpstr>
      <vt:lpstr>Online Work plan</vt:lpstr>
      <vt:lpstr>Online Work plan</vt:lpstr>
      <vt:lpstr>Webinars</vt:lpstr>
      <vt:lpstr>Accountability Report</vt:lpstr>
      <vt:lpstr>Accountability Report</vt:lpstr>
      <vt:lpstr>Survey Summary Form</vt:lpstr>
      <vt:lpstr>Survey Summary Form</vt:lpstr>
      <vt:lpstr>Survey Summary Form</vt:lpstr>
      <vt:lpstr>Open Workflow</vt:lpstr>
      <vt:lpstr>Survey Templates</vt:lpstr>
      <vt:lpstr>Survey Templates</vt:lpstr>
      <vt:lpstr>PowerPoint Presentation</vt:lpstr>
      <vt:lpstr>PowerPoint Presentation</vt:lpstr>
      <vt:lpstr>Pest Tracker</vt:lpstr>
      <vt:lpstr>PEST TRACKER</vt:lpstr>
      <vt:lpstr>New Coordinator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Purdue University  CAPS Information Services Update</dc:title>
  <dc:creator>James A Kruse</dc:creator>
  <cp:lastModifiedBy>James A Kruse</cp:lastModifiedBy>
  <cp:revision>92</cp:revision>
  <dcterms:modified xsi:type="dcterms:W3CDTF">2022-04-02T18:02:50Z</dcterms:modified>
</cp:coreProperties>
</file>