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4"/>
  </p:sldMasterIdLst>
  <p:notesMasterIdLst>
    <p:notesMasterId r:id="rId42"/>
  </p:notesMasterIdLst>
  <p:sldIdLst>
    <p:sldId id="257" r:id="rId5"/>
    <p:sldId id="258" r:id="rId6"/>
    <p:sldId id="297" r:id="rId7"/>
    <p:sldId id="259" r:id="rId8"/>
    <p:sldId id="296" r:id="rId9"/>
    <p:sldId id="260" r:id="rId10"/>
    <p:sldId id="294" r:id="rId11"/>
    <p:sldId id="265" r:id="rId12"/>
    <p:sldId id="293" r:id="rId13"/>
    <p:sldId id="261" r:id="rId14"/>
    <p:sldId id="270" r:id="rId15"/>
    <p:sldId id="266" r:id="rId16"/>
    <p:sldId id="267" r:id="rId17"/>
    <p:sldId id="279" r:id="rId18"/>
    <p:sldId id="268" r:id="rId19"/>
    <p:sldId id="271" r:id="rId20"/>
    <p:sldId id="292" r:id="rId21"/>
    <p:sldId id="262" r:id="rId22"/>
    <p:sldId id="280" r:id="rId23"/>
    <p:sldId id="299" r:id="rId24"/>
    <p:sldId id="282" r:id="rId25"/>
    <p:sldId id="288" r:id="rId26"/>
    <p:sldId id="287" r:id="rId27"/>
    <p:sldId id="286" r:id="rId28"/>
    <p:sldId id="285" r:id="rId29"/>
    <p:sldId id="284" r:id="rId30"/>
    <p:sldId id="291" r:id="rId31"/>
    <p:sldId id="263" r:id="rId32"/>
    <p:sldId id="273" r:id="rId33"/>
    <p:sldId id="274" r:id="rId34"/>
    <p:sldId id="275" r:id="rId35"/>
    <p:sldId id="278" r:id="rId36"/>
    <p:sldId id="276" r:id="rId37"/>
    <p:sldId id="277" r:id="rId38"/>
    <p:sldId id="295" r:id="rId39"/>
    <p:sldId id="264" r:id="rId40"/>
    <p:sldId id="272"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5F55"/>
    <a:srgbClr val="AEA09A"/>
    <a:srgbClr val="F9FA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3" autoAdjust="0"/>
    <p:restoredTop sz="72320" autoAdjust="0"/>
  </p:normalViewPr>
  <p:slideViewPr>
    <p:cSldViewPr snapToGrid="0">
      <p:cViewPr varScale="1">
        <p:scale>
          <a:sx n="48" d="100"/>
          <a:sy n="48" d="100"/>
        </p:scale>
        <p:origin x="136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1_3" csCatId="accent1" phldr="1"/>
      <dgm:spPr/>
      <dgm:t>
        <a:bodyPr/>
        <a:lstStyle/>
        <a:p>
          <a:endParaRPr lang="en-US"/>
        </a:p>
      </dgm:t>
    </dgm:pt>
    <dgm:pt modelId="{8DB5D7D5-6A1C-4ABC-8850-759A9D876047}">
      <dgm:prSet custT="1"/>
      <dgm:spPr/>
      <dgm:t>
        <a:bodyPr/>
        <a:lstStyle/>
        <a:p>
          <a:r>
            <a:rPr lang="en-US" sz="2000" dirty="0"/>
            <a:t>Clear</a:t>
          </a:r>
        </a:p>
      </dgm:t>
    </dgm:pt>
    <dgm:pt modelId="{D8874F40-D7B0-41DE-BB6F-A6014FEAB2D7}" type="parTrans" cxnId="{C5202EE1-10E9-4076-9D55-9E0CF8B152AF}">
      <dgm:prSet/>
      <dgm:spPr/>
      <dgm:t>
        <a:bodyPr/>
        <a:lstStyle/>
        <a:p>
          <a:endParaRPr lang="en-US"/>
        </a:p>
      </dgm:t>
    </dgm:pt>
    <dgm:pt modelId="{BD6E0A2E-99C8-4F5A-971A-CD211D1099FF}" type="sibTrans" cxnId="{C5202EE1-10E9-4076-9D55-9E0CF8B152AF}">
      <dgm:prSet/>
      <dgm:spPr/>
      <dgm:t>
        <a:bodyPr/>
        <a:lstStyle/>
        <a:p>
          <a:endParaRPr lang="en-US"/>
        </a:p>
      </dgm:t>
    </dgm:pt>
    <dgm:pt modelId="{96262926-A67D-4E4E-9515-5EBC67F0B634}">
      <dgm:prSet/>
      <dgm:spPr/>
      <dgm:t>
        <a:bodyPr/>
        <a:lstStyle/>
        <a:p>
          <a:endParaRPr lang="en-US" dirty="0"/>
        </a:p>
      </dgm:t>
    </dgm:pt>
    <dgm:pt modelId="{EC74E552-C501-4B0E-9400-E8B410F53D50}" type="parTrans" cxnId="{8C5B110A-FBC3-4CBF-BED2-413E87D4DAD5}">
      <dgm:prSet/>
      <dgm:spPr/>
      <dgm:t>
        <a:bodyPr/>
        <a:lstStyle/>
        <a:p>
          <a:endParaRPr lang="en-US"/>
        </a:p>
      </dgm:t>
    </dgm:pt>
    <dgm:pt modelId="{1DA7ACEB-F642-43C1-BCB5-F580B9B985B9}" type="sibTrans" cxnId="{8C5B110A-FBC3-4CBF-BED2-413E87D4DAD5}">
      <dgm:prSet/>
      <dgm:spPr/>
      <dgm:t>
        <a:bodyPr/>
        <a:lstStyle/>
        <a:p>
          <a:endParaRPr lang="en-US"/>
        </a:p>
      </dgm:t>
    </dgm:pt>
    <dgm:pt modelId="{C5146535-FD3D-4589-98A3-623B8DA4B8DB}">
      <dgm:prSet custT="1"/>
      <dgm:spPr/>
      <dgm:t>
        <a:bodyPr/>
        <a:lstStyle/>
        <a:p>
          <a:r>
            <a:rPr lang="en-US" sz="2000" dirty="0"/>
            <a:t>Concise</a:t>
          </a:r>
        </a:p>
      </dgm:t>
    </dgm:pt>
    <dgm:pt modelId="{20848F78-EC70-4162-96CE-CC68006930F0}" type="parTrans" cxnId="{8EBF857E-7408-4941-91E4-293B0F59EEF7}">
      <dgm:prSet/>
      <dgm:spPr/>
      <dgm:t>
        <a:bodyPr/>
        <a:lstStyle/>
        <a:p>
          <a:endParaRPr lang="en-US"/>
        </a:p>
      </dgm:t>
    </dgm:pt>
    <dgm:pt modelId="{7A3CCAF8-AC3A-401E-AEDD-44BBC1AA9C31}" type="sibTrans" cxnId="{8EBF857E-7408-4941-91E4-293B0F59EEF7}">
      <dgm:prSet/>
      <dgm:spPr/>
      <dgm:t>
        <a:bodyPr/>
        <a:lstStyle/>
        <a:p>
          <a:endParaRPr lang="en-US"/>
        </a:p>
      </dgm:t>
    </dgm:pt>
    <dgm:pt modelId="{E80CA270-6C90-4E17-ACEA-46B56AD54DD1}">
      <dgm:prSet/>
      <dgm:spPr/>
      <dgm:t>
        <a:bodyPr/>
        <a:lstStyle/>
        <a:p>
          <a:endParaRPr lang="en-US" dirty="0"/>
        </a:p>
      </dgm:t>
    </dgm:pt>
    <dgm:pt modelId="{7EEC8067-96EF-4BE0-8BE3-BA59ED78A31F}" type="parTrans" cxnId="{2DC28DF8-5C1B-4F53-A4C1-D5B63FB54BAF}">
      <dgm:prSet/>
      <dgm:spPr/>
      <dgm:t>
        <a:bodyPr/>
        <a:lstStyle/>
        <a:p>
          <a:endParaRPr lang="en-US"/>
        </a:p>
      </dgm:t>
    </dgm:pt>
    <dgm:pt modelId="{1AFE46E5-6B07-4894-8ECB-21BD7E7B8AF1}" type="sibTrans" cxnId="{2DC28DF8-5C1B-4F53-A4C1-D5B63FB54BAF}">
      <dgm:prSet/>
      <dgm:spPr/>
      <dgm:t>
        <a:bodyPr/>
        <a:lstStyle/>
        <a:p>
          <a:endParaRPr lang="en-US"/>
        </a:p>
      </dgm:t>
    </dgm:pt>
    <dgm:pt modelId="{09C152DA-7620-4852-8162-A77EC3609F3F}">
      <dgm:prSet custT="1"/>
      <dgm:spPr/>
      <dgm:t>
        <a:bodyPr/>
        <a:lstStyle/>
        <a:p>
          <a:r>
            <a:rPr lang="en-US" sz="2000" dirty="0"/>
            <a:t>Informative</a:t>
          </a:r>
        </a:p>
      </dgm:t>
    </dgm:pt>
    <dgm:pt modelId="{9F6D14C0-6C82-4CBD-8D6D-B0E117B6F2ED}" type="parTrans" cxnId="{23ECAC8B-17A4-4883-AA0E-06D66B7E788A}">
      <dgm:prSet/>
      <dgm:spPr/>
      <dgm:t>
        <a:bodyPr/>
        <a:lstStyle/>
        <a:p>
          <a:endParaRPr lang="en-US"/>
        </a:p>
      </dgm:t>
    </dgm:pt>
    <dgm:pt modelId="{0AE8D36D-0F0F-4206-AE39-0A2D73987B68}" type="sibTrans" cxnId="{23ECAC8B-17A4-4883-AA0E-06D66B7E788A}">
      <dgm:prSet/>
      <dgm:spPr/>
      <dgm:t>
        <a:bodyPr/>
        <a:lstStyle/>
        <a:p>
          <a:endParaRPr lang="en-US"/>
        </a:p>
      </dgm:t>
    </dgm:pt>
    <dgm:pt modelId="{6C8937BE-93F8-4DED-8538-1C601DAEBA66}">
      <dgm:prSet/>
      <dgm:spPr/>
      <dgm:t>
        <a:bodyPr/>
        <a:lstStyle/>
        <a:p>
          <a:endParaRPr lang="en-US" dirty="0"/>
        </a:p>
      </dgm:t>
    </dgm:pt>
    <dgm:pt modelId="{77D169C6-D77F-456D-B18B-D7BE016AD87A}" type="parTrans" cxnId="{FAA8D3DD-12E8-457D-9144-B037C5678347}">
      <dgm:prSet/>
      <dgm:spPr/>
      <dgm:t>
        <a:bodyPr/>
        <a:lstStyle/>
        <a:p>
          <a:endParaRPr lang="en-US"/>
        </a:p>
      </dgm:t>
    </dgm:pt>
    <dgm:pt modelId="{A97BE953-FA9D-4BA6-A92C-494DB1F3BA59}" type="sibTrans" cxnId="{FAA8D3DD-12E8-457D-9144-B037C5678347}">
      <dgm:prSet/>
      <dgm:spPr/>
      <dgm:t>
        <a:bodyPr/>
        <a:lstStyle/>
        <a:p>
          <a:endParaRPr lang="en-US"/>
        </a:p>
      </dgm:t>
    </dgm:pt>
    <dgm:pt modelId="{AB52B3CC-6563-466D-BFC3-9B6B5AFA0881}" type="pres">
      <dgm:prSet presAssocID="{6A70FD8F-0050-42E3-8B3A-6ED7CFB9852E}" presName="Name0" presStyleCnt="0">
        <dgm:presLayoutVars>
          <dgm:chMax/>
          <dgm:chPref/>
          <dgm:animLvl val="lvl"/>
        </dgm:presLayoutVars>
      </dgm:prSet>
      <dgm:spPr/>
    </dgm:pt>
    <dgm:pt modelId="{815EDF7B-AC93-4A61-87AA-CAA5D85C31A8}" type="pres">
      <dgm:prSet presAssocID="{8DB5D7D5-6A1C-4ABC-8850-759A9D876047}" presName="composite1" presStyleCnt="0"/>
      <dgm:spPr/>
    </dgm:pt>
    <dgm:pt modelId="{954381E7-0584-46DD-8108-E9BF4F2B5005}" type="pres">
      <dgm:prSet presAssocID="{8DB5D7D5-6A1C-4ABC-8850-759A9D876047}" presName="parent1" presStyleLbl="alignNode1" presStyleIdx="0" presStyleCnt="3">
        <dgm:presLayoutVars>
          <dgm:chMax val="1"/>
          <dgm:chPref val="1"/>
          <dgm:bulletEnabled val="1"/>
        </dgm:presLayoutVars>
      </dgm:prSet>
      <dgm:spPr/>
    </dgm:pt>
    <dgm:pt modelId="{5A1B764B-0DC5-47CD-BDEA-9E67799496EC}" type="pres">
      <dgm:prSet presAssocID="{8DB5D7D5-6A1C-4ABC-8850-759A9D876047}" presName="Childtext1" presStyleLbl="revTx" presStyleIdx="0" presStyleCnt="3">
        <dgm:presLayoutVars>
          <dgm:bulletEnabled val="1"/>
        </dgm:presLayoutVars>
      </dgm:prSet>
      <dgm:spPr/>
    </dgm:pt>
    <dgm:pt modelId="{122B38A3-0442-4747-820C-1F37877E2B0E}" type="pres">
      <dgm:prSet presAssocID="{8DB5D7D5-6A1C-4ABC-8850-759A9D876047}" presName="ConnectLine1" presStyleLbl="sibTrans1D1" presStyleIdx="0" presStyleCnt="3"/>
      <dgm:spPr>
        <a:noFill/>
        <a:ln w="12700" cap="rnd" cmpd="sng" algn="ctr">
          <a:solidFill>
            <a:schemeClr val="accent1">
              <a:shade val="90000"/>
              <a:hueOff val="93466"/>
              <a:satOff val="1924"/>
              <a:lumOff val="8231"/>
              <a:alphaOff val="0"/>
            </a:schemeClr>
          </a:solidFill>
          <a:prstDash val="dash"/>
        </a:ln>
        <a:effectLst/>
      </dgm:spPr>
    </dgm:pt>
    <dgm:pt modelId="{A73181F6-69BB-4A47-8277-4671A45AC8C8}" type="pres">
      <dgm:prSet presAssocID="{8DB5D7D5-6A1C-4ABC-8850-759A9D876047}" presName="ConnectLineEnd1" presStyleLbl="lnNode1" presStyleIdx="0" presStyleCnt="3"/>
      <dgm:spPr/>
    </dgm:pt>
    <dgm:pt modelId="{6E76EADA-5F61-4A59-B2F8-FA10112079FC}" type="pres">
      <dgm:prSet presAssocID="{8DB5D7D5-6A1C-4ABC-8850-759A9D876047}" presName="EmptyPane1" presStyleCnt="0"/>
      <dgm:spPr/>
    </dgm:pt>
    <dgm:pt modelId="{A8189248-0785-43F1-844C-4DE92841F254}" type="pres">
      <dgm:prSet presAssocID="{BD6E0A2E-99C8-4F5A-971A-CD211D1099FF}" presName="spaceBetweenRectangles1" presStyleCnt="0"/>
      <dgm:spPr/>
    </dgm:pt>
    <dgm:pt modelId="{218D9CD7-D48D-464C-9A1C-0F322EC540B3}" type="pres">
      <dgm:prSet presAssocID="{C5146535-FD3D-4589-98A3-623B8DA4B8DB}" presName="composite1" presStyleCnt="0"/>
      <dgm:spPr/>
    </dgm:pt>
    <dgm:pt modelId="{30804A27-188E-4A17-8FFE-97BCCA0597B8}" type="pres">
      <dgm:prSet presAssocID="{C5146535-FD3D-4589-98A3-623B8DA4B8DB}" presName="parent1" presStyleLbl="alignNode1" presStyleIdx="1" presStyleCnt="3">
        <dgm:presLayoutVars>
          <dgm:chMax val="1"/>
          <dgm:chPref val="1"/>
          <dgm:bulletEnabled val="1"/>
        </dgm:presLayoutVars>
      </dgm:prSet>
      <dgm:spPr/>
    </dgm:pt>
    <dgm:pt modelId="{DF65791B-462E-4589-B98D-F60587330CA8}" type="pres">
      <dgm:prSet presAssocID="{C5146535-FD3D-4589-98A3-623B8DA4B8DB}" presName="Childtext1" presStyleLbl="revTx" presStyleIdx="1" presStyleCnt="3">
        <dgm:presLayoutVars>
          <dgm:bulletEnabled val="1"/>
        </dgm:presLayoutVars>
      </dgm:prSet>
      <dgm:spPr/>
    </dgm:pt>
    <dgm:pt modelId="{DBA410EB-5F61-4F46-92D9-C5B0AA59EE15}" type="pres">
      <dgm:prSet presAssocID="{C5146535-FD3D-4589-98A3-623B8DA4B8DB}" presName="ConnectLine1" presStyleLbl="sibTrans1D1" presStyleIdx="1" presStyleCnt="3"/>
      <dgm:spPr>
        <a:noFill/>
        <a:ln w="12700" cap="rnd" cmpd="sng" algn="ctr">
          <a:solidFill>
            <a:schemeClr val="accent1">
              <a:shade val="90000"/>
              <a:hueOff val="140199"/>
              <a:satOff val="2886"/>
              <a:lumOff val="12346"/>
              <a:alphaOff val="0"/>
            </a:schemeClr>
          </a:solidFill>
          <a:prstDash val="dash"/>
        </a:ln>
        <a:effectLst/>
      </dgm:spPr>
    </dgm:pt>
    <dgm:pt modelId="{E1220EDB-B75C-43A5-B862-97E4C09130A7}" type="pres">
      <dgm:prSet presAssocID="{C5146535-FD3D-4589-98A3-623B8DA4B8DB}" presName="ConnectLineEnd1" presStyleLbl="lnNode1" presStyleIdx="1" presStyleCnt="3"/>
      <dgm:spPr/>
    </dgm:pt>
    <dgm:pt modelId="{D8849157-215F-4E70-9735-315E97B5AC5C}" type="pres">
      <dgm:prSet presAssocID="{C5146535-FD3D-4589-98A3-623B8DA4B8DB}" presName="EmptyPane1" presStyleCnt="0"/>
      <dgm:spPr/>
    </dgm:pt>
    <dgm:pt modelId="{7C467054-22FE-4C18-9934-29D7168DFF63}" type="pres">
      <dgm:prSet presAssocID="{7A3CCAF8-AC3A-401E-AEDD-44BBC1AA9C31}" presName="spaceBetweenRectangles1" presStyleCnt="0"/>
      <dgm:spPr/>
    </dgm:pt>
    <dgm:pt modelId="{3E3E944D-A6EC-4962-9AC1-C585A4F97BDA}" type="pres">
      <dgm:prSet presAssocID="{09C152DA-7620-4852-8162-A77EC3609F3F}" presName="composite1" presStyleCnt="0"/>
      <dgm:spPr/>
    </dgm:pt>
    <dgm:pt modelId="{566B79CB-1A41-4F5C-BF91-58D94BF93913}" type="pres">
      <dgm:prSet presAssocID="{09C152DA-7620-4852-8162-A77EC3609F3F}" presName="parent1" presStyleLbl="alignNode1" presStyleIdx="2" presStyleCnt="3">
        <dgm:presLayoutVars>
          <dgm:chMax val="1"/>
          <dgm:chPref val="1"/>
          <dgm:bulletEnabled val="1"/>
        </dgm:presLayoutVars>
      </dgm:prSet>
      <dgm:spPr/>
    </dgm:pt>
    <dgm:pt modelId="{B4723E2A-4FF1-452A-BD25-8EC364F15A6F}" type="pres">
      <dgm:prSet presAssocID="{09C152DA-7620-4852-8162-A77EC3609F3F}" presName="Childtext1" presStyleLbl="revTx" presStyleIdx="2" presStyleCnt="3">
        <dgm:presLayoutVars>
          <dgm:bulletEnabled val="1"/>
        </dgm:presLayoutVars>
      </dgm:prSet>
      <dgm:spPr/>
    </dgm:pt>
    <dgm:pt modelId="{440E9361-37D2-4157-AF38-7B49AD23708B}" type="pres">
      <dgm:prSet presAssocID="{09C152DA-7620-4852-8162-A77EC3609F3F}" presName="ConnectLine1" presStyleLbl="sibTrans1D1" presStyleIdx="2" presStyleCnt="3"/>
      <dgm:spPr>
        <a:noFill/>
        <a:ln w="12700" cap="rnd" cmpd="sng" algn="ctr">
          <a:solidFill>
            <a:schemeClr val="accent1">
              <a:shade val="90000"/>
              <a:hueOff val="186931"/>
              <a:satOff val="3848"/>
              <a:lumOff val="16461"/>
              <a:alphaOff val="0"/>
            </a:schemeClr>
          </a:solidFill>
          <a:prstDash val="dash"/>
        </a:ln>
        <a:effectLst/>
      </dgm:spPr>
    </dgm:pt>
    <dgm:pt modelId="{C45E7B63-1C71-483E-A3A8-705CE86D4D8E}" type="pres">
      <dgm:prSet presAssocID="{09C152DA-7620-4852-8162-A77EC3609F3F}" presName="ConnectLineEnd1" presStyleLbl="lnNode1" presStyleIdx="2" presStyleCnt="3"/>
      <dgm:spPr/>
    </dgm:pt>
    <dgm:pt modelId="{4174F691-D9D3-451C-9893-D177DC3AED58}" type="pres">
      <dgm:prSet presAssocID="{09C152DA-7620-4852-8162-A77EC3609F3F}" presName="EmptyPane1" presStyleCnt="0"/>
      <dgm:spPr/>
    </dgm:pt>
  </dgm:ptLst>
  <dgm:cxnLst>
    <dgm:cxn modelId="{5C25BB02-FA66-40A4-9DA6-9E1CAE3A8D4E}" type="presOf" srcId="{C5146535-FD3D-4589-98A3-623B8DA4B8DB}" destId="{30804A27-188E-4A17-8FFE-97BCCA0597B8}" srcOrd="0" destOrd="0" presId="urn:microsoft.com/office/officeart/2016/7/layout/RoundedRectangleTimeline"/>
    <dgm:cxn modelId="{8C5B110A-FBC3-4CBF-BED2-413E87D4DAD5}" srcId="{8DB5D7D5-6A1C-4ABC-8850-759A9D876047}" destId="{96262926-A67D-4E4E-9515-5EBC67F0B634}" srcOrd="0" destOrd="0" parTransId="{EC74E552-C501-4B0E-9400-E8B410F53D50}" sibTransId="{1DA7ACEB-F642-43C1-BCB5-F580B9B985B9}"/>
    <dgm:cxn modelId="{84C67813-55CE-4EBC-9032-03BD847DC17E}" type="presOf" srcId="{6A70FD8F-0050-42E3-8B3A-6ED7CFB9852E}" destId="{AB52B3CC-6563-466D-BFC3-9B6B5AFA0881}" srcOrd="0" destOrd="0" presId="urn:microsoft.com/office/officeart/2016/7/layout/RoundedRectangleTimeline"/>
    <dgm:cxn modelId="{22ECA226-C4EA-44F1-BCB5-77F78841DA6F}" type="presOf" srcId="{09C152DA-7620-4852-8162-A77EC3609F3F}" destId="{566B79CB-1A41-4F5C-BF91-58D94BF93913}" srcOrd="0" destOrd="0" presId="urn:microsoft.com/office/officeart/2016/7/layout/RoundedRectangleTimeline"/>
    <dgm:cxn modelId="{E2BBA750-A5E4-4F50-BE16-016934379F81}" type="presOf" srcId="{6C8937BE-93F8-4DED-8538-1C601DAEBA66}" destId="{B4723E2A-4FF1-452A-BD25-8EC364F15A6F}" srcOrd="0" destOrd="0" presId="urn:microsoft.com/office/officeart/2016/7/layout/RoundedRectangleTimeline"/>
    <dgm:cxn modelId="{F9B2D375-40BE-4E5D-AA88-61805FBFF819}" type="presOf" srcId="{8DB5D7D5-6A1C-4ABC-8850-759A9D876047}" destId="{954381E7-0584-46DD-8108-E9BF4F2B5005}" srcOrd="0" destOrd="0" presId="urn:microsoft.com/office/officeart/2016/7/layout/RoundedRectangleTimeline"/>
    <dgm:cxn modelId="{8EBF857E-7408-4941-91E4-293B0F59EEF7}" srcId="{6A70FD8F-0050-42E3-8B3A-6ED7CFB9852E}" destId="{C5146535-FD3D-4589-98A3-623B8DA4B8DB}" srcOrd="1" destOrd="0" parTransId="{20848F78-EC70-4162-96CE-CC68006930F0}" sibTransId="{7A3CCAF8-AC3A-401E-AEDD-44BBC1AA9C31}"/>
    <dgm:cxn modelId="{23ECAC8B-17A4-4883-AA0E-06D66B7E788A}" srcId="{6A70FD8F-0050-42E3-8B3A-6ED7CFB9852E}" destId="{09C152DA-7620-4852-8162-A77EC3609F3F}" srcOrd="2" destOrd="0" parTransId="{9F6D14C0-6C82-4CBD-8D6D-B0E117B6F2ED}" sibTransId="{0AE8D36D-0F0F-4206-AE39-0A2D73987B68}"/>
    <dgm:cxn modelId="{F9540599-A193-456C-A9A9-8962E3855B0B}" type="presOf" srcId="{96262926-A67D-4E4E-9515-5EBC67F0B634}" destId="{5A1B764B-0DC5-47CD-BDEA-9E67799496EC}" srcOrd="0" destOrd="0" presId="urn:microsoft.com/office/officeart/2016/7/layout/RoundedRectangleTimeline"/>
    <dgm:cxn modelId="{E13585A2-54F2-486A-B317-F4D6AF7E83B9}" type="presOf" srcId="{E80CA270-6C90-4E17-ACEA-46B56AD54DD1}" destId="{DF65791B-462E-4589-B98D-F60587330CA8}" srcOrd="0" destOrd="0" presId="urn:microsoft.com/office/officeart/2016/7/layout/RoundedRectangleTimeline"/>
    <dgm:cxn modelId="{FAA8D3DD-12E8-457D-9144-B037C5678347}" srcId="{09C152DA-7620-4852-8162-A77EC3609F3F}" destId="{6C8937BE-93F8-4DED-8538-1C601DAEBA66}" srcOrd="0" destOrd="0" parTransId="{77D169C6-D77F-456D-B18B-D7BE016AD87A}" sibTransId="{A97BE953-FA9D-4BA6-A92C-494DB1F3BA59}"/>
    <dgm:cxn modelId="{C5202EE1-10E9-4076-9D55-9E0CF8B152AF}" srcId="{6A70FD8F-0050-42E3-8B3A-6ED7CFB9852E}" destId="{8DB5D7D5-6A1C-4ABC-8850-759A9D876047}" srcOrd="0" destOrd="0" parTransId="{D8874F40-D7B0-41DE-BB6F-A6014FEAB2D7}" sibTransId="{BD6E0A2E-99C8-4F5A-971A-CD211D1099FF}"/>
    <dgm:cxn modelId="{2DC28DF8-5C1B-4F53-A4C1-D5B63FB54BAF}" srcId="{C5146535-FD3D-4589-98A3-623B8DA4B8DB}" destId="{E80CA270-6C90-4E17-ACEA-46B56AD54DD1}" srcOrd="0" destOrd="0" parTransId="{7EEC8067-96EF-4BE0-8BE3-BA59ED78A31F}" sibTransId="{1AFE46E5-6B07-4894-8ECB-21BD7E7B8AF1}"/>
    <dgm:cxn modelId="{76459B4A-BC95-4631-A3CC-1410E80D5DFD}" type="presParOf" srcId="{AB52B3CC-6563-466D-BFC3-9B6B5AFA0881}" destId="{815EDF7B-AC93-4A61-87AA-CAA5D85C31A8}" srcOrd="0" destOrd="0" presId="urn:microsoft.com/office/officeart/2016/7/layout/RoundedRectangleTimeline"/>
    <dgm:cxn modelId="{4238FA88-CE43-4680-BFB0-73DED5612698}" type="presParOf" srcId="{815EDF7B-AC93-4A61-87AA-CAA5D85C31A8}" destId="{954381E7-0584-46DD-8108-E9BF4F2B5005}" srcOrd="0" destOrd="0" presId="urn:microsoft.com/office/officeart/2016/7/layout/RoundedRectangleTimeline"/>
    <dgm:cxn modelId="{6497CE05-0893-4952-B18A-28D71D90B841}" type="presParOf" srcId="{815EDF7B-AC93-4A61-87AA-CAA5D85C31A8}" destId="{5A1B764B-0DC5-47CD-BDEA-9E67799496EC}" srcOrd="1" destOrd="0" presId="urn:microsoft.com/office/officeart/2016/7/layout/RoundedRectangleTimeline"/>
    <dgm:cxn modelId="{CB8BA570-C0D4-4400-BED8-C9BC961A6553}" type="presParOf" srcId="{815EDF7B-AC93-4A61-87AA-CAA5D85C31A8}" destId="{122B38A3-0442-4747-820C-1F37877E2B0E}" srcOrd="2" destOrd="0" presId="urn:microsoft.com/office/officeart/2016/7/layout/RoundedRectangleTimeline"/>
    <dgm:cxn modelId="{82FC1E36-99F3-4E1F-8BD1-229D77A82EB1}" type="presParOf" srcId="{815EDF7B-AC93-4A61-87AA-CAA5D85C31A8}" destId="{A73181F6-69BB-4A47-8277-4671A45AC8C8}" srcOrd="3" destOrd="0" presId="urn:microsoft.com/office/officeart/2016/7/layout/RoundedRectangleTimeline"/>
    <dgm:cxn modelId="{7EAD7967-836C-4AB6-AAA2-ED2EF3F29E78}" type="presParOf" srcId="{815EDF7B-AC93-4A61-87AA-CAA5D85C31A8}" destId="{6E76EADA-5F61-4A59-B2F8-FA10112079FC}" srcOrd="4" destOrd="0" presId="urn:microsoft.com/office/officeart/2016/7/layout/RoundedRectangleTimeline"/>
    <dgm:cxn modelId="{3783DE09-7B3D-423E-960C-ED9DB81E314E}" type="presParOf" srcId="{AB52B3CC-6563-466D-BFC3-9B6B5AFA0881}" destId="{A8189248-0785-43F1-844C-4DE92841F254}" srcOrd="1" destOrd="0" presId="urn:microsoft.com/office/officeart/2016/7/layout/RoundedRectangleTimeline"/>
    <dgm:cxn modelId="{38B07C9C-D21D-4E2B-A78B-C30877B2689A}" type="presParOf" srcId="{AB52B3CC-6563-466D-BFC3-9B6B5AFA0881}" destId="{218D9CD7-D48D-464C-9A1C-0F322EC540B3}" srcOrd="2" destOrd="0" presId="urn:microsoft.com/office/officeart/2016/7/layout/RoundedRectangleTimeline"/>
    <dgm:cxn modelId="{E6790483-7B9E-44FB-9EAE-A282A4B9AB73}" type="presParOf" srcId="{218D9CD7-D48D-464C-9A1C-0F322EC540B3}" destId="{30804A27-188E-4A17-8FFE-97BCCA0597B8}" srcOrd="0" destOrd="0" presId="urn:microsoft.com/office/officeart/2016/7/layout/RoundedRectangleTimeline"/>
    <dgm:cxn modelId="{B31BDB48-FB8E-47F4-8F76-B90009D28A96}" type="presParOf" srcId="{218D9CD7-D48D-464C-9A1C-0F322EC540B3}" destId="{DF65791B-462E-4589-B98D-F60587330CA8}" srcOrd="1" destOrd="0" presId="urn:microsoft.com/office/officeart/2016/7/layout/RoundedRectangleTimeline"/>
    <dgm:cxn modelId="{517AE913-68B2-41AC-BE20-5D4195845D6F}" type="presParOf" srcId="{218D9CD7-D48D-464C-9A1C-0F322EC540B3}" destId="{DBA410EB-5F61-4F46-92D9-C5B0AA59EE15}" srcOrd="2" destOrd="0" presId="urn:microsoft.com/office/officeart/2016/7/layout/RoundedRectangleTimeline"/>
    <dgm:cxn modelId="{0F089045-7542-47F1-8B17-68354869406A}" type="presParOf" srcId="{218D9CD7-D48D-464C-9A1C-0F322EC540B3}" destId="{E1220EDB-B75C-43A5-B862-97E4C09130A7}" srcOrd="3" destOrd="0" presId="urn:microsoft.com/office/officeart/2016/7/layout/RoundedRectangleTimeline"/>
    <dgm:cxn modelId="{79B44ECC-99D2-49DD-9DEE-58B1D2AE6C6C}" type="presParOf" srcId="{218D9CD7-D48D-464C-9A1C-0F322EC540B3}" destId="{D8849157-215F-4E70-9735-315E97B5AC5C}" srcOrd="4" destOrd="0" presId="urn:microsoft.com/office/officeart/2016/7/layout/RoundedRectangleTimeline"/>
    <dgm:cxn modelId="{6930EC12-FB60-44F8-973F-19AC06AA90BB}" type="presParOf" srcId="{AB52B3CC-6563-466D-BFC3-9B6B5AFA0881}" destId="{7C467054-22FE-4C18-9934-29D7168DFF63}" srcOrd="3" destOrd="0" presId="urn:microsoft.com/office/officeart/2016/7/layout/RoundedRectangleTimeline"/>
    <dgm:cxn modelId="{1F4A4777-E935-453F-A5B9-015C6946FC6A}" type="presParOf" srcId="{AB52B3CC-6563-466D-BFC3-9B6B5AFA0881}" destId="{3E3E944D-A6EC-4962-9AC1-C585A4F97BDA}" srcOrd="4" destOrd="0" presId="urn:microsoft.com/office/officeart/2016/7/layout/RoundedRectangleTimeline"/>
    <dgm:cxn modelId="{94AC8B5D-A9B9-4EF3-AD1C-6024606B5BF8}" type="presParOf" srcId="{3E3E944D-A6EC-4962-9AC1-C585A4F97BDA}" destId="{566B79CB-1A41-4F5C-BF91-58D94BF93913}" srcOrd="0" destOrd="0" presId="urn:microsoft.com/office/officeart/2016/7/layout/RoundedRectangleTimeline"/>
    <dgm:cxn modelId="{A151554E-10B3-429A-9E0D-D40262ED6857}" type="presParOf" srcId="{3E3E944D-A6EC-4962-9AC1-C585A4F97BDA}" destId="{B4723E2A-4FF1-452A-BD25-8EC364F15A6F}" srcOrd="1" destOrd="0" presId="urn:microsoft.com/office/officeart/2016/7/layout/RoundedRectangleTimeline"/>
    <dgm:cxn modelId="{329635D9-081F-4DC9-88AA-E074B7400415}" type="presParOf" srcId="{3E3E944D-A6EC-4962-9AC1-C585A4F97BDA}" destId="{440E9361-37D2-4157-AF38-7B49AD23708B}" srcOrd="2" destOrd="0" presId="urn:microsoft.com/office/officeart/2016/7/layout/RoundedRectangleTimeline"/>
    <dgm:cxn modelId="{0F0D3AEA-9F0C-400E-A955-6CD1F474B6A4}" type="presParOf" srcId="{3E3E944D-A6EC-4962-9AC1-C585A4F97BDA}" destId="{C45E7B63-1C71-483E-A3A8-705CE86D4D8E}" srcOrd="3" destOrd="0" presId="urn:microsoft.com/office/officeart/2016/7/layout/RoundedRectangleTimeline"/>
    <dgm:cxn modelId="{91F0BE33-39D4-4457-A5CC-3F1682DB166D}" type="presParOf" srcId="{3E3E944D-A6EC-4962-9AC1-C585A4F97BDA}" destId="{4174F691-D9D3-451C-9893-D177DC3AED58}"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381E7-0584-46DD-8108-E9BF4F2B5005}">
      <dsp:nvSpPr>
        <dsp:cNvPr id="0" name=""/>
        <dsp:cNvSpPr/>
      </dsp:nvSpPr>
      <dsp:spPr>
        <a:xfrm rot="16200000">
          <a:off x="2328055" y="314278"/>
          <a:ext cx="363378" cy="3005230"/>
        </a:xfrm>
        <a:prstGeom prst="round2SameRect">
          <a:avLst/>
        </a:prstGeom>
        <a:solidFill>
          <a:schemeClr val="accent1">
            <a:shade val="80000"/>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1">
          <a:noAutofit/>
        </a:bodyPr>
        <a:lstStyle/>
        <a:p>
          <a:pPr marL="0" lvl="0" indent="0" algn="ctr" defTabSz="889000">
            <a:lnSpc>
              <a:spcPct val="90000"/>
            </a:lnSpc>
            <a:spcBef>
              <a:spcPct val="0"/>
            </a:spcBef>
            <a:spcAft>
              <a:spcPct val="35000"/>
            </a:spcAft>
            <a:buNone/>
          </a:pPr>
          <a:r>
            <a:rPr lang="en-US" sz="2000" kern="1200" dirty="0"/>
            <a:t>Clear</a:t>
          </a:r>
        </a:p>
      </dsp:txBody>
      <dsp:txXfrm rot="5400000">
        <a:off x="1024869" y="1652943"/>
        <a:ext cx="2987491" cy="327900"/>
      </dsp:txXfrm>
    </dsp:sp>
    <dsp:sp modelId="{5A1B764B-0DC5-47CD-BDEA-9E67799496EC}">
      <dsp:nvSpPr>
        <dsp:cNvPr id="0" name=""/>
        <dsp:cNvSpPr/>
      </dsp:nvSpPr>
      <dsp:spPr>
        <a:xfrm>
          <a:off x="5385" y="0"/>
          <a:ext cx="5008717" cy="1271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None/>
          </a:pPr>
          <a:endParaRPr lang="en-US" sz="1800" kern="1200" dirty="0"/>
        </a:p>
      </dsp:txBody>
      <dsp:txXfrm>
        <a:off x="5385" y="0"/>
        <a:ext cx="5008717" cy="1271825"/>
      </dsp:txXfrm>
    </dsp:sp>
    <dsp:sp modelId="{122B38A3-0442-4747-820C-1F37877E2B0E}">
      <dsp:nvSpPr>
        <dsp:cNvPr id="0" name=""/>
        <dsp:cNvSpPr/>
      </dsp:nvSpPr>
      <dsp:spPr>
        <a:xfrm>
          <a:off x="2509744" y="1344501"/>
          <a:ext cx="0" cy="290702"/>
        </a:xfrm>
        <a:prstGeom prst="line">
          <a:avLst/>
        </a:prstGeom>
        <a:noFill/>
        <a:ln w="12700" cap="rnd" cmpd="sng" algn="ctr">
          <a:solidFill>
            <a:schemeClr val="accent1">
              <a:shade val="90000"/>
              <a:hueOff val="93466"/>
              <a:satOff val="1924"/>
              <a:lumOff val="8231"/>
              <a:alphaOff val="0"/>
            </a:schemeClr>
          </a:solidFill>
          <a:prstDash val="dash"/>
        </a:ln>
        <a:effectLst/>
      </dsp:spPr>
      <dsp:style>
        <a:lnRef idx="1">
          <a:scrgbClr r="0" g="0" b="0"/>
        </a:lnRef>
        <a:fillRef idx="0">
          <a:scrgbClr r="0" g="0" b="0"/>
        </a:fillRef>
        <a:effectRef idx="0">
          <a:scrgbClr r="0" g="0" b="0"/>
        </a:effectRef>
        <a:fontRef idx="minor"/>
      </dsp:style>
    </dsp:sp>
    <dsp:sp modelId="{A73181F6-69BB-4A47-8277-4671A45AC8C8}">
      <dsp:nvSpPr>
        <dsp:cNvPr id="0" name=""/>
        <dsp:cNvSpPr/>
      </dsp:nvSpPr>
      <dsp:spPr>
        <a:xfrm>
          <a:off x="2473406" y="1271825"/>
          <a:ext cx="72675" cy="72675"/>
        </a:xfrm>
        <a:prstGeom prst="ellipse">
          <a:avLst/>
        </a:prstGeom>
        <a:solidFill>
          <a:schemeClr val="accent1">
            <a:shade val="8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804A27-188E-4A17-8FFE-97BCCA0597B8}">
      <dsp:nvSpPr>
        <dsp:cNvPr id="0" name=""/>
        <dsp:cNvSpPr/>
      </dsp:nvSpPr>
      <dsp:spPr>
        <a:xfrm>
          <a:off x="4012359" y="1635204"/>
          <a:ext cx="3005230" cy="363378"/>
        </a:xfrm>
        <a:prstGeom prst="rect">
          <a:avLst/>
        </a:prstGeom>
        <a:solidFill>
          <a:schemeClr val="accent1">
            <a:shade val="80000"/>
            <a:hueOff val="48840"/>
            <a:satOff val="3500"/>
            <a:lumOff val="8801"/>
            <a:alphaOff val="0"/>
          </a:schemeClr>
        </a:solidFill>
        <a:ln w="22225" cap="rnd" cmpd="sng" algn="ctr">
          <a:solidFill>
            <a:schemeClr val="accent1">
              <a:shade val="80000"/>
              <a:hueOff val="48840"/>
              <a:satOff val="3500"/>
              <a:lumOff val="880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1">
          <a:noAutofit/>
        </a:bodyPr>
        <a:lstStyle/>
        <a:p>
          <a:pPr marL="0" lvl="0" indent="0" algn="ctr" defTabSz="889000">
            <a:lnSpc>
              <a:spcPct val="90000"/>
            </a:lnSpc>
            <a:spcBef>
              <a:spcPct val="0"/>
            </a:spcBef>
            <a:spcAft>
              <a:spcPct val="35000"/>
            </a:spcAft>
            <a:buNone/>
          </a:pPr>
          <a:r>
            <a:rPr lang="en-US" sz="2000" kern="1200" dirty="0"/>
            <a:t>Concise</a:t>
          </a:r>
        </a:p>
      </dsp:txBody>
      <dsp:txXfrm>
        <a:off x="4012359" y="1635204"/>
        <a:ext cx="3005230" cy="363378"/>
      </dsp:txXfrm>
    </dsp:sp>
    <dsp:sp modelId="{DF65791B-462E-4589-B98D-F60587330CA8}">
      <dsp:nvSpPr>
        <dsp:cNvPr id="0" name=""/>
        <dsp:cNvSpPr/>
      </dsp:nvSpPr>
      <dsp:spPr>
        <a:xfrm>
          <a:off x="3010616" y="2361961"/>
          <a:ext cx="5008717" cy="1271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None/>
          </a:pPr>
          <a:endParaRPr lang="en-US" sz="1800" kern="1200" dirty="0"/>
        </a:p>
      </dsp:txBody>
      <dsp:txXfrm>
        <a:off x="3010616" y="2361961"/>
        <a:ext cx="5008717" cy="1271825"/>
      </dsp:txXfrm>
    </dsp:sp>
    <dsp:sp modelId="{DBA410EB-5F61-4F46-92D9-C5B0AA59EE15}">
      <dsp:nvSpPr>
        <dsp:cNvPr id="0" name=""/>
        <dsp:cNvSpPr/>
      </dsp:nvSpPr>
      <dsp:spPr>
        <a:xfrm>
          <a:off x="5514975" y="1998582"/>
          <a:ext cx="0" cy="290702"/>
        </a:xfrm>
        <a:prstGeom prst="line">
          <a:avLst/>
        </a:prstGeom>
        <a:noFill/>
        <a:ln w="12700" cap="rnd" cmpd="sng" algn="ctr">
          <a:solidFill>
            <a:schemeClr val="accent1">
              <a:shade val="90000"/>
              <a:hueOff val="140199"/>
              <a:satOff val="2886"/>
              <a:lumOff val="12346"/>
              <a:alphaOff val="0"/>
            </a:schemeClr>
          </a:solidFill>
          <a:prstDash val="dash"/>
        </a:ln>
        <a:effectLst/>
      </dsp:spPr>
      <dsp:style>
        <a:lnRef idx="1">
          <a:scrgbClr r="0" g="0" b="0"/>
        </a:lnRef>
        <a:fillRef idx="0">
          <a:scrgbClr r="0" g="0" b="0"/>
        </a:fillRef>
        <a:effectRef idx="0">
          <a:scrgbClr r="0" g="0" b="0"/>
        </a:effectRef>
        <a:fontRef idx="minor"/>
      </dsp:style>
    </dsp:sp>
    <dsp:sp modelId="{E1220EDB-B75C-43A5-B862-97E4C09130A7}">
      <dsp:nvSpPr>
        <dsp:cNvPr id="0" name=""/>
        <dsp:cNvSpPr/>
      </dsp:nvSpPr>
      <dsp:spPr>
        <a:xfrm>
          <a:off x="5478637" y="2289285"/>
          <a:ext cx="72675" cy="72675"/>
        </a:xfrm>
        <a:prstGeom prst="ellipse">
          <a:avLst/>
        </a:prstGeom>
        <a:solidFill>
          <a:schemeClr val="accent1">
            <a:shade val="80000"/>
            <a:hueOff val="48840"/>
            <a:satOff val="3500"/>
            <a:lumOff val="8801"/>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6B79CB-1A41-4F5C-BF91-58D94BF93913}">
      <dsp:nvSpPr>
        <dsp:cNvPr id="0" name=""/>
        <dsp:cNvSpPr/>
      </dsp:nvSpPr>
      <dsp:spPr>
        <a:xfrm rot="5400000">
          <a:off x="8338516" y="314278"/>
          <a:ext cx="363378" cy="3005230"/>
        </a:xfrm>
        <a:prstGeom prst="round2SameRect">
          <a:avLst/>
        </a:prstGeom>
        <a:solidFill>
          <a:schemeClr val="accent1">
            <a:shade val="80000"/>
            <a:hueOff val="97679"/>
            <a:satOff val="7001"/>
            <a:lumOff val="17603"/>
            <a:alphaOff val="0"/>
          </a:schemeClr>
        </a:solidFill>
        <a:ln w="22225" cap="rnd" cmpd="sng" algn="ctr">
          <a:solidFill>
            <a:schemeClr val="accent1">
              <a:shade val="80000"/>
              <a:hueOff val="97679"/>
              <a:satOff val="7001"/>
              <a:lumOff val="1760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1">
          <a:noAutofit/>
        </a:bodyPr>
        <a:lstStyle/>
        <a:p>
          <a:pPr marL="0" lvl="0" indent="0" algn="ctr" defTabSz="889000">
            <a:lnSpc>
              <a:spcPct val="90000"/>
            </a:lnSpc>
            <a:spcBef>
              <a:spcPct val="0"/>
            </a:spcBef>
            <a:spcAft>
              <a:spcPct val="35000"/>
            </a:spcAft>
            <a:buNone/>
          </a:pPr>
          <a:r>
            <a:rPr lang="en-US" sz="2000" kern="1200" dirty="0"/>
            <a:t>Informative</a:t>
          </a:r>
        </a:p>
      </dsp:txBody>
      <dsp:txXfrm rot="-5400000">
        <a:off x="7017591" y="1652943"/>
        <a:ext cx="2987491" cy="327900"/>
      </dsp:txXfrm>
    </dsp:sp>
    <dsp:sp modelId="{B4723E2A-4FF1-452A-BD25-8EC364F15A6F}">
      <dsp:nvSpPr>
        <dsp:cNvPr id="0" name=""/>
        <dsp:cNvSpPr/>
      </dsp:nvSpPr>
      <dsp:spPr>
        <a:xfrm>
          <a:off x="6015846" y="0"/>
          <a:ext cx="5008717" cy="1271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None/>
          </a:pPr>
          <a:endParaRPr lang="en-US" sz="1800" kern="1200" dirty="0"/>
        </a:p>
      </dsp:txBody>
      <dsp:txXfrm>
        <a:off x="6015846" y="0"/>
        <a:ext cx="5008717" cy="1271825"/>
      </dsp:txXfrm>
    </dsp:sp>
    <dsp:sp modelId="{440E9361-37D2-4157-AF38-7B49AD23708B}">
      <dsp:nvSpPr>
        <dsp:cNvPr id="0" name=""/>
        <dsp:cNvSpPr/>
      </dsp:nvSpPr>
      <dsp:spPr>
        <a:xfrm>
          <a:off x="8520205" y="1344501"/>
          <a:ext cx="0" cy="290702"/>
        </a:xfrm>
        <a:prstGeom prst="line">
          <a:avLst/>
        </a:prstGeom>
        <a:noFill/>
        <a:ln w="12700" cap="rnd" cmpd="sng" algn="ctr">
          <a:solidFill>
            <a:schemeClr val="accent1">
              <a:shade val="90000"/>
              <a:hueOff val="186931"/>
              <a:satOff val="3848"/>
              <a:lumOff val="16461"/>
              <a:alphaOff val="0"/>
            </a:schemeClr>
          </a:solidFill>
          <a:prstDash val="dash"/>
        </a:ln>
        <a:effectLst/>
      </dsp:spPr>
      <dsp:style>
        <a:lnRef idx="1">
          <a:scrgbClr r="0" g="0" b="0"/>
        </a:lnRef>
        <a:fillRef idx="0">
          <a:scrgbClr r="0" g="0" b="0"/>
        </a:fillRef>
        <a:effectRef idx="0">
          <a:scrgbClr r="0" g="0" b="0"/>
        </a:effectRef>
        <a:fontRef idx="minor"/>
      </dsp:style>
    </dsp:sp>
    <dsp:sp modelId="{C45E7B63-1C71-483E-A3A8-705CE86D4D8E}">
      <dsp:nvSpPr>
        <dsp:cNvPr id="0" name=""/>
        <dsp:cNvSpPr/>
      </dsp:nvSpPr>
      <dsp:spPr>
        <a:xfrm>
          <a:off x="8483867" y="1271825"/>
          <a:ext cx="72675" cy="72675"/>
        </a:xfrm>
        <a:prstGeom prst="ellipse">
          <a:avLst/>
        </a:prstGeom>
        <a:solidFill>
          <a:schemeClr val="accent1">
            <a:shade val="80000"/>
            <a:hueOff val="97679"/>
            <a:satOff val="7001"/>
            <a:lumOff val="17603"/>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1425A7-1B53-4F81-AB3B-B046F70203A7}" type="datetimeFigureOut">
              <a:rPr lang="en-US" smtClean="0"/>
              <a:t>8/1/2022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775174-D930-4B4F-972C-155E97517961}" type="slidenum">
              <a:rPr lang="en-US" smtClean="0"/>
              <a:t>‹#›</a:t>
            </a:fld>
            <a:endParaRPr lang="en-US"/>
          </a:p>
        </p:txBody>
      </p:sp>
    </p:spTree>
    <p:extLst>
      <p:ext uri="{BB962C8B-B14F-4D97-AF65-F5344CB8AC3E}">
        <p14:creationId xmlns:p14="http://schemas.microsoft.com/office/powerpoint/2010/main" val="1988595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mailto:CAPSIS@purdue.edu"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mailto:CAPSIS@purdue.edu"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mailto:NAPIS@purdue.edu"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CAPS Resource and Collaboration Site – An Overview</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By the CAPS Information Service Coordinator / Bonnie Dietrich</a:t>
            </a:r>
          </a:p>
          <a:p>
            <a:pPr marL="0" marR="0" algn="l">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the Center for Environmental and Regulatory Information Systems / Purdue University</a:t>
            </a: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1</a:t>
            </a:fld>
            <a:endParaRPr lang="en-US"/>
          </a:p>
        </p:txBody>
      </p:sp>
    </p:spTree>
    <p:extLst>
      <p:ext uri="{BB962C8B-B14F-4D97-AF65-F5344CB8AC3E}">
        <p14:creationId xmlns:p14="http://schemas.microsoft.com/office/powerpoint/2010/main" val="3613079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WELCOME</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goals of this webinar are to be Clear, Concise, and Informative.</a:t>
            </a: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2</a:t>
            </a:fld>
            <a:endParaRPr lang="en-US"/>
          </a:p>
        </p:txBody>
      </p:sp>
    </p:spTree>
    <p:extLst>
      <p:ext uri="{BB962C8B-B14F-4D97-AF65-F5344CB8AC3E}">
        <p14:creationId xmlns:p14="http://schemas.microsoft.com/office/powerpoint/2010/main" val="1782860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To that end, I’ve made an Index for the Presentation.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First, I will talk about logging in. Then I will discuss the 5 tabs at the top of the web page.</a:t>
            </a:r>
          </a:p>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The </a:t>
            </a:r>
            <a:r>
              <a:rPr lang="en-US" sz="1800" i="1" u="sng" dirty="0">
                <a:effectLst/>
                <a:latin typeface="Calibri" panose="020F0502020204030204" pitchFamily="34" charset="0"/>
                <a:ea typeface="Calibri" panose="020F0502020204030204" pitchFamily="34" charset="0"/>
                <a:cs typeface="Times New Roman" panose="02020603050405020304" pitchFamily="18" charset="0"/>
              </a:rPr>
              <a:t>bulk of information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is found in </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About, Survey, &amp; Community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3</a:t>
            </a:fld>
            <a:endParaRPr lang="en-US"/>
          </a:p>
        </p:txBody>
      </p:sp>
    </p:spTree>
    <p:extLst>
      <p:ext uri="{BB962C8B-B14F-4D97-AF65-F5344CB8AC3E}">
        <p14:creationId xmlns:p14="http://schemas.microsoft.com/office/powerpoint/2010/main" val="2444817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address for the CAPS R&amp;C site is caps.ceris.purdue.edu/</a:t>
            </a:r>
          </a:p>
          <a:p>
            <a:pPr marL="0" marR="0" algn="l">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The </a:t>
            </a:r>
            <a:r>
              <a:rPr lang="en-US" sz="1800" i="1" u="sng" dirty="0">
                <a:effectLst/>
                <a:latin typeface="Calibri" panose="020F0502020204030204" pitchFamily="34" charset="0"/>
                <a:ea typeface="Calibri" panose="020F0502020204030204" pitchFamily="34" charset="0"/>
                <a:cs typeface="Times New Roman" panose="02020603050405020304" pitchFamily="18" charset="0"/>
              </a:rPr>
              <a:t>Log In</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link is here, and at the top of the page, along with the tabs of CAPS content.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4</a:t>
            </a:fld>
            <a:endParaRPr lang="en-US"/>
          </a:p>
        </p:txBody>
      </p:sp>
    </p:spTree>
    <p:extLst>
      <p:ext uri="{BB962C8B-B14F-4D97-AF65-F5344CB8AC3E}">
        <p14:creationId xmlns:p14="http://schemas.microsoft.com/office/powerpoint/2010/main" val="276114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Content of the site requires a user name and password, but the majority is viewable publicly.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will need to Log In to View the CAPS Directories and the Accountability Report.</a:t>
            </a: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5</a:t>
            </a:fld>
            <a:endParaRPr lang="en-US"/>
          </a:p>
        </p:txBody>
      </p:sp>
    </p:spTree>
    <p:extLst>
      <p:ext uri="{BB962C8B-B14F-4D97-AF65-F5344CB8AC3E}">
        <p14:creationId xmlns:p14="http://schemas.microsoft.com/office/powerpoint/2010/main" val="1201302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To set up an account contact CAPSIS at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CAPSIS@purdue.edu</a:t>
            </a:r>
            <a:r>
              <a:rPr lang="en-US" sz="1800" dirty="0">
                <a:effectLst/>
                <a:latin typeface="Calibri" panose="020F0502020204030204" pitchFamily="34" charset="0"/>
                <a:ea typeface="Calibri" panose="020F0502020204030204" pitchFamily="34" charset="0"/>
                <a:cs typeface="Times New Roman" panose="02020603050405020304" pitchFamily="18" charset="0"/>
              </a:rPr>
              <a:t> or call (765) 496-2381</a:t>
            </a: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6</a:t>
            </a:fld>
            <a:endParaRPr lang="en-US"/>
          </a:p>
        </p:txBody>
      </p:sp>
    </p:spTree>
    <p:extLst>
      <p:ext uri="{BB962C8B-B14F-4D97-AF65-F5344CB8AC3E}">
        <p14:creationId xmlns:p14="http://schemas.microsoft.com/office/powerpoint/2010/main" val="2357268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HOME: the first tab</a:t>
            </a:r>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7</a:t>
            </a:fld>
            <a:endParaRPr lang="en-US"/>
          </a:p>
        </p:txBody>
      </p:sp>
    </p:spTree>
    <p:extLst>
      <p:ext uri="{BB962C8B-B14F-4D97-AF65-F5344CB8AC3E}">
        <p14:creationId xmlns:p14="http://schemas.microsoft.com/office/powerpoint/2010/main" val="991176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HOME</a:t>
            </a:r>
            <a:r>
              <a:rPr lang="en-US" sz="1800" dirty="0">
                <a:effectLst/>
                <a:latin typeface="Calibri" panose="020F0502020204030204" pitchFamily="34" charset="0"/>
                <a:ea typeface="Calibri" panose="020F0502020204030204" pitchFamily="34" charset="0"/>
                <a:cs typeface="Times New Roman" panose="02020603050405020304" pitchFamily="18" charset="0"/>
              </a:rPr>
              <a:t> Provides a summary of the website and recent updates.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also introduces the user to the federal team behind CAPS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USDA- APHIS- PPQ)</a:t>
            </a:r>
            <a:r>
              <a:rPr lang="en-US" sz="1800" dirty="0">
                <a:effectLst/>
                <a:latin typeface="Calibri" panose="020F0502020204030204" pitchFamily="34" charset="0"/>
                <a:ea typeface="Calibri" panose="020F0502020204030204" pitchFamily="34" charset="0"/>
                <a:cs typeface="Times New Roman" panose="02020603050405020304" pitchFamily="18" charset="0"/>
              </a:rPr>
              <a:t>, a bit about their work, as well as the CAPS program’s mission. </a:t>
            </a: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8</a:t>
            </a:fld>
            <a:endParaRPr lang="en-US"/>
          </a:p>
        </p:txBody>
      </p:sp>
    </p:spTree>
    <p:extLst>
      <p:ext uri="{BB962C8B-B14F-4D97-AF65-F5344CB8AC3E}">
        <p14:creationId xmlns:p14="http://schemas.microsoft.com/office/powerpoint/2010/main" val="2628509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ABOUT: the second tab</a:t>
            </a:r>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9</a:t>
            </a:fld>
            <a:endParaRPr lang="en-US"/>
          </a:p>
        </p:txBody>
      </p:sp>
    </p:spTree>
    <p:extLst>
      <p:ext uri="{BB962C8B-B14F-4D97-AF65-F5344CB8AC3E}">
        <p14:creationId xmlns:p14="http://schemas.microsoft.com/office/powerpoint/2010/main" val="1076703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u="sng" dirty="0">
                <a:effectLst/>
                <a:latin typeface="Calibri" panose="020F0502020204030204" pitchFamily="34" charset="0"/>
                <a:ea typeface="Calibri" panose="020F0502020204030204" pitchFamily="34" charset="0"/>
                <a:cs typeface="Times New Roman" panose="02020603050405020304" pitchFamily="18" charset="0"/>
              </a:rPr>
              <a:t>ABOUT</a:t>
            </a:r>
            <a:r>
              <a:rPr lang="en-US" sz="1800" dirty="0">
                <a:effectLst/>
                <a:latin typeface="Calibri" panose="020F0502020204030204" pitchFamily="34" charset="0"/>
                <a:ea typeface="Calibri" panose="020F0502020204030204" pitchFamily="34" charset="0"/>
                <a:cs typeface="Times New Roman" panose="02020603050405020304" pitchFamily="18" charset="0"/>
              </a:rPr>
              <a:t> Explains how the CAPS program supports APHIS’s role in protecting U.S. Agriculture from harmful pests and plant diseases, through pest detection programs offshore, at ports of entry, and across the U.S., in rural and urban settings.</a:t>
            </a:r>
          </a:p>
          <a:p>
            <a:endParaRPr lang="en-US" sz="1800" dirty="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dirty="0">
                <a:effectLst/>
                <a:latin typeface="Calibri" panose="020F0502020204030204" pitchFamily="34" charset="0"/>
                <a:ea typeface="Calibri" panose="020F0502020204030204" pitchFamily="34" charset="0"/>
                <a:cs typeface="Times New Roman" panose="02020603050405020304" pitchFamily="18" charset="0"/>
              </a:rPr>
              <a:t>ABOUT ALSO</a:t>
            </a:r>
            <a:r>
              <a:rPr lang="en-US" sz="1200" dirty="0">
                <a:effectLst/>
                <a:latin typeface="Calibri" panose="020F0502020204030204" pitchFamily="34" charset="0"/>
                <a:ea typeface="Calibri" panose="020F0502020204030204" pitchFamily="34" charset="0"/>
                <a:cs typeface="Times New Roman" panose="02020603050405020304" pitchFamily="18" charset="0"/>
              </a:rPr>
              <a:t> Describes how stakeholders, the scientific community, federal &amp; state government, as well as universities and private industry partner up to accomplish this goal.</a:t>
            </a: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10</a:t>
            </a:fld>
            <a:endParaRPr lang="en-US"/>
          </a:p>
        </p:txBody>
      </p:sp>
    </p:spTree>
    <p:extLst>
      <p:ext uri="{BB962C8B-B14F-4D97-AF65-F5344CB8AC3E}">
        <p14:creationId xmlns:p14="http://schemas.microsoft.com/office/powerpoint/2010/main" val="2797731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ABOUT</a:t>
            </a:r>
            <a:r>
              <a:rPr lang="en-US" sz="1800" dirty="0">
                <a:effectLst/>
                <a:latin typeface="Calibri" panose="020F0502020204030204" pitchFamily="34" charset="0"/>
                <a:ea typeface="Calibri" panose="020F0502020204030204" pitchFamily="34" charset="0"/>
                <a:cs typeface="Times New Roman" panose="02020603050405020304" pitchFamily="18" charset="0"/>
              </a:rPr>
              <a:t> Expands on how the program uses USDA funding to target high risk exotic pests, plant pathogens, and weeds to create a national survey profile for regulation.</a:t>
            </a: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11</a:t>
            </a:fld>
            <a:endParaRPr lang="en-US"/>
          </a:p>
        </p:txBody>
      </p:sp>
    </p:spTree>
    <p:extLst>
      <p:ext uri="{BB962C8B-B14F-4D97-AF65-F5344CB8AC3E}">
        <p14:creationId xmlns:p14="http://schemas.microsoft.com/office/powerpoint/2010/main" val="1891946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WELCOME NEW MEMBERS</a:t>
            </a:r>
            <a:r>
              <a:rPr lang="en-US" sz="1800" dirty="0">
                <a:effectLst/>
                <a:latin typeface="Calibri" panose="020F0502020204030204" pitchFamily="34" charset="0"/>
                <a:ea typeface="Calibri" panose="020F0502020204030204" pitchFamily="34" charset="0"/>
                <a:cs typeface="Times New Roman" panose="02020603050405020304" pitchFamily="18" charset="0"/>
              </a:rPr>
              <a:t> This is a place to learn about new CAPS community members.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photos and biographies rotate out as new members arrive.</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Their role and email can be found here, if you’d like to introduce yourself and welcome them.</a:t>
            </a: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12</a:t>
            </a:fld>
            <a:endParaRPr lang="en-US"/>
          </a:p>
        </p:txBody>
      </p:sp>
    </p:spTree>
    <p:extLst>
      <p:ext uri="{BB962C8B-B14F-4D97-AF65-F5344CB8AC3E}">
        <p14:creationId xmlns:p14="http://schemas.microsoft.com/office/powerpoint/2010/main" val="25402378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CAPS DIRECTORIES</a:t>
            </a:r>
            <a:r>
              <a:rPr lang="en-US" sz="1800" dirty="0">
                <a:effectLst/>
                <a:latin typeface="Calibri" panose="020F0502020204030204" pitchFamily="34" charset="0"/>
                <a:ea typeface="Calibri" panose="020F0502020204030204" pitchFamily="34" charset="0"/>
                <a:cs typeface="Times New Roman" panose="02020603050405020304" pitchFamily="18" charset="0"/>
              </a:rPr>
              <a:t> This directory is where you can find contact information for members of the entire CAPS community.</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top of the page lists:</a:t>
            </a:r>
          </a:p>
          <a:p>
            <a:pPr marL="0" marR="0" algn="l">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The Pest Detection/CAPS Management Team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Science &amp; Technology CAPS Support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Survey Supplies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And Taxonomic Services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13</a:t>
            </a:fld>
            <a:endParaRPr lang="en-US"/>
          </a:p>
        </p:txBody>
      </p:sp>
    </p:spTree>
    <p:extLst>
      <p:ext uri="{BB962C8B-B14F-4D97-AF65-F5344CB8AC3E}">
        <p14:creationId xmlns:p14="http://schemas.microsoft.com/office/powerpoint/2010/main" val="21679464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bottom of the page lists:</a:t>
            </a:r>
          </a:p>
          <a:p>
            <a:pPr marL="0" marR="0" algn="l">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The National CAPS Committee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State Plant Regulatory Officials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State Survey Coordinators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State Plant Health Directors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Pest Survey Specialists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And the entire CAPS community, in alphabetical order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14</a:t>
            </a:fld>
            <a:endParaRPr lang="en-US"/>
          </a:p>
        </p:txBody>
      </p:sp>
    </p:spTree>
    <p:extLst>
      <p:ext uri="{BB962C8B-B14F-4D97-AF65-F5344CB8AC3E}">
        <p14:creationId xmlns:p14="http://schemas.microsoft.com/office/powerpoint/2010/main" val="4274778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CAPS HISTORY</a:t>
            </a:r>
            <a:r>
              <a:rPr lang="en-US" sz="1800" dirty="0">
                <a:effectLst/>
                <a:latin typeface="Calibri" panose="020F0502020204030204" pitchFamily="34" charset="0"/>
                <a:ea typeface="Calibri" panose="020F0502020204030204" pitchFamily="34" charset="0"/>
                <a:cs typeface="Times New Roman" panose="02020603050405020304" pitchFamily="18" charset="0"/>
              </a:rPr>
              <a:t> This is a downloadable file with detailed information about the origins and history of CAPS from as early as 1917.</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I’ve pulled out some interesting highlights about the timeline, and included them in table form here.</a:t>
            </a: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15</a:t>
            </a:fld>
            <a:endParaRPr lang="en-US"/>
          </a:p>
        </p:txBody>
      </p:sp>
    </p:spTree>
    <p:extLst>
      <p:ext uri="{BB962C8B-B14F-4D97-AF65-F5344CB8AC3E}">
        <p14:creationId xmlns:p14="http://schemas.microsoft.com/office/powerpoint/2010/main" val="4016466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NATIONAL CAPS COMMITTEE</a:t>
            </a:r>
            <a:r>
              <a:rPr lang="en-US" sz="1800" u="none"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NCC represents CAPS cooperators at the national and state levels.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These cooperators support the pest detection program by tracking CAPS initiatives</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….ADD HERE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16</a:t>
            </a:fld>
            <a:endParaRPr lang="en-US"/>
          </a:p>
        </p:txBody>
      </p:sp>
    </p:spTree>
    <p:extLst>
      <p:ext uri="{BB962C8B-B14F-4D97-AF65-F5344CB8AC3E}">
        <p14:creationId xmlns:p14="http://schemas.microsoft.com/office/powerpoint/2010/main" val="941920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SURVEY: the third tab</a:t>
            </a:r>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17</a:t>
            </a:fld>
            <a:endParaRPr lang="en-US"/>
          </a:p>
        </p:txBody>
      </p:sp>
    </p:spTree>
    <p:extLst>
      <p:ext uri="{BB962C8B-B14F-4D97-AF65-F5344CB8AC3E}">
        <p14:creationId xmlns:p14="http://schemas.microsoft.com/office/powerpoint/2010/main" val="2499085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21</a:t>
            </a:fld>
            <a:endParaRPr lang="en-US"/>
          </a:p>
        </p:txBody>
      </p:sp>
    </p:spTree>
    <p:extLst>
      <p:ext uri="{BB962C8B-B14F-4D97-AF65-F5344CB8AC3E}">
        <p14:creationId xmlns:p14="http://schemas.microsoft.com/office/powerpoint/2010/main" val="15703890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SURVEY PLANNING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This will bring you to the Survey Summary Form.</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Select the year, survey name (either CAPS, PPQ Pest Detection, or PPA 7721), and your state.</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will either check the not participating box (in the top left corner) or create your survey summary here by adding surveys for specific pests.</a:t>
            </a: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25</a:t>
            </a:fld>
            <a:endParaRPr lang="en-US"/>
          </a:p>
        </p:txBody>
      </p:sp>
    </p:spTree>
    <p:extLst>
      <p:ext uri="{BB962C8B-B14F-4D97-AF65-F5344CB8AC3E}">
        <p14:creationId xmlns:p14="http://schemas.microsoft.com/office/powerpoint/2010/main" val="29845029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COMMUNITY: the fourth tab</a:t>
            </a:r>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27</a:t>
            </a:fld>
            <a:endParaRPr lang="en-US"/>
          </a:p>
        </p:txBody>
      </p:sp>
    </p:spTree>
    <p:extLst>
      <p:ext uri="{BB962C8B-B14F-4D97-AF65-F5344CB8AC3E}">
        <p14:creationId xmlns:p14="http://schemas.microsoft.com/office/powerpoint/2010/main" val="36564965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TAXONOMIC SERVICES</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CAPS program uses the National Identification Service (NIS) for taxonomic services.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includes information about domestic identifiers, procedures, and screening aids.</a:t>
            </a: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28</a:t>
            </a:fld>
            <a:endParaRPr lang="en-US"/>
          </a:p>
        </p:txBody>
      </p:sp>
    </p:spTree>
    <p:extLst>
      <p:ext uri="{BB962C8B-B14F-4D97-AF65-F5344CB8AC3E}">
        <p14:creationId xmlns:p14="http://schemas.microsoft.com/office/powerpoint/2010/main" val="39090372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u="sng" dirty="0">
                <a:effectLst/>
                <a:latin typeface="Calibri" panose="020F0502020204030204" pitchFamily="34" charset="0"/>
                <a:ea typeface="Calibri" panose="020F0502020204030204" pitchFamily="34" charset="0"/>
                <a:cs typeface="Times New Roman" panose="02020603050405020304" pitchFamily="18" charset="0"/>
              </a:rPr>
              <a:t>OUTREACH LIBRARY</a:t>
            </a:r>
            <a:r>
              <a:rPr lang="en-US" sz="1800" dirty="0">
                <a:effectLst/>
                <a:latin typeface="Calibri" panose="020F0502020204030204" pitchFamily="34" charset="0"/>
                <a:ea typeface="Calibri" panose="020F0502020204030204" pitchFamily="34" charset="0"/>
                <a:cs typeface="Times New Roman" panose="02020603050405020304" pitchFamily="18" charset="0"/>
              </a:rPr>
              <a:t> A searchable database of downloadable and printable materials that can be helpful for CAPS outreach programs.</a:t>
            </a:r>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29</a:t>
            </a:fld>
            <a:endParaRPr lang="en-US"/>
          </a:p>
        </p:txBody>
      </p:sp>
    </p:spTree>
    <p:extLst>
      <p:ext uri="{BB962C8B-B14F-4D97-AF65-F5344CB8AC3E}">
        <p14:creationId xmlns:p14="http://schemas.microsoft.com/office/powerpoint/2010/main" val="17644978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u="sng" dirty="0">
                <a:effectLst/>
                <a:latin typeface="Calibri" panose="020F0502020204030204" pitchFamily="34" charset="0"/>
                <a:ea typeface="Calibri" panose="020F0502020204030204" pitchFamily="34" charset="0"/>
                <a:cs typeface="Times New Roman" panose="02020603050405020304" pitchFamily="18" charset="0"/>
              </a:rPr>
              <a:t>NEW PEST ADVISORY GROUPS</a:t>
            </a:r>
            <a:r>
              <a:rPr lang="en-US" sz="1800" dirty="0">
                <a:effectLst/>
                <a:latin typeface="Calibri" panose="020F0502020204030204" pitchFamily="34" charset="0"/>
                <a:ea typeface="Calibri" panose="020F0502020204030204" pitchFamily="34" charset="0"/>
                <a:cs typeface="Times New Roman" panose="02020603050405020304" pitchFamily="18" charset="0"/>
              </a:rPr>
              <a:t> NPAG issues notices designed to disseminate new pest information more efficiently to various PPQ groups.</a:t>
            </a:r>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30</a:t>
            </a:fld>
            <a:endParaRPr lang="en-US"/>
          </a:p>
        </p:txBody>
      </p:sp>
    </p:spTree>
    <p:extLst>
      <p:ext uri="{BB962C8B-B14F-4D97-AF65-F5344CB8AC3E}">
        <p14:creationId xmlns:p14="http://schemas.microsoft.com/office/powerpoint/2010/main" val="11763691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u="sng" dirty="0">
                <a:effectLst/>
                <a:latin typeface="Calibri" panose="020F0502020204030204" pitchFamily="34" charset="0"/>
                <a:ea typeface="Calibri" panose="020F0502020204030204" pitchFamily="34" charset="0"/>
                <a:cs typeface="Times New Roman" panose="02020603050405020304" pitchFamily="18" charset="0"/>
              </a:rPr>
              <a:t>PARTNERS</a:t>
            </a:r>
            <a:r>
              <a:rPr lang="en-US" sz="1800" dirty="0">
                <a:effectLst/>
                <a:latin typeface="Calibri" panose="020F0502020204030204" pitchFamily="34" charset="0"/>
                <a:ea typeface="Calibri" panose="020F0502020204030204" pitchFamily="34" charset="0"/>
                <a:cs typeface="Times New Roman" panose="02020603050405020304" pitchFamily="18" charset="0"/>
              </a:rPr>
              <a:t> Find links to partner pages here.</a:t>
            </a:r>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31</a:t>
            </a:fld>
            <a:endParaRPr lang="en-US"/>
          </a:p>
        </p:txBody>
      </p:sp>
    </p:spTree>
    <p:extLst>
      <p:ext uri="{BB962C8B-B14F-4D97-AF65-F5344CB8AC3E}">
        <p14:creationId xmlns:p14="http://schemas.microsoft.com/office/powerpoint/2010/main" val="32337545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WEBINARS</a:t>
            </a:r>
            <a:r>
              <a:rPr lang="en-US" sz="1800" dirty="0">
                <a:effectLst/>
                <a:latin typeface="Calibri" panose="020F0502020204030204" pitchFamily="34" charset="0"/>
                <a:ea typeface="Calibri" panose="020F0502020204030204" pitchFamily="34" charset="0"/>
                <a:cs typeface="Times New Roman" panose="02020603050405020304" pitchFamily="18" charset="0"/>
              </a:rPr>
              <a:t> Instructional online seminars on topics related to the CAPS program.</a:t>
            </a: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32</a:t>
            </a:fld>
            <a:endParaRPr lang="en-US"/>
          </a:p>
        </p:txBody>
      </p:sp>
    </p:spTree>
    <p:extLst>
      <p:ext uri="{BB962C8B-B14F-4D97-AF65-F5344CB8AC3E}">
        <p14:creationId xmlns:p14="http://schemas.microsoft.com/office/powerpoint/2010/main" val="7653618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NAPIS</a:t>
            </a:r>
            <a:r>
              <a:rPr lang="en-US" sz="1800" dirty="0">
                <a:effectLst/>
                <a:latin typeface="Calibri" panose="020F0502020204030204" pitchFamily="34" charset="0"/>
                <a:ea typeface="Calibri" panose="020F0502020204030204" pitchFamily="34" charset="0"/>
                <a:cs typeface="Times New Roman" panose="02020603050405020304" pitchFamily="18" charset="0"/>
              </a:rPr>
              <a:t> This is where all data from CAPS surveys is uploaded to the national database.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Please reach out to us with any questions. We are always available to help. Both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CAPSIS@purdue.edu</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NAPIS@purdue.edu</a:t>
            </a:r>
            <a:r>
              <a:rPr lang="en-US" sz="1800" dirty="0">
                <a:effectLst/>
                <a:latin typeface="Calibri" panose="020F0502020204030204" pitchFamily="34" charset="0"/>
                <a:ea typeface="Calibri" panose="020F0502020204030204" pitchFamily="34" charset="0"/>
                <a:cs typeface="Times New Roman" panose="02020603050405020304" pitchFamily="18" charset="0"/>
              </a:rPr>
              <a:t> go to the CAPSIS Coordinator.</a:t>
            </a: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33</a:t>
            </a:fld>
            <a:endParaRPr lang="en-US"/>
          </a:p>
        </p:txBody>
      </p:sp>
    </p:spTree>
    <p:extLst>
      <p:ext uri="{BB962C8B-B14F-4D97-AF65-F5344CB8AC3E}">
        <p14:creationId xmlns:p14="http://schemas.microsoft.com/office/powerpoint/2010/main" val="7812106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u="sng" dirty="0">
                <a:effectLst/>
                <a:latin typeface="Calibri" panose="020F0502020204030204" pitchFamily="34" charset="0"/>
                <a:ea typeface="Calibri" panose="020F0502020204030204" pitchFamily="34" charset="0"/>
                <a:cs typeface="Times New Roman" panose="02020603050405020304" pitchFamily="18" charset="0"/>
              </a:rPr>
              <a:t>PEST TRACKER</a:t>
            </a:r>
            <a:r>
              <a:rPr lang="en-US" sz="1800" dirty="0">
                <a:effectLst/>
                <a:latin typeface="Calibri" panose="020F0502020204030204" pitchFamily="34" charset="0"/>
                <a:ea typeface="Calibri" panose="020F0502020204030204" pitchFamily="34" charset="0"/>
                <a:cs typeface="Times New Roman" panose="02020603050405020304" pitchFamily="18" charset="0"/>
              </a:rPr>
              <a:t> This is the public site for CAPS activities. People often look at pest maps and write in with questions.</a:t>
            </a:r>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34</a:t>
            </a:fld>
            <a:endParaRPr lang="en-US"/>
          </a:p>
        </p:txBody>
      </p:sp>
    </p:spTree>
    <p:extLst>
      <p:ext uri="{BB962C8B-B14F-4D97-AF65-F5344CB8AC3E}">
        <p14:creationId xmlns:p14="http://schemas.microsoft.com/office/powerpoint/2010/main" val="2660048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CONTACT US: the fifth tab</a:t>
            </a:r>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35</a:t>
            </a:fld>
            <a:endParaRPr lang="en-US"/>
          </a:p>
        </p:txBody>
      </p:sp>
    </p:spTree>
    <p:extLst>
      <p:ext uri="{BB962C8B-B14F-4D97-AF65-F5344CB8AC3E}">
        <p14:creationId xmlns:p14="http://schemas.microsoft.com/office/powerpoint/2010/main" val="23926810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CONTACT US</a:t>
            </a:r>
            <a:r>
              <a:rPr lang="en-US" sz="1800" dirty="0">
                <a:effectLst/>
                <a:latin typeface="Calibri" panose="020F0502020204030204" pitchFamily="34" charset="0"/>
                <a:ea typeface="Calibri" panose="020F0502020204030204" pitchFamily="34" charset="0"/>
                <a:cs typeface="Times New Roman" panose="02020603050405020304" pitchFamily="18" charset="0"/>
              </a:rPr>
              <a:t> Use this page to contact us about anything. Your message will be sent to: CAPSIS@purdue.edu</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CAPSIS Coordinator will get in touch with you.</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can also call us at: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(765) 496-2381</a:t>
            </a:r>
          </a:p>
          <a:p>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36</a:t>
            </a:fld>
            <a:endParaRPr lang="en-US"/>
          </a:p>
        </p:txBody>
      </p:sp>
    </p:spTree>
    <p:extLst>
      <p:ext uri="{BB962C8B-B14F-4D97-AF65-F5344CB8AC3E}">
        <p14:creationId xmlns:p14="http://schemas.microsoft.com/office/powerpoint/2010/main" val="3263764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THANK YOU</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76775174-D930-4B4F-972C-155E97517961}" type="slidenum">
              <a:rPr lang="en-US" smtClean="0"/>
              <a:t>37</a:t>
            </a:fld>
            <a:endParaRPr lang="en-US"/>
          </a:p>
        </p:txBody>
      </p:sp>
    </p:spTree>
    <p:extLst>
      <p:ext uri="{BB962C8B-B14F-4D97-AF65-F5344CB8AC3E}">
        <p14:creationId xmlns:p14="http://schemas.microsoft.com/office/powerpoint/2010/main" val="954335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8/1/2022</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8/1/2022</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8/1/2022</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8/1/2022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8/1/2022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804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8/1/2022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8/1/2022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8/1/2022</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8/1/2022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8/1/2022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8/1/2022</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8/1/2022</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3.tm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8.tmp"/></Relationships>
</file>

<file path=ppt/slides/_rels/slide11.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1.tmp"/><Relationship Id="rId7" Type="http://schemas.openxmlformats.org/officeDocument/2006/relationships/image" Target="../media/image15.tmp"/><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14.tmp"/><Relationship Id="rId5" Type="http://schemas.openxmlformats.org/officeDocument/2006/relationships/image" Target="../media/image13.tmp"/><Relationship Id="rId4" Type="http://schemas.openxmlformats.org/officeDocument/2006/relationships/image" Target="../media/image12.tmp"/></Relationships>
</file>

<file path=ppt/slides/_rels/slide14.xml.rels><?xml version="1.0" encoding="UTF-8" standalone="yes"?>
<Relationships xmlns="http://schemas.openxmlformats.org/package/2006/relationships"><Relationship Id="rId3" Type="http://schemas.openxmlformats.org/officeDocument/2006/relationships/image" Target="../media/image16.tmp"/><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18.tmp"/></Relationships>
</file>

<file path=ppt/slides/_rels/slide17.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image" Target="../media/image20.tmp"/><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3.tmp"/><Relationship Id="rId2" Type="http://schemas.openxmlformats.org/officeDocument/2006/relationships/image" Target="../media/image22.tmp"/><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5.tmp"/><Relationship Id="rId2" Type="http://schemas.openxmlformats.org/officeDocument/2006/relationships/image" Target="../media/image24.tmp"/><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6.tmp"/><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image" Target="../media/image27.tmp"/><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0.tmp"/><Relationship Id="rId2" Type="http://schemas.openxmlformats.org/officeDocument/2006/relationships/image" Target="../media/image29.tmp"/><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2.tmp"/><Relationship Id="rId2" Type="http://schemas.openxmlformats.org/officeDocument/2006/relationships/image" Target="../media/image31.tmp"/><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5.tmp"/><Relationship Id="rId2" Type="http://schemas.openxmlformats.org/officeDocument/2006/relationships/image" Target="../media/image34.tmp"/><Relationship Id="rId1" Type="http://schemas.openxmlformats.org/officeDocument/2006/relationships/slideLayout" Target="../slideLayouts/slideLayout8.xml"/><Relationship Id="rId4" Type="http://schemas.openxmlformats.org/officeDocument/2006/relationships/image" Target="../media/image36.tmp"/></Relationships>
</file>

<file path=ppt/slides/_rels/slide27.xml.rels><?xml version="1.0" encoding="UTF-8" standalone="yes"?>
<Relationships xmlns="http://schemas.openxmlformats.org/package/2006/relationships"><Relationship Id="rId3" Type="http://schemas.openxmlformats.org/officeDocument/2006/relationships/image" Target="../media/image37.tmp"/><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8.tmp"/><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39.tmp"/></Relationships>
</file>

<file path=ppt/slides/_rels/slide29.xml.rels><?xml version="1.0" encoding="UTF-8" standalone="yes"?>
<Relationships xmlns="http://schemas.openxmlformats.org/package/2006/relationships"><Relationship Id="rId3" Type="http://schemas.openxmlformats.org/officeDocument/2006/relationships/image" Target="../media/image40.tmp"/><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42.tmp"/></Relationships>
</file>

<file path=ppt/slides/_rels/slide31.xml.rels><?xml version="1.0" encoding="UTF-8" standalone="yes"?>
<Relationships xmlns="http://schemas.openxmlformats.org/package/2006/relationships"><Relationship Id="rId3" Type="http://schemas.openxmlformats.org/officeDocument/2006/relationships/image" Target="../media/image43.tmp"/><Relationship Id="rId2" Type="http://schemas.openxmlformats.org/officeDocument/2006/relationships/notesSlide" Target="../notesSlides/notesSlide24.xml"/><Relationship Id="rId1" Type="http://schemas.openxmlformats.org/officeDocument/2006/relationships/slideLayout" Target="../slideLayouts/slideLayout8.xml"/><Relationship Id="rId5" Type="http://schemas.openxmlformats.org/officeDocument/2006/relationships/image" Target="../media/image45.tmp"/><Relationship Id="rId4" Type="http://schemas.openxmlformats.org/officeDocument/2006/relationships/image" Target="../media/image44.tmp"/></Relationships>
</file>

<file path=ppt/slides/_rels/slide32.xml.rels><?xml version="1.0" encoding="UTF-8" standalone="yes"?>
<Relationships xmlns="http://schemas.openxmlformats.org/package/2006/relationships"><Relationship Id="rId3" Type="http://schemas.openxmlformats.org/officeDocument/2006/relationships/image" Target="../media/image46.tmp"/><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47.tmp"/><Relationship Id="rId2" Type="http://schemas.openxmlformats.org/officeDocument/2006/relationships/notesSlide" Target="../notesSlides/notesSlide26.xml"/><Relationship Id="rId1" Type="http://schemas.openxmlformats.org/officeDocument/2006/relationships/slideLayout" Target="../slideLayouts/slideLayout8.xml"/><Relationship Id="rId5" Type="http://schemas.openxmlformats.org/officeDocument/2006/relationships/hyperlink" Target="mailto:NAPIS@purdue.edu" TargetMode="External"/><Relationship Id="rId4" Type="http://schemas.openxmlformats.org/officeDocument/2006/relationships/hyperlink" Target="mailto:CAPSIS@purdue.edu"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8.tmp"/><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49.tmp"/><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50.tmp"/><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6D7A0BC-0046-4CAA-8E7F-DCAFE511E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581191" y="40717"/>
            <a:ext cx="10993549" cy="1475013"/>
          </a:xfrm>
        </p:spPr>
        <p:txBody>
          <a:bodyPr>
            <a:normAutofit/>
          </a:bodyPr>
          <a:lstStyle/>
          <a:p>
            <a:r>
              <a:rPr lang="en-US" dirty="0"/>
              <a:t>CAPS Resource and Collaboration</a:t>
            </a: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581194" y="1493955"/>
            <a:ext cx="10993546" cy="1227474"/>
          </a:xfrm>
        </p:spPr>
        <p:txBody>
          <a:bodyPr>
            <a:normAutofit/>
          </a:bodyPr>
          <a:lstStyle/>
          <a:p>
            <a:r>
              <a:rPr lang="en-US" dirty="0"/>
              <a:t>An overview</a:t>
            </a:r>
          </a:p>
        </p:txBody>
      </p:sp>
      <p:sp>
        <p:nvSpPr>
          <p:cNvPr id="20" name="Rectangle 19">
            <a:extLst>
              <a:ext uri="{FF2B5EF4-FFF2-40B4-BE49-F238E27FC236}">
                <a16:creationId xmlns:a16="http://schemas.microsoft.com/office/drawing/2014/main" id="{E7C6334F-6411-41EC-AD7D-179EDD8B5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E6B02CEE-3AF8-4349-9B3E-8970E6DF6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AAA01CF0-3FB5-44EB-B7DE-F2E86374C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4" name="TextBox 3">
            <a:extLst>
              <a:ext uri="{FF2B5EF4-FFF2-40B4-BE49-F238E27FC236}">
                <a16:creationId xmlns:a16="http://schemas.microsoft.com/office/drawing/2014/main" id="{7C2B42C4-8A50-4BCC-973C-C92F7ED1DCC2}"/>
              </a:ext>
            </a:extLst>
          </p:cNvPr>
          <p:cNvSpPr txBox="1"/>
          <p:nvPr/>
        </p:nvSpPr>
        <p:spPr>
          <a:xfrm>
            <a:off x="5571469" y="1882981"/>
            <a:ext cx="6173998" cy="1477328"/>
          </a:xfrm>
          <a:prstGeom prst="rect">
            <a:avLst/>
          </a:prstGeom>
          <a:noFill/>
        </p:spPr>
        <p:txBody>
          <a:bodyPr wrap="none" rtlCol="0">
            <a:spAutoFit/>
          </a:bodyPr>
          <a:lstStyle/>
          <a:p>
            <a:pPr algn="r"/>
            <a:r>
              <a:rPr lang="en-US" dirty="0"/>
              <a:t>CAPS Information Services Coordinator</a:t>
            </a:r>
          </a:p>
          <a:p>
            <a:pPr algn="r"/>
            <a:r>
              <a:rPr lang="en-US" dirty="0"/>
              <a:t>Bonnie Dietrich</a:t>
            </a:r>
          </a:p>
          <a:p>
            <a:pPr algn="r"/>
            <a:endParaRPr lang="en-US" dirty="0"/>
          </a:p>
          <a:p>
            <a:pPr algn="r"/>
            <a:r>
              <a:rPr lang="en-US" dirty="0"/>
              <a:t>Center for Environmental and Regulatory Information Systems</a:t>
            </a:r>
          </a:p>
          <a:p>
            <a:pPr algn="r"/>
            <a:r>
              <a:rPr lang="en-US" dirty="0"/>
              <a:t>Purdue University</a:t>
            </a:r>
          </a:p>
        </p:txBody>
      </p:sp>
      <p:pic>
        <p:nvPicPr>
          <p:cNvPr id="7" name="Picture 6">
            <a:extLst>
              <a:ext uri="{FF2B5EF4-FFF2-40B4-BE49-F238E27FC236}">
                <a16:creationId xmlns:a16="http://schemas.microsoft.com/office/drawing/2014/main" id="{661DA398-7F29-475C-BF6E-FB7EABFA42EB}"/>
              </a:ext>
            </a:extLst>
          </p:cNvPr>
          <p:cNvPicPr>
            <a:picLocks noChangeAspect="1"/>
          </p:cNvPicPr>
          <p:nvPr/>
        </p:nvPicPr>
        <p:blipFill rotWithShape="1">
          <a:blip r:embed="rId3"/>
          <a:srcRect t="1718"/>
          <a:stretch/>
        </p:blipFill>
        <p:spPr>
          <a:xfrm>
            <a:off x="492853" y="3727561"/>
            <a:ext cx="11170224" cy="2253084"/>
          </a:xfrm>
          <a:prstGeom prst="rect">
            <a:avLst/>
          </a:prstGeom>
        </p:spPr>
      </p:pic>
      <p:sp>
        <p:nvSpPr>
          <p:cNvPr id="14" name="Rectangle 13">
            <a:extLst>
              <a:ext uri="{FF2B5EF4-FFF2-40B4-BE49-F238E27FC236}">
                <a16:creationId xmlns:a16="http://schemas.microsoft.com/office/drawing/2014/main" id="{31CFD59E-3E5F-4C97-91CF-9A5F599AC781}"/>
              </a:ext>
            </a:extLst>
          </p:cNvPr>
          <p:cNvSpPr/>
          <p:nvPr/>
        </p:nvSpPr>
        <p:spPr>
          <a:xfrm>
            <a:off x="492853" y="6052563"/>
            <a:ext cx="11170224" cy="2953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a:xfrm>
            <a:off x="581192" y="1277508"/>
            <a:ext cx="11029616" cy="1188720"/>
          </a:xfrm>
        </p:spPr>
        <p:txBody>
          <a:bodyPr>
            <a:normAutofit fontScale="90000"/>
          </a:bodyPr>
          <a:lstStyle/>
          <a:p>
            <a:r>
              <a:rPr lang="en-US" sz="3100" dirty="0"/>
              <a:t>Welcome</a:t>
            </a:r>
            <a:br>
              <a:rPr lang="en-US" dirty="0"/>
            </a:br>
            <a:br>
              <a:rPr lang="en-US" dirty="0"/>
            </a:br>
            <a:r>
              <a:rPr lang="en-US" dirty="0"/>
              <a:t> The Presentations Goals</a:t>
            </a:r>
          </a:p>
        </p:txBody>
      </p:sp>
      <p:graphicFrame>
        <p:nvGraphicFramePr>
          <p:cNvPr id="4" name="Content Placeholder 2" descr="timeline">
            <a:extLst>
              <a:ext uri="{FF2B5EF4-FFF2-40B4-BE49-F238E27FC236}">
                <a16:creationId xmlns:a16="http://schemas.microsoft.com/office/drawing/2014/main" id="{FF3F0D82-0AA6-45C3-8367-955CBFA02ED6}"/>
              </a:ext>
            </a:extLst>
          </p:cNvPr>
          <p:cNvGraphicFramePr>
            <a:graphicFrameLocks noGrp="1"/>
          </p:cNvGraphicFramePr>
          <p:nvPr>
            <p:ph idx="1"/>
            <p:extLst>
              <p:ext uri="{D42A27DB-BD31-4B8C-83A1-F6EECF244321}">
                <p14:modId xmlns:p14="http://schemas.microsoft.com/office/powerpoint/2010/main" val="2547796424"/>
              </p:ext>
            </p:extLst>
          </p:nvPr>
        </p:nvGraphicFramePr>
        <p:xfrm>
          <a:off x="581025" y="2341563"/>
          <a:ext cx="11029950" cy="36337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3784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2B3F6-A66A-465F-82FF-CEAE3AC9F60B}"/>
              </a:ext>
            </a:extLst>
          </p:cNvPr>
          <p:cNvSpPr>
            <a:spLocks noGrp="1"/>
          </p:cNvSpPr>
          <p:nvPr>
            <p:ph type="title"/>
          </p:nvPr>
        </p:nvSpPr>
        <p:spPr/>
        <p:txBody>
          <a:bodyPr/>
          <a:lstStyle/>
          <a:p>
            <a:r>
              <a:rPr lang="en-US" dirty="0"/>
              <a:t>Index</a:t>
            </a:r>
          </a:p>
        </p:txBody>
      </p:sp>
      <p:sp>
        <p:nvSpPr>
          <p:cNvPr id="3" name="Content Placeholder 2">
            <a:extLst>
              <a:ext uri="{FF2B5EF4-FFF2-40B4-BE49-F238E27FC236}">
                <a16:creationId xmlns:a16="http://schemas.microsoft.com/office/drawing/2014/main" id="{98D3833B-F0C3-4F7D-8E63-8F4C79D88DB3}"/>
              </a:ext>
            </a:extLst>
          </p:cNvPr>
          <p:cNvSpPr>
            <a:spLocks noGrp="1"/>
          </p:cNvSpPr>
          <p:nvPr>
            <p:ph sz="half" idx="1"/>
          </p:nvPr>
        </p:nvSpPr>
        <p:spPr/>
        <p:txBody>
          <a:bodyPr>
            <a:normAutofit/>
          </a:bodyPr>
          <a:lstStyle/>
          <a:p>
            <a:pPr marL="0" indent="0">
              <a:buNone/>
            </a:pPr>
            <a:r>
              <a:rPr lang="en-US" sz="2400" dirty="0"/>
              <a:t>Tabs					Slides	</a:t>
            </a:r>
          </a:p>
          <a:p>
            <a:pPr>
              <a:buFont typeface="Franklin Gothic Book" panose="020B0503020102020204" pitchFamily="34" charset="0"/>
              <a:buChar char="›"/>
            </a:pPr>
            <a:r>
              <a:rPr lang="en-US" dirty="0"/>
              <a:t>Log In					5-6</a:t>
            </a:r>
          </a:p>
          <a:p>
            <a:pPr marL="342900" indent="-342900">
              <a:buFont typeface="+mj-lt"/>
              <a:buAutoNum type="arabicPeriod"/>
            </a:pPr>
            <a:r>
              <a:rPr lang="en-US" dirty="0"/>
              <a:t>Home					7-8</a:t>
            </a:r>
          </a:p>
          <a:p>
            <a:pPr marL="342900" indent="-342900">
              <a:buFont typeface="+mj-lt"/>
              <a:buAutoNum type="arabicPeriod"/>
            </a:pPr>
            <a:r>
              <a:rPr lang="en-US" b="1" dirty="0"/>
              <a:t>About					</a:t>
            </a:r>
            <a:r>
              <a:rPr lang="en-US" b="1" u="sng" dirty="0"/>
              <a:t>9-16</a:t>
            </a:r>
          </a:p>
          <a:p>
            <a:pPr marL="342900" indent="-342900">
              <a:buFont typeface="+mj-lt"/>
              <a:buAutoNum type="arabicPeriod"/>
            </a:pPr>
            <a:r>
              <a:rPr lang="en-US" b="1" dirty="0"/>
              <a:t>Survey				</a:t>
            </a:r>
            <a:r>
              <a:rPr lang="en-US" b="1" u="sng" dirty="0"/>
              <a:t>17-26</a:t>
            </a:r>
          </a:p>
          <a:p>
            <a:pPr marL="342900" indent="-342900">
              <a:buFont typeface="+mj-lt"/>
              <a:buAutoNum type="arabicPeriod"/>
            </a:pPr>
            <a:r>
              <a:rPr lang="en-US" b="1" dirty="0"/>
              <a:t>Community			</a:t>
            </a:r>
            <a:r>
              <a:rPr lang="en-US" b="1" u="sng" dirty="0"/>
              <a:t>27-32</a:t>
            </a:r>
          </a:p>
          <a:p>
            <a:pPr marL="342900" indent="-342900">
              <a:buFont typeface="+mj-lt"/>
              <a:buAutoNum type="arabicPeriod"/>
            </a:pPr>
            <a:r>
              <a:rPr lang="en-US" dirty="0"/>
              <a:t>Contact Us				35-37</a:t>
            </a:r>
          </a:p>
        </p:txBody>
      </p:sp>
      <p:sp>
        <p:nvSpPr>
          <p:cNvPr id="4" name="Content Placeholder 3">
            <a:extLst>
              <a:ext uri="{FF2B5EF4-FFF2-40B4-BE49-F238E27FC236}">
                <a16:creationId xmlns:a16="http://schemas.microsoft.com/office/drawing/2014/main" id="{3E171EF2-DFFF-4888-B4C2-CB1C5012DEA9}"/>
              </a:ext>
            </a:extLst>
          </p:cNvPr>
          <p:cNvSpPr>
            <a:spLocks noGrp="1"/>
          </p:cNvSpPr>
          <p:nvPr>
            <p:ph sz="half" idx="2"/>
          </p:nvPr>
        </p:nvSpPr>
        <p:spPr>
          <a:xfrm>
            <a:off x="5040051" y="4153359"/>
            <a:ext cx="6323914" cy="725830"/>
          </a:xfrm>
        </p:spPr>
        <p:txBody>
          <a:bodyPr>
            <a:normAutofit/>
          </a:bodyPr>
          <a:lstStyle/>
          <a:p>
            <a:pPr marL="0" indent="0">
              <a:buNone/>
            </a:pPr>
            <a:r>
              <a:rPr lang="en-US" dirty="0"/>
              <a:t>The </a:t>
            </a:r>
            <a:r>
              <a:rPr lang="en-US" u="sng" dirty="0"/>
              <a:t>bulk of information </a:t>
            </a:r>
            <a:r>
              <a:rPr lang="en-US" dirty="0"/>
              <a:t>is found in </a:t>
            </a:r>
            <a:r>
              <a:rPr lang="en-US" b="1" dirty="0"/>
              <a:t>About, Survey, &amp; Community</a:t>
            </a:r>
          </a:p>
        </p:txBody>
      </p:sp>
      <p:sp>
        <p:nvSpPr>
          <p:cNvPr id="6" name="Left Brace 5">
            <a:extLst>
              <a:ext uri="{FF2B5EF4-FFF2-40B4-BE49-F238E27FC236}">
                <a16:creationId xmlns:a16="http://schemas.microsoft.com/office/drawing/2014/main" id="{4FB7D679-7882-4AFC-B4EA-E1BD2857FCF2}"/>
              </a:ext>
            </a:extLst>
          </p:cNvPr>
          <p:cNvSpPr/>
          <p:nvPr/>
        </p:nvSpPr>
        <p:spPr>
          <a:xfrm rot="10800000">
            <a:off x="4054205" y="4044526"/>
            <a:ext cx="782197" cy="99018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411613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0E9E6-B458-4441-813A-03330ED8AA5F}"/>
              </a:ext>
            </a:extLst>
          </p:cNvPr>
          <p:cNvSpPr>
            <a:spLocks noGrp="1"/>
          </p:cNvSpPr>
          <p:nvPr>
            <p:ph type="title"/>
          </p:nvPr>
        </p:nvSpPr>
        <p:spPr/>
        <p:txBody>
          <a:bodyPr/>
          <a:lstStyle/>
          <a:p>
            <a:r>
              <a:rPr lang="en-US" dirty="0"/>
              <a:t>CAPS</a:t>
            </a:r>
          </a:p>
        </p:txBody>
      </p:sp>
      <p:sp>
        <p:nvSpPr>
          <p:cNvPr id="4" name="Text Placeholder 3">
            <a:extLst>
              <a:ext uri="{FF2B5EF4-FFF2-40B4-BE49-F238E27FC236}">
                <a16:creationId xmlns:a16="http://schemas.microsoft.com/office/drawing/2014/main" id="{49B0E371-C8D1-4208-BE1A-A8E08FB92AFB}"/>
              </a:ext>
            </a:extLst>
          </p:cNvPr>
          <p:cNvSpPr>
            <a:spLocks noGrp="1"/>
          </p:cNvSpPr>
          <p:nvPr>
            <p:ph type="body" sz="half" idx="2"/>
          </p:nvPr>
        </p:nvSpPr>
        <p:spPr/>
        <p:txBody>
          <a:bodyPr>
            <a:normAutofit fontScale="92500"/>
          </a:bodyPr>
          <a:lstStyle/>
          <a:p>
            <a:pPr marL="342900" indent="-342900">
              <a:buFont typeface="Franklin Gothic Book" panose="020B0503020102020204" pitchFamily="34" charset="0"/>
              <a:buChar char="›"/>
            </a:pPr>
            <a:r>
              <a:rPr lang="en-US" sz="2400" dirty="0">
                <a:solidFill>
                  <a:srgbClr val="FFC000"/>
                </a:solidFill>
              </a:rPr>
              <a:t>Log In</a:t>
            </a:r>
          </a:p>
          <a:p>
            <a:pPr marL="342900" indent="-342900">
              <a:buFont typeface="Franklin Gothic Book" panose="020B0503020102020204" pitchFamily="34" charset="0"/>
              <a:buChar char="›"/>
            </a:pPr>
            <a:r>
              <a:rPr lang="en-US" sz="2400" dirty="0"/>
              <a:t>Home</a:t>
            </a:r>
          </a:p>
          <a:p>
            <a:pPr marL="342900" indent="-342900">
              <a:buFont typeface="Franklin Gothic Book" panose="020B0503020102020204" pitchFamily="34" charset="0"/>
              <a:buChar char="›"/>
            </a:pPr>
            <a:r>
              <a:rPr lang="en-US" sz="2400" dirty="0"/>
              <a:t>About</a:t>
            </a:r>
          </a:p>
          <a:p>
            <a:pPr marL="342900" indent="-342900">
              <a:buFont typeface="Franklin Gothic Book" panose="020B0503020102020204" pitchFamily="34" charset="0"/>
              <a:buChar char="›"/>
            </a:pPr>
            <a:r>
              <a:rPr lang="en-US" sz="2400" dirty="0"/>
              <a:t>Survey</a:t>
            </a:r>
          </a:p>
          <a:p>
            <a:pPr marL="342900" indent="-342900">
              <a:buFont typeface="Franklin Gothic Book" panose="020B0503020102020204" pitchFamily="34" charset="0"/>
              <a:buChar char="›"/>
            </a:pPr>
            <a:r>
              <a:rPr lang="en-US" sz="2400" dirty="0"/>
              <a:t>Community</a:t>
            </a:r>
          </a:p>
          <a:p>
            <a:pPr marL="342900" indent="-342900">
              <a:buFont typeface="Franklin Gothic Book" panose="020B0503020102020204" pitchFamily="34" charset="0"/>
              <a:buChar char="›"/>
            </a:pPr>
            <a:r>
              <a:rPr lang="en-US" sz="2400" dirty="0"/>
              <a:t>Contact Us</a:t>
            </a:r>
          </a:p>
        </p:txBody>
      </p:sp>
      <p:grpSp>
        <p:nvGrpSpPr>
          <p:cNvPr id="9" name="Group 8">
            <a:extLst>
              <a:ext uri="{FF2B5EF4-FFF2-40B4-BE49-F238E27FC236}">
                <a16:creationId xmlns:a16="http://schemas.microsoft.com/office/drawing/2014/main" id="{467D979F-23A8-447B-AAEA-8B3ED4157C3B}"/>
              </a:ext>
            </a:extLst>
          </p:cNvPr>
          <p:cNvGrpSpPr/>
          <p:nvPr/>
        </p:nvGrpSpPr>
        <p:grpSpPr>
          <a:xfrm>
            <a:off x="4263775" y="610029"/>
            <a:ext cx="7473540" cy="5811319"/>
            <a:chOff x="4483908" y="1011839"/>
            <a:chExt cx="7047924" cy="5160360"/>
          </a:xfrm>
        </p:grpSpPr>
        <p:pic>
          <p:nvPicPr>
            <p:cNvPr id="6" name="Picture 5">
              <a:extLst>
                <a:ext uri="{FF2B5EF4-FFF2-40B4-BE49-F238E27FC236}">
                  <a16:creationId xmlns:a16="http://schemas.microsoft.com/office/drawing/2014/main" id="{093AC8FA-C82C-4065-9E27-85006B8B2D23}"/>
                </a:ext>
              </a:extLst>
            </p:cNvPr>
            <p:cNvPicPr>
              <a:picLocks noChangeAspect="1"/>
            </p:cNvPicPr>
            <p:nvPr/>
          </p:nvPicPr>
          <p:blipFill>
            <a:blip r:embed="rId3"/>
            <a:stretch>
              <a:fillRect/>
            </a:stretch>
          </p:blipFill>
          <p:spPr>
            <a:xfrm>
              <a:off x="4483908" y="2382612"/>
              <a:ext cx="7044872" cy="3789587"/>
            </a:xfrm>
            <a:prstGeom prst="rect">
              <a:avLst/>
            </a:prstGeom>
          </p:spPr>
        </p:pic>
        <p:pic>
          <p:nvPicPr>
            <p:cNvPr id="8" name="Picture 7">
              <a:extLst>
                <a:ext uri="{FF2B5EF4-FFF2-40B4-BE49-F238E27FC236}">
                  <a16:creationId xmlns:a16="http://schemas.microsoft.com/office/drawing/2014/main" id="{4B7718E4-17DA-48BF-8DD6-7E49E0E6EC00}"/>
                </a:ext>
              </a:extLst>
            </p:cNvPr>
            <p:cNvPicPr>
              <a:picLocks noChangeAspect="1"/>
            </p:cNvPicPr>
            <p:nvPr/>
          </p:nvPicPr>
          <p:blipFill>
            <a:blip r:embed="rId4"/>
            <a:stretch>
              <a:fillRect/>
            </a:stretch>
          </p:blipFill>
          <p:spPr>
            <a:xfrm>
              <a:off x="4483908" y="1011839"/>
              <a:ext cx="7047924" cy="1427985"/>
            </a:xfrm>
            <a:prstGeom prst="rect">
              <a:avLst/>
            </a:prstGeom>
          </p:spPr>
        </p:pic>
      </p:grpSp>
      <p:sp>
        <p:nvSpPr>
          <p:cNvPr id="10" name="TextBox 9">
            <a:extLst>
              <a:ext uri="{FF2B5EF4-FFF2-40B4-BE49-F238E27FC236}">
                <a16:creationId xmlns:a16="http://schemas.microsoft.com/office/drawing/2014/main" id="{CF5D9B2B-E71A-459D-BEC3-B103CA0C3366}"/>
              </a:ext>
            </a:extLst>
          </p:cNvPr>
          <p:cNvSpPr txBox="1"/>
          <p:nvPr/>
        </p:nvSpPr>
        <p:spPr>
          <a:xfrm>
            <a:off x="767857" y="871329"/>
            <a:ext cx="2686056" cy="830997"/>
          </a:xfrm>
          <a:prstGeom prst="rect">
            <a:avLst/>
          </a:prstGeom>
          <a:noFill/>
        </p:spPr>
        <p:txBody>
          <a:bodyPr wrap="none" rtlCol="0">
            <a:spAutoFit/>
          </a:bodyPr>
          <a:lstStyle/>
          <a:p>
            <a:r>
              <a:rPr lang="en-US" sz="2000" dirty="0">
                <a:solidFill>
                  <a:schemeClr val="bg1"/>
                </a:solidFill>
              </a:rPr>
              <a:t>Address:</a:t>
            </a:r>
          </a:p>
          <a:p>
            <a:endParaRPr lang="en-US" sz="800" dirty="0">
              <a:solidFill>
                <a:schemeClr val="bg1"/>
              </a:solidFill>
            </a:endParaRPr>
          </a:p>
          <a:p>
            <a:r>
              <a:rPr lang="en-US" sz="2000" dirty="0">
                <a:solidFill>
                  <a:schemeClr val="bg1"/>
                </a:solidFill>
              </a:rPr>
              <a:t>caps.ceris.purdue.edu</a:t>
            </a:r>
            <a:r>
              <a:rPr lang="en-US" dirty="0">
                <a:solidFill>
                  <a:schemeClr val="bg1"/>
                </a:solidFill>
              </a:rPr>
              <a:t>/</a:t>
            </a:r>
          </a:p>
        </p:txBody>
      </p:sp>
    </p:spTree>
    <p:extLst>
      <p:ext uri="{BB962C8B-B14F-4D97-AF65-F5344CB8AC3E}">
        <p14:creationId xmlns:p14="http://schemas.microsoft.com/office/powerpoint/2010/main" val="3561754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0CB8A-789F-40AD-9E75-24530A39916F}"/>
              </a:ext>
            </a:extLst>
          </p:cNvPr>
          <p:cNvSpPr>
            <a:spLocks noGrp="1"/>
          </p:cNvSpPr>
          <p:nvPr>
            <p:ph type="title"/>
          </p:nvPr>
        </p:nvSpPr>
        <p:spPr/>
        <p:txBody>
          <a:bodyPr/>
          <a:lstStyle/>
          <a:p>
            <a:r>
              <a:rPr lang="en-US" dirty="0">
                <a:solidFill>
                  <a:srgbClr val="FFC000"/>
                </a:solidFill>
              </a:rPr>
              <a:t>Log In</a:t>
            </a:r>
          </a:p>
        </p:txBody>
      </p:sp>
      <p:sp>
        <p:nvSpPr>
          <p:cNvPr id="3" name="Text Placeholder 2">
            <a:extLst>
              <a:ext uri="{FF2B5EF4-FFF2-40B4-BE49-F238E27FC236}">
                <a16:creationId xmlns:a16="http://schemas.microsoft.com/office/drawing/2014/main" id="{01618D2F-1B51-4A8B-AB1A-7F770D93CB36}"/>
              </a:ext>
            </a:extLst>
          </p:cNvPr>
          <p:cNvSpPr>
            <a:spLocks noGrp="1"/>
          </p:cNvSpPr>
          <p:nvPr>
            <p:ph type="body" idx="1"/>
          </p:nvPr>
        </p:nvSpPr>
        <p:spPr/>
        <p:txBody>
          <a:bodyPr/>
          <a:lstStyle/>
          <a:p>
            <a:r>
              <a:rPr lang="en-US" dirty="0"/>
              <a:t>This site requires a username and password</a:t>
            </a:r>
          </a:p>
        </p:txBody>
      </p:sp>
    </p:spTree>
    <p:extLst>
      <p:ext uri="{BB962C8B-B14F-4D97-AF65-F5344CB8AC3E}">
        <p14:creationId xmlns:p14="http://schemas.microsoft.com/office/powerpoint/2010/main" val="2259717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solidFill>
                  <a:srgbClr val="FFC000"/>
                </a:solidFill>
              </a:rPr>
              <a:t>Log In</a:t>
            </a:r>
          </a:p>
        </p:txBody>
      </p:sp>
      <p:sp>
        <p:nvSpPr>
          <p:cNvPr id="4" name="Text Placeholder 3">
            <a:extLst>
              <a:ext uri="{FF2B5EF4-FFF2-40B4-BE49-F238E27FC236}">
                <a16:creationId xmlns:a16="http://schemas.microsoft.com/office/drawing/2014/main" id="{FBD1250F-B035-4F7A-B52C-56AE8F959C1E}"/>
              </a:ext>
            </a:extLst>
          </p:cNvPr>
          <p:cNvSpPr>
            <a:spLocks noGrp="1"/>
          </p:cNvSpPr>
          <p:nvPr>
            <p:ph type="body" sz="half" idx="2"/>
          </p:nvPr>
        </p:nvSpPr>
        <p:spPr/>
        <p:txBody>
          <a:bodyPr>
            <a:normAutofit/>
          </a:bodyPr>
          <a:lstStyle/>
          <a:p>
            <a:r>
              <a:rPr lang="en-US" sz="2200" dirty="0"/>
              <a:t>To set up an account Contact CAPSIS </a:t>
            </a:r>
          </a:p>
          <a:p>
            <a:r>
              <a:rPr lang="en-US" sz="2200" dirty="0"/>
              <a:t>Email: </a:t>
            </a:r>
          </a:p>
          <a:p>
            <a:r>
              <a:rPr lang="en-US" sz="2200" dirty="0"/>
              <a:t>CAPSIS@purdue.edu</a:t>
            </a:r>
          </a:p>
          <a:p>
            <a:r>
              <a:rPr lang="en-US" sz="2200" dirty="0"/>
              <a:t>Or Call:</a:t>
            </a:r>
          </a:p>
          <a:p>
            <a:r>
              <a:rPr lang="en-US" sz="2200" dirty="0"/>
              <a:t>(765) 496-2381</a:t>
            </a:r>
          </a:p>
        </p:txBody>
      </p:sp>
      <p:pic>
        <p:nvPicPr>
          <p:cNvPr id="6" name="Picture 5">
            <a:extLst>
              <a:ext uri="{FF2B5EF4-FFF2-40B4-BE49-F238E27FC236}">
                <a16:creationId xmlns:a16="http://schemas.microsoft.com/office/drawing/2014/main" id="{20A0D21C-3A20-4E54-95B5-8DB1511B3CAC}"/>
              </a:ext>
            </a:extLst>
          </p:cNvPr>
          <p:cNvPicPr>
            <a:picLocks noChangeAspect="1"/>
          </p:cNvPicPr>
          <p:nvPr/>
        </p:nvPicPr>
        <p:blipFill rotWithShape="1">
          <a:blip r:embed="rId3"/>
          <a:srcRect l="19764" t="11040" r="19488" b="5555"/>
          <a:stretch/>
        </p:blipFill>
        <p:spPr>
          <a:xfrm>
            <a:off x="4230477" y="617177"/>
            <a:ext cx="7491470" cy="5785626"/>
          </a:xfrm>
          <a:prstGeom prst="rect">
            <a:avLst/>
          </a:prstGeom>
        </p:spPr>
      </p:pic>
    </p:spTree>
    <p:extLst>
      <p:ext uri="{BB962C8B-B14F-4D97-AF65-F5344CB8AC3E}">
        <p14:creationId xmlns:p14="http://schemas.microsoft.com/office/powerpoint/2010/main" val="3557309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ACCE263-3736-4AD9-90C4-C8D65E67AB6A}"/>
              </a:ext>
            </a:extLst>
          </p:cNvPr>
          <p:cNvPicPr>
            <a:picLocks noChangeAspect="1"/>
          </p:cNvPicPr>
          <p:nvPr/>
        </p:nvPicPr>
        <p:blipFill>
          <a:blip r:embed="rId3"/>
          <a:stretch>
            <a:fillRect/>
          </a:stretch>
        </p:blipFill>
        <p:spPr>
          <a:xfrm>
            <a:off x="1364973" y="562455"/>
            <a:ext cx="9462053" cy="4561169"/>
          </a:xfrm>
          <a:prstGeom prst="rect">
            <a:avLst/>
          </a:prstGeom>
        </p:spPr>
      </p:pic>
      <p:sp>
        <p:nvSpPr>
          <p:cNvPr id="7" name="Title 1">
            <a:extLst>
              <a:ext uri="{FF2B5EF4-FFF2-40B4-BE49-F238E27FC236}">
                <a16:creationId xmlns:a16="http://schemas.microsoft.com/office/drawing/2014/main" id="{5B96506A-9314-4E79-8E12-07D62E853E1E}"/>
              </a:ext>
            </a:extLst>
          </p:cNvPr>
          <p:cNvSpPr txBox="1">
            <a:spLocks/>
          </p:cNvSpPr>
          <p:nvPr/>
        </p:nvSpPr>
        <p:spPr>
          <a:xfrm>
            <a:off x="581191" y="3732193"/>
            <a:ext cx="11029615" cy="2147467"/>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36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Home</a:t>
            </a:r>
          </a:p>
        </p:txBody>
      </p:sp>
      <p:sp>
        <p:nvSpPr>
          <p:cNvPr id="8" name="Text Placeholder 2">
            <a:extLst>
              <a:ext uri="{FF2B5EF4-FFF2-40B4-BE49-F238E27FC236}">
                <a16:creationId xmlns:a16="http://schemas.microsoft.com/office/drawing/2014/main" id="{64DFAC9E-80A0-4F4C-A513-623B9155C450}"/>
              </a:ext>
            </a:extLst>
          </p:cNvPr>
          <p:cNvSpPr txBox="1">
            <a:spLocks/>
          </p:cNvSpPr>
          <p:nvPr/>
        </p:nvSpPr>
        <p:spPr>
          <a:xfrm>
            <a:off x="581190" y="5879660"/>
            <a:ext cx="11029615" cy="600556"/>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800" kern="1200" cap="all">
                <a:solidFill>
                  <a:schemeClr val="accent1"/>
                </a:solidFill>
                <a:latin typeface="+mn-lt"/>
                <a:ea typeface="+mn-ea"/>
                <a:cs typeface="+mn-cs"/>
              </a:defRPr>
            </a:lvl1pPr>
            <a:lvl2pPr marL="4572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800" kern="1200">
                <a:solidFill>
                  <a:schemeClr val="tx1">
                    <a:tint val="75000"/>
                  </a:schemeClr>
                </a:solidFill>
                <a:latin typeface="+mn-lt"/>
                <a:ea typeface="+mn-ea"/>
                <a:cs typeface="+mn-cs"/>
              </a:defRPr>
            </a:lvl2pPr>
            <a:lvl3pPr marL="9144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600" kern="1200">
                <a:solidFill>
                  <a:schemeClr val="tx1">
                    <a:tint val="75000"/>
                  </a:schemeClr>
                </a:solidFill>
                <a:latin typeface="+mn-lt"/>
                <a:ea typeface="+mn-ea"/>
                <a:cs typeface="+mn-cs"/>
              </a:defRPr>
            </a:lvl3pPr>
            <a:lvl4pPr marL="13716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4pPr>
            <a:lvl5pPr marL="18288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5pPr>
            <a:lvl6pPr marL="22860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6pPr>
            <a:lvl7pPr marL="27432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7pPr>
            <a:lvl8pPr marL="32004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8pPr>
            <a:lvl9pPr marL="36576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9pPr>
          </a:lstStyle>
          <a:p>
            <a:r>
              <a:rPr lang="en-US"/>
              <a:t>The First Tab</a:t>
            </a:r>
            <a:endParaRPr lang="en-US" dirty="0"/>
          </a:p>
        </p:txBody>
      </p:sp>
    </p:spTree>
    <p:extLst>
      <p:ext uri="{BB962C8B-B14F-4D97-AF65-F5344CB8AC3E}">
        <p14:creationId xmlns:p14="http://schemas.microsoft.com/office/powerpoint/2010/main" val="4211556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Home</a:t>
            </a:r>
          </a:p>
        </p:txBody>
      </p:sp>
      <p:sp>
        <p:nvSpPr>
          <p:cNvPr id="3" name="Content Placeholder 2">
            <a:extLst>
              <a:ext uri="{FF2B5EF4-FFF2-40B4-BE49-F238E27FC236}">
                <a16:creationId xmlns:a16="http://schemas.microsoft.com/office/drawing/2014/main" id="{2A71FB73-D781-4574-9D8D-152D5D6C8524}"/>
              </a:ext>
            </a:extLst>
          </p:cNvPr>
          <p:cNvSpPr>
            <a:spLocks noGrp="1"/>
          </p:cNvSpPr>
          <p:nvPr>
            <p:ph idx="1"/>
          </p:nvPr>
        </p:nvSpPr>
        <p:spPr>
          <a:xfrm>
            <a:off x="4252417" y="697461"/>
            <a:ext cx="7421700" cy="5772150"/>
          </a:xfrm>
          <a:ln>
            <a:noFill/>
          </a:ln>
        </p:spPr>
        <p:txBody>
          <a:bodyPr>
            <a:normAutofit fontScale="92500" lnSpcReduction="10000"/>
          </a:bodyPr>
          <a:lstStyle/>
          <a:p>
            <a:pPr marL="0" indent="0">
              <a:buNone/>
            </a:pPr>
            <a:r>
              <a:rPr lang="en-US" sz="1900" b="1" dirty="0">
                <a:solidFill>
                  <a:schemeClr val="tx1"/>
                </a:solidFill>
              </a:rPr>
              <a:t>CAPS Program Resource and Collaboration Site </a:t>
            </a:r>
          </a:p>
          <a:p>
            <a:pPr marL="0" indent="0">
              <a:buNone/>
            </a:pPr>
            <a:r>
              <a:rPr lang="en-US" sz="1900" dirty="0">
                <a:effectLst/>
              </a:rPr>
              <a:t>This site is designed to support the Cooperative Agricultural Pest Survey (CAPS) community. You’ll find a variety of resources here including the approved methods for National Priority Pests. The CAPS Program is under the Animal and Plant Health Inspection Service (APHIS) - Plant Protection and Quarantine (PPQ).</a:t>
            </a:r>
          </a:p>
          <a:p>
            <a:pPr marL="0" indent="0">
              <a:buNone/>
            </a:pPr>
            <a:r>
              <a:rPr lang="en-US" sz="1900" dirty="0">
                <a:effectLst/>
              </a:rPr>
              <a:t>PPQ safeguards U.S. agriculture and natural resources against the entry, establishment, and spread of economically and environmentally significant pests, and facilitates the safe trade of agricultural products.</a:t>
            </a:r>
          </a:p>
          <a:p>
            <a:pPr marL="0" indent="0">
              <a:buNone/>
            </a:pPr>
            <a:r>
              <a:rPr lang="en-US" sz="1900" dirty="0">
                <a:effectLst/>
              </a:rPr>
              <a:t>The CAPS Program supports PPQ’s mission by conducting exotic plant pest surveys through a national network of cooperators and stakeholders to protect American agriculture and natural resources.</a:t>
            </a:r>
          </a:p>
          <a:p>
            <a:pPr marL="0" indent="0">
              <a:buNone/>
            </a:pPr>
            <a:r>
              <a:rPr lang="en-US" sz="1900" b="1" dirty="0">
                <a:solidFill>
                  <a:schemeClr val="tx1"/>
                </a:solidFill>
              </a:rPr>
              <a:t>Recent Updates: </a:t>
            </a:r>
          </a:p>
          <a:p>
            <a:pPr>
              <a:buFont typeface="Courier New" panose="02070309020205020404" pitchFamily="49" charset="0"/>
              <a:buChar char="o"/>
            </a:pPr>
            <a:r>
              <a:rPr lang="en-US" sz="1900" dirty="0"/>
              <a:t>The </a:t>
            </a:r>
            <a:r>
              <a:rPr lang="en-US" sz="1900" dirty="0">
                <a:solidFill>
                  <a:schemeClr val="accent1">
                    <a:lumMod val="75000"/>
                  </a:schemeClr>
                </a:solidFill>
              </a:rPr>
              <a:t>FY2022 CAPS Guidelines </a:t>
            </a:r>
            <a:r>
              <a:rPr lang="en-US" sz="1900" dirty="0"/>
              <a:t>are available. Cooperators need to read and follow these guidelines when submitting workplans.</a:t>
            </a:r>
          </a:p>
          <a:p>
            <a:pPr>
              <a:buFont typeface="Courier New" panose="02070309020205020404" pitchFamily="49" charset="0"/>
              <a:buChar char="o"/>
            </a:pPr>
            <a:r>
              <a:rPr lang="en-US" sz="1900" dirty="0"/>
              <a:t>The </a:t>
            </a:r>
            <a:r>
              <a:rPr lang="en-US" sz="1900" dirty="0">
                <a:solidFill>
                  <a:schemeClr val="accent1">
                    <a:lumMod val="75000"/>
                  </a:schemeClr>
                </a:solidFill>
              </a:rPr>
              <a:t>National Priority Pest List </a:t>
            </a:r>
            <a:r>
              <a:rPr lang="en-US" sz="1900" dirty="0"/>
              <a:t>was updated.</a:t>
            </a:r>
            <a:endParaRPr lang="en-US" sz="1900" dirty="0">
              <a:effectLst/>
            </a:endParaRPr>
          </a:p>
          <a:p>
            <a:pPr marL="0" indent="0">
              <a:buNone/>
            </a:pPr>
            <a:endParaRPr lang="en-US" dirty="0"/>
          </a:p>
        </p:txBody>
      </p:sp>
    </p:spTree>
    <p:extLst>
      <p:ext uri="{BB962C8B-B14F-4D97-AF65-F5344CB8AC3E}">
        <p14:creationId xmlns:p14="http://schemas.microsoft.com/office/powerpoint/2010/main" val="1996920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80B12868-6E5B-4C30-BFAE-1CE228DFA3DF}"/>
              </a:ext>
            </a:extLst>
          </p:cNvPr>
          <p:cNvSpPr txBox="1">
            <a:spLocks/>
          </p:cNvSpPr>
          <p:nvPr/>
        </p:nvSpPr>
        <p:spPr>
          <a:xfrm>
            <a:off x="581191" y="5861605"/>
            <a:ext cx="11029615" cy="600556"/>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800" kern="1200" cap="all">
                <a:solidFill>
                  <a:schemeClr val="accent1"/>
                </a:solidFill>
                <a:latin typeface="+mn-lt"/>
                <a:ea typeface="+mn-ea"/>
                <a:cs typeface="+mn-cs"/>
              </a:defRPr>
            </a:lvl1pPr>
            <a:lvl2pPr marL="4572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800" kern="1200">
                <a:solidFill>
                  <a:schemeClr val="tx1">
                    <a:tint val="75000"/>
                  </a:schemeClr>
                </a:solidFill>
                <a:latin typeface="+mn-lt"/>
                <a:ea typeface="+mn-ea"/>
                <a:cs typeface="+mn-cs"/>
              </a:defRPr>
            </a:lvl2pPr>
            <a:lvl3pPr marL="9144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600" kern="1200">
                <a:solidFill>
                  <a:schemeClr val="tx1">
                    <a:tint val="75000"/>
                  </a:schemeClr>
                </a:solidFill>
                <a:latin typeface="+mn-lt"/>
                <a:ea typeface="+mn-ea"/>
                <a:cs typeface="+mn-cs"/>
              </a:defRPr>
            </a:lvl3pPr>
            <a:lvl4pPr marL="13716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4pPr>
            <a:lvl5pPr marL="18288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5pPr>
            <a:lvl6pPr marL="22860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6pPr>
            <a:lvl7pPr marL="27432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7pPr>
            <a:lvl8pPr marL="32004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8pPr>
            <a:lvl9pPr marL="36576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9pPr>
          </a:lstStyle>
          <a:p>
            <a:r>
              <a:rPr lang="en-US"/>
              <a:t>The Second Tab</a:t>
            </a:r>
            <a:endParaRPr lang="en-US" dirty="0"/>
          </a:p>
        </p:txBody>
      </p:sp>
      <p:sp>
        <p:nvSpPr>
          <p:cNvPr id="9" name="Title 1">
            <a:extLst>
              <a:ext uri="{FF2B5EF4-FFF2-40B4-BE49-F238E27FC236}">
                <a16:creationId xmlns:a16="http://schemas.microsoft.com/office/drawing/2014/main" id="{7013CDC0-0D97-4E7A-ABC3-3C733114C924}"/>
              </a:ext>
            </a:extLst>
          </p:cNvPr>
          <p:cNvSpPr txBox="1">
            <a:spLocks/>
          </p:cNvSpPr>
          <p:nvPr/>
        </p:nvSpPr>
        <p:spPr>
          <a:xfrm>
            <a:off x="581190" y="3801011"/>
            <a:ext cx="11029615" cy="2147467"/>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36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About</a:t>
            </a:r>
          </a:p>
        </p:txBody>
      </p:sp>
      <p:pic>
        <p:nvPicPr>
          <p:cNvPr id="12" name="Picture 11">
            <a:extLst>
              <a:ext uri="{FF2B5EF4-FFF2-40B4-BE49-F238E27FC236}">
                <a16:creationId xmlns:a16="http://schemas.microsoft.com/office/drawing/2014/main" id="{4D1ABD40-2D40-42B5-AC2A-3458A58026D8}"/>
              </a:ext>
            </a:extLst>
          </p:cNvPr>
          <p:cNvPicPr>
            <a:picLocks noChangeAspect="1"/>
          </p:cNvPicPr>
          <p:nvPr/>
        </p:nvPicPr>
        <p:blipFill>
          <a:blip r:embed="rId3"/>
          <a:stretch>
            <a:fillRect/>
          </a:stretch>
        </p:blipFill>
        <p:spPr>
          <a:xfrm>
            <a:off x="1319516" y="525844"/>
            <a:ext cx="9552967" cy="4602747"/>
          </a:xfrm>
          <a:prstGeom prst="rect">
            <a:avLst/>
          </a:prstGeom>
        </p:spPr>
      </p:pic>
    </p:spTree>
    <p:extLst>
      <p:ext uri="{BB962C8B-B14F-4D97-AF65-F5344CB8AC3E}">
        <p14:creationId xmlns:p14="http://schemas.microsoft.com/office/powerpoint/2010/main" val="4137937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About</a:t>
            </a:r>
          </a:p>
        </p:txBody>
      </p:sp>
      <p:pic>
        <p:nvPicPr>
          <p:cNvPr id="6" name="Picture 5">
            <a:extLst>
              <a:ext uri="{FF2B5EF4-FFF2-40B4-BE49-F238E27FC236}">
                <a16:creationId xmlns:a16="http://schemas.microsoft.com/office/drawing/2014/main" id="{E4F65EA4-9909-4665-A7F7-CADBC652F49B}"/>
              </a:ext>
            </a:extLst>
          </p:cNvPr>
          <p:cNvPicPr>
            <a:picLocks noChangeAspect="1"/>
          </p:cNvPicPr>
          <p:nvPr/>
        </p:nvPicPr>
        <p:blipFill>
          <a:blip r:embed="rId3"/>
          <a:stretch>
            <a:fillRect/>
          </a:stretch>
        </p:blipFill>
        <p:spPr>
          <a:xfrm>
            <a:off x="4264999" y="600095"/>
            <a:ext cx="7476427" cy="4232160"/>
          </a:xfrm>
          <a:prstGeom prst="rect">
            <a:avLst/>
          </a:prstGeom>
        </p:spPr>
      </p:pic>
      <p:pic>
        <p:nvPicPr>
          <p:cNvPr id="9" name="Picture 8">
            <a:extLst>
              <a:ext uri="{FF2B5EF4-FFF2-40B4-BE49-F238E27FC236}">
                <a16:creationId xmlns:a16="http://schemas.microsoft.com/office/drawing/2014/main" id="{12E82172-2BB5-4BE5-81A9-7A386051BB88}"/>
              </a:ext>
            </a:extLst>
          </p:cNvPr>
          <p:cNvPicPr>
            <a:picLocks noChangeAspect="1"/>
          </p:cNvPicPr>
          <p:nvPr/>
        </p:nvPicPr>
        <p:blipFill rotWithShape="1">
          <a:blip r:embed="rId4"/>
          <a:srcRect b="58093"/>
          <a:stretch/>
        </p:blipFill>
        <p:spPr>
          <a:xfrm>
            <a:off x="4264999" y="4911768"/>
            <a:ext cx="7476427" cy="1170979"/>
          </a:xfrm>
          <a:prstGeom prst="rect">
            <a:avLst/>
          </a:prstGeom>
        </p:spPr>
      </p:pic>
    </p:spTree>
    <p:extLst>
      <p:ext uri="{BB962C8B-B14F-4D97-AF65-F5344CB8AC3E}">
        <p14:creationId xmlns:p14="http://schemas.microsoft.com/office/powerpoint/2010/main" val="3807168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About Continued…</a:t>
            </a:r>
          </a:p>
        </p:txBody>
      </p:sp>
      <p:pic>
        <p:nvPicPr>
          <p:cNvPr id="6" name="Picture 5">
            <a:extLst>
              <a:ext uri="{FF2B5EF4-FFF2-40B4-BE49-F238E27FC236}">
                <a16:creationId xmlns:a16="http://schemas.microsoft.com/office/drawing/2014/main" id="{E0020E09-ECEF-4700-8BB8-7BC56A798109}"/>
              </a:ext>
            </a:extLst>
          </p:cNvPr>
          <p:cNvPicPr>
            <a:picLocks noChangeAspect="1"/>
          </p:cNvPicPr>
          <p:nvPr/>
        </p:nvPicPr>
        <p:blipFill>
          <a:blip r:embed="rId3"/>
          <a:stretch>
            <a:fillRect/>
          </a:stretch>
        </p:blipFill>
        <p:spPr>
          <a:xfrm>
            <a:off x="4256083" y="614796"/>
            <a:ext cx="7657621" cy="1794105"/>
          </a:xfrm>
          <a:prstGeom prst="rect">
            <a:avLst/>
          </a:prstGeom>
        </p:spPr>
      </p:pic>
    </p:spTree>
    <p:extLst>
      <p:ext uri="{BB962C8B-B14F-4D97-AF65-F5344CB8AC3E}">
        <p14:creationId xmlns:p14="http://schemas.microsoft.com/office/powerpoint/2010/main" val="3749141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Welcome New Members</a:t>
            </a:r>
          </a:p>
        </p:txBody>
      </p:sp>
      <p:pic>
        <p:nvPicPr>
          <p:cNvPr id="4" name="Picture 3">
            <a:extLst>
              <a:ext uri="{FF2B5EF4-FFF2-40B4-BE49-F238E27FC236}">
                <a16:creationId xmlns:a16="http://schemas.microsoft.com/office/drawing/2014/main" id="{9D0E75B4-CAC6-4FD4-B76A-AECAD8297AB0}"/>
              </a:ext>
            </a:extLst>
          </p:cNvPr>
          <p:cNvPicPr>
            <a:picLocks noChangeAspect="1"/>
          </p:cNvPicPr>
          <p:nvPr/>
        </p:nvPicPr>
        <p:blipFill rotWithShape="1">
          <a:blip r:embed="rId3"/>
          <a:srcRect l="2378" t="7464" r="2517" b="73239"/>
          <a:stretch/>
        </p:blipFill>
        <p:spPr>
          <a:xfrm>
            <a:off x="4240694" y="609599"/>
            <a:ext cx="7513984" cy="1722419"/>
          </a:xfrm>
          <a:prstGeom prst="rect">
            <a:avLst/>
          </a:prstGeom>
        </p:spPr>
      </p:pic>
      <p:pic>
        <p:nvPicPr>
          <p:cNvPr id="8" name="Picture 7">
            <a:extLst>
              <a:ext uri="{FF2B5EF4-FFF2-40B4-BE49-F238E27FC236}">
                <a16:creationId xmlns:a16="http://schemas.microsoft.com/office/drawing/2014/main" id="{0B8BAF7D-76A4-45CA-8F71-5C14211295FE}"/>
              </a:ext>
            </a:extLst>
          </p:cNvPr>
          <p:cNvPicPr>
            <a:picLocks noChangeAspect="1"/>
          </p:cNvPicPr>
          <p:nvPr/>
        </p:nvPicPr>
        <p:blipFill rotWithShape="1">
          <a:blip r:embed="rId3"/>
          <a:srcRect l="2378" t="28682" r="2517" b="47475"/>
          <a:stretch/>
        </p:blipFill>
        <p:spPr>
          <a:xfrm>
            <a:off x="4240694" y="2332018"/>
            <a:ext cx="7513984" cy="2128166"/>
          </a:xfrm>
          <a:prstGeom prst="rect">
            <a:avLst/>
          </a:prstGeom>
        </p:spPr>
      </p:pic>
      <p:pic>
        <p:nvPicPr>
          <p:cNvPr id="10" name="Picture 9">
            <a:extLst>
              <a:ext uri="{FF2B5EF4-FFF2-40B4-BE49-F238E27FC236}">
                <a16:creationId xmlns:a16="http://schemas.microsoft.com/office/drawing/2014/main" id="{0BF71560-1BE1-4BB7-BB13-812B123F3E35}"/>
              </a:ext>
            </a:extLst>
          </p:cNvPr>
          <p:cNvPicPr>
            <a:picLocks noChangeAspect="1"/>
          </p:cNvPicPr>
          <p:nvPr/>
        </p:nvPicPr>
        <p:blipFill rotWithShape="1">
          <a:blip r:embed="rId3"/>
          <a:srcRect l="2378" t="54232" r="2517" b="22039"/>
          <a:stretch/>
        </p:blipFill>
        <p:spPr>
          <a:xfrm>
            <a:off x="4240694" y="4420428"/>
            <a:ext cx="7513984" cy="2118003"/>
          </a:xfrm>
          <a:prstGeom prst="rect">
            <a:avLst/>
          </a:prstGeom>
        </p:spPr>
      </p:pic>
    </p:spTree>
    <p:extLst>
      <p:ext uri="{BB962C8B-B14F-4D97-AF65-F5344CB8AC3E}">
        <p14:creationId xmlns:p14="http://schemas.microsoft.com/office/powerpoint/2010/main" val="3419515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CAPS Directories</a:t>
            </a:r>
          </a:p>
        </p:txBody>
      </p:sp>
      <p:pic>
        <p:nvPicPr>
          <p:cNvPr id="6" name="Picture 5">
            <a:extLst>
              <a:ext uri="{FF2B5EF4-FFF2-40B4-BE49-F238E27FC236}">
                <a16:creationId xmlns:a16="http://schemas.microsoft.com/office/drawing/2014/main" id="{DA0704B0-0819-4D64-A927-F3685962F1CC}"/>
              </a:ext>
            </a:extLst>
          </p:cNvPr>
          <p:cNvPicPr>
            <a:picLocks noChangeAspect="1"/>
          </p:cNvPicPr>
          <p:nvPr/>
        </p:nvPicPr>
        <p:blipFill>
          <a:blip r:embed="rId3"/>
          <a:stretch>
            <a:fillRect/>
          </a:stretch>
        </p:blipFill>
        <p:spPr>
          <a:xfrm>
            <a:off x="4255399" y="610513"/>
            <a:ext cx="7472776" cy="1897848"/>
          </a:xfrm>
          <a:prstGeom prst="rect">
            <a:avLst/>
          </a:prstGeom>
        </p:spPr>
      </p:pic>
      <p:pic>
        <p:nvPicPr>
          <p:cNvPr id="10" name="Picture 9">
            <a:extLst>
              <a:ext uri="{FF2B5EF4-FFF2-40B4-BE49-F238E27FC236}">
                <a16:creationId xmlns:a16="http://schemas.microsoft.com/office/drawing/2014/main" id="{DE247D6F-7FDB-447E-9BFE-293E2DDF8CA9}"/>
              </a:ext>
            </a:extLst>
          </p:cNvPr>
          <p:cNvPicPr>
            <a:picLocks noChangeAspect="1"/>
          </p:cNvPicPr>
          <p:nvPr/>
        </p:nvPicPr>
        <p:blipFill rotWithShape="1">
          <a:blip r:embed="rId4"/>
          <a:srcRect t="238" b="1"/>
          <a:stretch/>
        </p:blipFill>
        <p:spPr>
          <a:xfrm>
            <a:off x="4255399" y="2541215"/>
            <a:ext cx="3236381" cy="2387401"/>
          </a:xfrm>
          <a:prstGeom prst="rect">
            <a:avLst/>
          </a:prstGeom>
        </p:spPr>
      </p:pic>
      <p:pic>
        <p:nvPicPr>
          <p:cNvPr id="15" name="Picture 14">
            <a:extLst>
              <a:ext uri="{FF2B5EF4-FFF2-40B4-BE49-F238E27FC236}">
                <a16:creationId xmlns:a16="http://schemas.microsoft.com/office/drawing/2014/main" id="{DC05233F-FB3D-41CF-8D43-FC644E9828FF}"/>
              </a:ext>
            </a:extLst>
          </p:cNvPr>
          <p:cNvPicPr>
            <a:picLocks noChangeAspect="1"/>
          </p:cNvPicPr>
          <p:nvPr/>
        </p:nvPicPr>
        <p:blipFill>
          <a:blip r:embed="rId5"/>
          <a:stretch>
            <a:fillRect/>
          </a:stretch>
        </p:blipFill>
        <p:spPr>
          <a:xfrm>
            <a:off x="7491780" y="2541216"/>
            <a:ext cx="3236381" cy="2379024"/>
          </a:xfrm>
          <a:prstGeom prst="rect">
            <a:avLst/>
          </a:prstGeom>
        </p:spPr>
      </p:pic>
      <p:pic>
        <p:nvPicPr>
          <p:cNvPr id="17" name="Picture 16">
            <a:extLst>
              <a:ext uri="{FF2B5EF4-FFF2-40B4-BE49-F238E27FC236}">
                <a16:creationId xmlns:a16="http://schemas.microsoft.com/office/drawing/2014/main" id="{051046C1-8320-45E2-A52E-A689021DA11F}"/>
              </a:ext>
            </a:extLst>
          </p:cNvPr>
          <p:cNvPicPr>
            <a:picLocks noChangeAspect="1"/>
          </p:cNvPicPr>
          <p:nvPr/>
        </p:nvPicPr>
        <p:blipFill rotWithShape="1">
          <a:blip r:embed="rId6"/>
          <a:srcRect b="50919"/>
          <a:stretch/>
        </p:blipFill>
        <p:spPr>
          <a:xfrm>
            <a:off x="4255399" y="4961470"/>
            <a:ext cx="1615049" cy="1276163"/>
          </a:xfrm>
          <a:prstGeom prst="rect">
            <a:avLst/>
          </a:prstGeom>
        </p:spPr>
      </p:pic>
      <p:pic>
        <p:nvPicPr>
          <p:cNvPr id="18" name="Picture 17">
            <a:extLst>
              <a:ext uri="{FF2B5EF4-FFF2-40B4-BE49-F238E27FC236}">
                <a16:creationId xmlns:a16="http://schemas.microsoft.com/office/drawing/2014/main" id="{BC32FC71-0DCE-43B0-8885-C8E270C29345}"/>
              </a:ext>
            </a:extLst>
          </p:cNvPr>
          <p:cNvPicPr>
            <a:picLocks noChangeAspect="1"/>
          </p:cNvPicPr>
          <p:nvPr/>
        </p:nvPicPr>
        <p:blipFill rotWithShape="1">
          <a:blip r:embed="rId6"/>
          <a:srcRect t="50919"/>
          <a:stretch/>
        </p:blipFill>
        <p:spPr>
          <a:xfrm>
            <a:off x="5907024" y="4962993"/>
            <a:ext cx="1615049" cy="1276163"/>
          </a:xfrm>
          <a:prstGeom prst="rect">
            <a:avLst/>
          </a:prstGeom>
        </p:spPr>
      </p:pic>
      <p:pic>
        <p:nvPicPr>
          <p:cNvPr id="20" name="Picture 19">
            <a:extLst>
              <a:ext uri="{FF2B5EF4-FFF2-40B4-BE49-F238E27FC236}">
                <a16:creationId xmlns:a16="http://schemas.microsoft.com/office/drawing/2014/main" id="{ACEC2D51-A98C-4D59-94EB-2E58B3087EAB}"/>
              </a:ext>
            </a:extLst>
          </p:cNvPr>
          <p:cNvPicPr>
            <a:picLocks noChangeAspect="1"/>
          </p:cNvPicPr>
          <p:nvPr/>
        </p:nvPicPr>
        <p:blipFill>
          <a:blip r:embed="rId7"/>
          <a:stretch>
            <a:fillRect/>
          </a:stretch>
        </p:blipFill>
        <p:spPr>
          <a:xfrm>
            <a:off x="7558649" y="5983620"/>
            <a:ext cx="3937202" cy="254013"/>
          </a:xfrm>
          <a:prstGeom prst="rect">
            <a:avLst/>
          </a:prstGeom>
        </p:spPr>
      </p:pic>
    </p:spTree>
    <p:extLst>
      <p:ext uri="{BB962C8B-B14F-4D97-AF65-F5344CB8AC3E}">
        <p14:creationId xmlns:p14="http://schemas.microsoft.com/office/powerpoint/2010/main" val="1885986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CAPS Directories</a:t>
            </a:r>
          </a:p>
        </p:txBody>
      </p:sp>
      <p:pic>
        <p:nvPicPr>
          <p:cNvPr id="7" name="Picture 6">
            <a:extLst>
              <a:ext uri="{FF2B5EF4-FFF2-40B4-BE49-F238E27FC236}">
                <a16:creationId xmlns:a16="http://schemas.microsoft.com/office/drawing/2014/main" id="{3E741AB6-CB4C-4198-8558-D1ED8EDE87DA}"/>
              </a:ext>
            </a:extLst>
          </p:cNvPr>
          <p:cNvPicPr>
            <a:picLocks noChangeAspect="1"/>
          </p:cNvPicPr>
          <p:nvPr/>
        </p:nvPicPr>
        <p:blipFill rotWithShape="1">
          <a:blip r:embed="rId3"/>
          <a:srcRect b="4933"/>
          <a:stretch/>
        </p:blipFill>
        <p:spPr>
          <a:xfrm>
            <a:off x="4269704" y="631785"/>
            <a:ext cx="7492821" cy="4334153"/>
          </a:xfrm>
          <a:prstGeom prst="rect">
            <a:avLst/>
          </a:prstGeom>
          <a:solidFill>
            <a:srgbClr val="F9FAFB"/>
          </a:solidFill>
        </p:spPr>
      </p:pic>
    </p:spTree>
    <p:extLst>
      <p:ext uri="{BB962C8B-B14F-4D97-AF65-F5344CB8AC3E}">
        <p14:creationId xmlns:p14="http://schemas.microsoft.com/office/powerpoint/2010/main" val="566322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CAPS History</a:t>
            </a:r>
          </a:p>
        </p:txBody>
      </p:sp>
      <p:graphicFrame>
        <p:nvGraphicFramePr>
          <p:cNvPr id="4" name="Table 3">
            <a:extLst>
              <a:ext uri="{FF2B5EF4-FFF2-40B4-BE49-F238E27FC236}">
                <a16:creationId xmlns:a16="http://schemas.microsoft.com/office/drawing/2014/main" id="{D411CF24-21DF-4819-A19F-651BCDA92950}"/>
              </a:ext>
            </a:extLst>
          </p:cNvPr>
          <p:cNvGraphicFramePr>
            <a:graphicFrameLocks noGrp="1"/>
          </p:cNvGraphicFramePr>
          <p:nvPr>
            <p:extLst>
              <p:ext uri="{D42A27DB-BD31-4B8C-83A1-F6EECF244321}">
                <p14:modId xmlns:p14="http://schemas.microsoft.com/office/powerpoint/2010/main" val="1747685932"/>
              </p:ext>
            </p:extLst>
          </p:nvPr>
        </p:nvGraphicFramePr>
        <p:xfrm>
          <a:off x="4332516" y="3285668"/>
          <a:ext cx="7489368" cy="3129137"/>
        </p:xfrm>
        <a:graphic>
          <a:graphicData uri="http://schemas.openxmlformats.org/drawingml/2006/table">
            <a:tbl>
              <a:tblPr firstRow="1" bandRow="1">
                <a:tableStyleId>{9D7B26C5-4107-4FEC-AEDC-1716B250A1EF}</a:tableStyleId>
              </a:tblPr>
              <a:tblGrid>
                <a:gridCol w="1667592">
                  <a:extLst>
                    <a:ext uri="{9D8B030D-6E8A-4147-A177-3AD203B41FA5}">
                      <a16:colId xmlns:a16="http://schemas.microsoft.com/office/drawing/2014/main" val="3224975328"/>
                    </a:ext>
                  </a:extLst>
                </a:gridCol>
                <a:gridCol w="1294544">
                  <a:extLst>
                    <a:ext uri="{9D8B030D-6E8A-4147-A177-3AD203B41FA5}">
                      <a16:colId xmlns:a16="http://schemas.microsoft.com/office/drawing/2014/main" val="742508257"/>
                    </a:ext>
                  </a:extLst>
                </a:gridCol>
                <a:gridCol w="1078786">
                  <a:extLst>
                    <a:ext uri="{9D8B030D-6E8A-4147-A177-3AD203B41FA5}">
                      <a16:colId xmlns:a16="http://schemas.microsoft.com/office/drawing/2014/main" val="586938004"/>
                    </a:ext>
                  </a:extLst>
                </a:gridCol>
                <a:gridCol w="1315092">
                  <a:extLst>
                    <a:ext uri="{9D8B030D-6E8A-4147-A177-3AD203B41FA5}">
                      <a16:colId xmlns:a16="http://schemas.microsoft.com/office/drawing/2014/main" val="2914503104"/>
                    </a:ext>
                  </a:extLst>
                </a:gridCol>
                <a:gridCol w="2133354">
                  <a:extLst>
                    <a:ext uri="{9D8B030D-6E8A-4147-A177-3AD203B41FA5}">
                      <a16:colId xmlns:a16="http://schemas.microsoft.com/office/drawing/2014/main" val="2218807237"/>
                    </a:ext>
                  </a:extLst>
                </a:gridCol>
              </a:tblGrid>
              <a:tr h="388821">
                <a:tc>
                  <a:txBody>
                    <a:bodyPr/>
                    <a:lstStyle/>
                    <a:p>
                      <a:pPr>
                        <a:lnSpc>
                          <a:spcPct val="115000"/>
                        </a:lnSpc>
                      </a:pPr>
                      <a:endParaRPr lang="en-US" sz="1300" dirty="0">
                        <a:effectLst/>
                        <a:latin typeface="+mn-lt"/>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Implementation</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Updated</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dirty="0">
                          <a:effectLst/>
                        </a:rPr>
                        <a:t>Current Version</a:t>
                      </a:r>
                      <a:endParaRPr lang="en-US" sz="1300" dirty="0">
                        <a:effectLst/>
                        <a:latin typeface="+mn-lt"/>
                        <a:ea typeface="Calibri" panose="020F0502020204030204" pitchFamily="34" charset="0"/>
                        <a:cs typeface="Times New Roman" panose="02020603050405020304" pitchFamily="18" charset="0"/>
                      </a:endParaRPr>
                    </a:p>
                  </a:txBody>
                  <a:tcPr anchor="ctr"/>
                </a:tc>
                <a:tc>
                  <a:txBody>
                    <a:bodyPr/>
                    <a:lstStyle/>
                    <a:p>
                      <a:pPr>
                        <a:lnSpc>
                          <a:spcPct val="115000"/>
                        </a:lnSpc>
                      </a:pPr>
                      <a:endParaRPr lang="en-US" sz="1300">
                        <a:effectLst/>
                        <a:latin typeface="+mn-lt"/>
                        <a:cs typeface="Times New Roman" panose="02020603050405020304" pitchFamily="18" charset="0"/>
                      </a:endParaRPr>
                    </a:p>
                  </a:txBody>
                  <a:tcPr anchor="ctr"/>
                </a:tc>
                <a:extLst>
                  <a:ext uri="{0D108BD9-81ED-4DB2-BD59-A6C34878D82A}">
                    <a16:rowId xmlns:a16="http://schemas.microsoft.com/office/drawing/2014/main" val="1083886074"/>
                  </a:ext>
                </a:extLst>
              </a:tr>
              <a:tr h="363255">
                <a:tc>
                  <a:txBody>
                    <a:bodyPr/>
                    <a:lstStyle/>
                    <a:p>
                      <a:pPr marL="0" marR="0">
                        <a:lnSpc>
                          <a:spcPct val="115000"/>
                        </a:lnSpc>
                        <a:spcBef>
                          <a:spcPts val="0"/>
                        </a:spcBef>
                        <a:spcAft>
                          <a:spcPts val="0"/>
                        </a:spcAft>
                      </a:pPr>
                      <a:r>
                        <a:rPr lang="en-US" sz="1300" dirty="0">
                          <a:effectLst/>
                        </a:rPr>
                        <a:t>NAPIS</a:t>
                      </a:r>
                      <a:endParaRPr lang="en-US" sz="1300" dirty="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Mid-1980s</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1992, 2004</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2014-2015</a:t>
                      </a:r>
                      <a:endParaRPr lang="en-US" sz="1300" dirty="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dirty="0">
                          <a:effectLst/>
                        </a:rPr>
                        <a:t>NAPIS 3.0</a:t>
                      </a:r>
                      <a:endParaRPr lang="en-US" sz="1300" dirty="0">
                        <a:effectLst/>
                        <a:latin typeface="+mn-lt"/>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525848648"/>
                  </a:ext>
                </a:extLst>
              </a:tr>
              <a:tr h="369869">
                <a:tc>
                  <a:txBody>
                    <a:bodyPr/>
                    <a:lstStyle/>
                    <a:p>
                      <a:pPr marL="0" marR="0">
                        <a:lnSpc>
                          <a:spcPct val="115000"/>
                        </a:lnSpc>
                        <a:spcBef>
                          <a:spcPts val="0"/>
                        </a:spcBef>
                        <a:spcAft>
                          <a:spcPts val="0"/>
                        </a:spcAft>
                      </a:pPr>
                      <a:r>
                        <a:rPr lang="en-US" sz="1300">
                          <a:effectLst/>
                        </a:rPr>
                        <a:t>NAPIS Maps</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2000</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2017</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2017</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a:lnSpc>
                          <a:spcPct val="115000"/>
                        </a:lnSpc>
                      </a:pPr>
                      <a:endParaRPr lang="en-US" sz="1300" dirty="0">
                        <a:effectLst/>
                        <a:latin typeface="+mn-lt"/>
                        <a:cs typeface="Times New Roman" panose="02020603050405020304" pitchFamily="18" charset="0"/>
                      </a:endParaRPr>
                    </a:p>
                  </a:txBody>
                  <a:tcPr anchor="ctr"/>
                </a:tc>
                <a:extLst>
                  <a:ext uri="{0D108BD9-81ED-4DB2-BD59-A6C34878D82A}">
                    <a16:rowId xmlns:a16="http://schemas.microsoft.com/office/drawing/2014/main" val="4157162929"/>
                  </a:ext>
                </a:extLst>
              </a:tr>
              <a:tr h="376839">
                <a:tc>
                  <a:txBody>
                    <a:bodyPr/>
                    <a:lstStyle/>
                    <a:p>
                      <a:pPr marL="0" marR="0">
                        <a:lnSpc>
                          <a:spcPct val="115000"/>
                        </a:lnSpc>
                        <a:spcBef>
                          <a:spcPts val="0"/>
                        </a:spcBef>
                        <a:spcAft>
                          <a:spcPts val="0"/>
                        </a:spcAft>
                      </a:pPr>
                      <a:r>
                        <a:rPr lang="en-US" sz="1300" dirty="0">
                          <a:effectLst/>
                        </a:rPr>
                        <a:t>CAPS Restricted site</a:t>
                      </a:r>
                      <a:endParaRPr lang="en-US" sz="1300" dirty="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1995</a:t>
                      </a:r>
                      <a:endParaRPr lang="en-US" sz="1300" dirty="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2010</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2019</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dirty="0">
                          <a:effectLst/>
                        </a:rPr>
                        <a:t>CAPS R &amp; C</a:t>
                      </a:r>
                      <a:endParaRPr lang="en-US" sz="1300" dirty="0">
                        <a:effectLst/>
                        <a:latin typeface="+mn-lt"/>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3103265926"/>
                  </a:ext>
                </a:extLst>
              </a:tr>
              <a:tr h="327859">
                <a:tc>
                  <a:txBody>
                    <a:bodyPr/>
                    <a:lstStyle/>
                    <a:p>
                      <a:pPr marL="0" marR="0">
                        <a:lnSpc>
                          <a:spcPct val="115000"/>
                        </a:lnSpc>
                        <a:spcBef>
                          <a:spcPts val="0"/>
                        </a:spcBef>
                        <a:spcAft>
                          <a:spcPts val="0"/>
                        </a:spcAft>
                      </a:pPr>
                      <a:r>
                        <a:rPr lang="en-US" sz="1300" dirty="0">
                          <a:effectLst/>
                        </a:rPr>
                        <a:t>Pest Tracker</a:t>
                      </a:r>
                      <a:endParaRPr lang="en-US" sz="1300" dirty="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2008</a:t>
                      </a:r>
                      <a:endParaRPr lang="en-US" sz="1300" dirty="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2017</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2017</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dirty="0">
                          <a:effectLst/>
                        </a:rPr>
                        <a:t>2020 – undergoing update</a:t>
                      </a:r>
                      <a:endParaRPr lang="en-US" sz="1300" dirty="0">
                        <a:effectLst/>
                        <a:latin typeface="+mn-lt"/>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1905674792"/>
                  </a:ext>
                </a:extLst>
              </a:tr>
              <a:tr h="394637">
                <a:tc>
                  <a:txBody>
                    <a:bodyPr/>
                    <a:lstStyle/>
                    <a:p>
                      <a:pPr marL="0" marR="0">
                        <a:lnSpc>
                          <a:spcPct val="115000"/>
                        </a:lnSpc>
                        <a:spcBef>
                          <a:spcPts val="0"/>
                        </a:spcBef>
                        <a:spcAft>
                          <a:spcPts val="0"/>
                        </a:spcAft>
                      </a:pPr>
                      <a:r>
                        <a:rPr lang="en-US" sz="1300" dirty="0">
                          <a:effectLst/>
                        </a:rPr>
                        <a:t>Accountability Report</a:t>
                      </a:r>
                      <a:endParaRPr lang="en-US" sz="1300" dirty="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2008</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2016</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2018</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dirty="0">
                          <a:effectLst/>
                        </a:rPr>
                        <a:t>CAPS and Farm Bill Reports</a:t>
                      </a:r>
                      <a:endParaRPr lang="en-US" sz="1300" dirty="0">
                        <a:effectLst/>
                        <a:latin typeface="+mn-lt"/>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1768783388"/>
                  </a:ext>
                </a:extLst>
              </a:tr>
              <a:tr h="515182">
                <a:tc>
                  <a:txBody>
                    <a:bodyPr/>
                    <a:lstStyle/>
                    <a:p>
                      <a:pPr marL="0" marR="0">
                        <a:lnSpc>
                          <a:spcPct val="115000"/>
                        </a:lnSpc>
                        <a:spcBef>
                          <a:spcPts val="0"/>
                        </a:spcBef>
                        <a:spcAft>
                          <a:spcPts val="0"/>
                        </a:spcAft>
                      </a:pPr>
                      <a:r>
                        <a:rPr lang="en-US" sz="1300" dirty="0">
                          <a:effectLst/>
                        </a:rPr>
                        <a:t>CAPS Approved Methods</a:t>
                      </a:r>
                      <a:endParaRPr lang="en-US" sz="1300" dirty="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2011</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Annually</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2019</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Approved Methods for Pest Surveillance</a:t>
                      </a:r>
                      <a:endParaRPr lang="en-US" sz="1300">
                        <a:effectLst/>
                        <a:latin typeface="+mn-lt"/>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64624317"/>
                  </a:ext>
                </a:extLst>
              </a:tr>
              <a:tr h="379727">
                <a:tc>
                  <a:txBody>
                    <a:bodyPr/>
                    <a:lstStyle/>
                    <a:p>
                      <a:pPr marL="0" marR="0">
                        <a:lnSpc>
                          <a:spcPct val="115000"/>
                        </a:lnSpc>
                        <a:spcBef>
                          <a:spcPts val="0"/>
                        </a:spcBef>
                        <a:spcAft>
                          <a:spcPts val="0"/>
                        </a:spcAft>
                      </a:pPr>
                      <a:r>
                        <a:rPr lang="en-US" sz="1200" dirty="0">
                          <a:effectLst/>
                        </a:rPr>
                        <a:t>Survey Summary Form</a:t>
                      </a:r>
                      <a:endParaRPr lang="en-US" sz="1200" dirty="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2012</a:t>
                      </a:r>
                      <a:endParaRPr lang="en-US" sz="1300" dirty="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2018</a:t>
                      </a:r>
                      <a:endParaRPr lang="en-US" sz="130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a:effectLst/>
                        </a:rPr>
                        <a:t>2018</a:t>
                      </a:r>
                      <a:endParaRPr lang="en-US" sz="1300" dirty="0">
                        <a:effectLst/>
                        <a:latin typeface="+mn-lt"/>
                        <a:ea typeface="Calibri" panose="020F050202020403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300" dirty="0">
                          <a:effectLst/>
                        </a:rPr>
                        <a:t>Survey Planning</a:t>
                      </a:r>
                      <a:endParaRPr lang="en-US" sz="1300" dirty="0">
                        <a:effectLst/>
                        <a:latin typeface="+mn-lt"/>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1133082603"/>
                  </a:ext>
                </a:extLst>
              </a:tr>
            </a:tbl>
          </a:graphicData>
        </a:graphic>
      </p:graphicFrame>
      <p:graphicFrame>
        <p:nvGraphicFramePr>
          <p:cNvPr id="12" name="Table 12">
            <a:extLst>
              <a:ext uri="{FF2B5EF4-FFF2-40B4-BE49-F238E27FC236}">
                <a16:creationId xmlns:a16="http://schemas.microsoft.com/office/drawing/2014/main" id="{93CA55CA-1B8E-44D8-A2F8-002FFD668B7D}"/>
              </a:ext>
            </a:extLst>
          </p:cNvPr>
          <p:cNvGraphicFramePr>
            <a:graphicFrameLocks noGrp="1"/>
          </p:cNvGraphicFramePr>
          <p:nvPr>
            <p:extLst>
              <p:ext uri="{D42A27DB-BD31-4B8C-83A1-F6EECF244321}">
                <p14:modId xmlns:p14="http://schemas.microsoft.com/office/powerpoint/2010/main" val="1296329276"/>
              </p:ext>
            </p:extLst>
          </p:nvPr>
        </p:nvGraphicFramePr>
        <p:xfrm>
          <a:off x="4332516" y="875280"/>
          <a:ext cx="7493039" cy="2062480"/>
        </p:xfrm>
        <a:graphic>
          <a:graphicData uri="http://schemas.openxmlformats.org/drawingml/2006/table">
            <a:tbl>
              <a:tblPr firstRow="1" bandRow="1">
                <a:tableStyleId>{9D7B26C5-4107-4FEC-AEDC-1716B250A1EF}</a:tableStyleId>
              </a:tblPr>
              <a:tblGrid>
                <a:gridCol w="1657318">
                  <a:extLst>
                    <a:ext uri="{9D8B030D-6E8A-4147-A177-3AD203B41FA5}">
                      <a16:colId xmlns:a16="http://schemas.microsoft.com/office/drawing/2014/main" val="1761780928"/>
                    </a:ext>
                  </a:extLst>
                </a:gridCol>
                <a:gridCol w="5147353">
                  <a:extLst>
                    <a:ext uri="{9D8B030D-6E8A-4147-A177-3AD203B41FA5}">
                      <a16:colId xmlns:a16="http://schemas.microsoft.com/office/drawing/2014/main" val="63799451"/>
                    </a:ext>
                  </a:extLst>
                </a:gridCol>
                <a:gridCol w="688368">
                  <a:extLst>
                    <a:ext uri="{9D8B030D-6E8A-4147-A177-3AD203B41FA5}">
                      <a16:colId xmlns:a16="http://schemas.microsoft.com/office/drawing/2014/main" val="3473501141"/>
                    </a:ext>
                  </a:extLst>
                </a:gridCol>
              </a:tblGrid>
              <a:tr h="370840">
                <a:tc>
                  <a:txBody>
                    <a:bodyPr/>
                    <a:lstStyle/>
                    <a:p>
                      <a:endParaRPr lang="en-US" sz="1400" dirty="0"/>
                    </a:p>
                  </a:txBody>
                  <a:tcPr/>
                </a:tc>
                <a:tc>
                  <a:txBody>
                    <a:bodyPr/>
                    <a:lstStyle/>
                    <a:p>
                      <a:endParaRPr lang="en-US" sz="1400"/>
                    </a:p>
                  </a:txBody>
                  <a:tcPr/>
                </a:tc>
                <a:tc>
                  <a:txBody>
                    <a:bodyPr/>
                    <a:lstStyle/>
                    <a:p>
                      <a:r>
                        <a:rPr lang="en-US" sz="1400" dirty="0"/>
                        <a:t>Year</a:t>
                      </a:r>
                    </a:p>
                  </a:txBody>
                  <a:tcPr/>
                </a:tc>
                <a:extLst>
                  <a:ext uri="{0D108BD9-81ED-4DB2-BD59-A6C34878D82A}">
                    <a16:rowId xmlns:a16="http://schemas.microsoft.com/office/drawing/2014/main" val="488249729"/>
                  </a:ext>
                </a:extLst>
              </a:tr>
              <a:tr h="370840">
                <a:tc>
                  <a:txBody>
                    <a:bodyPr/>
                    <a:lstStyle/>
                    <a:p>
                      <a:r>
                        <a:rPr lang="en-US" sz="1300"/>
                        <a:t>USDA-APHIS-PPQ</a:t>
                      </a:r>
                      <a:endParaRPr lang="en-US" sz="1300" dirty="0"/>
                    </a:p>
                  </a:txBody>
                  <a:tcPr/>
                </a:tc>
                <a:tc>
                  <a:txBody>
                    <a:bodyPr/>
                    <a:lstStyle/>
                    <a:p>
                      <a:endParaRPr lang="en-US" sz="1300"/>
                    </a:p>
                  </a:txBody>
                  <a:tcPr/>
                </a:tc>
                <a:tc>
                  <a:txBody>
                    <a:bodyPr/>
                    <a:lstStyle/>
                    <a:p>
                      <a:r>
                        <a:rPr lang="en-US" sz="1300" dirty="0"/>
                        <a:t>1972</a:t>
                      </a:r>
                    </a:p>
                  </a:txBody>
                  <a:tcPr/>
                </a:tc>
                <a:extLst>
                  <a:ext uri="{0D108BD9-81ED-4DB2-BD59-A6C34878D82A}">
                    <a16:rowId xmlns:a16="http://schemas.microsoft.com/office/drawing/2014/main" val="3003747349"/>
                  </a:ext>
                </a:extLst>
              </a:tr>
              <a:tr h="370840">
                <a:tc>
                  <a:txBody>
                    <a:bodyPr/>
                    <a:lstStyle/>
                    <a:p>
                      <a:r>
                        <a:rPr lang="en-US" sz="1300" dirty="0"/>
                        <a:t>ICPP</a:t>
                      </a:r>
                    </a:p>
                  </a:txBody>
                  <a:tcPr/>
                </a:tc>
                <a:tc>
                  <a:txBody>
                    <a:bodyPr/>
                    <a:lstStyle/>
                    <a:p>
                      <a:r>
                        <a:rPr lang="en-US" sz="1300" dirty="0"/>
                        <a:t>Intersociety Consortium for Plant Protection</a:t>
                      </a:r>
                    </a:p>
                  </a:txBody>
                  <a:tcPr/>
                </a:tc>
                <a:tc>
                  <a:txBody>
                    <a:bodyPr/>
                    <a:lstStyle/>
                    <a:p>
                      <a:r>
                        <a:rPr lang="en-US" sz="1300" dirty="0"/>
                        <a:t>1980</a:t>
                      </a:r>
                    </a:p>
                  </a:txBody>
                  <a:tcPr/>
                </a:tc>
                <a:extLst>
                  <a:ext uri="{0D108BD9-81ED-4DB2-BD59-A6C34878D82A}">
                    <a16:rowId xmlns:a16="http://schemas.microsoft.com/office/drawing/2014/main" val="373365718"/>
                  </a:ext>
                </a:extLst>
              </a:tr>
              <a:tr h="370840">
                <a:tc>
                  <a:txBody>
                    <a:bodyPr/>
                    <a:lstStyle/>
                    <a:p>
                      <a:r>
                        <a:rPr lang="en-US" sz="1300" dirty="0"/>
                        <a:t>CNPPSDP</a:t>
                      </a:r>
                    </a:p>
                  </a:txBody>
                  <a:tcPr/>
                </a:tc>
                <a:tc>
                  <a:txBody>
                    <a:bodyPr/>
                    <a:lstStyle/>
                    <a:p>
                      <a:r>
                        <a:rPr lang="en-US" sz="1300" dirty="0"/>
                        <a:t>Cooperative National Plant Pest Survey &amp; Detection Program</a:t>
                      </a:r>
                    </a:p>
                  </a:txBody>
                  <a:tcPr/>
                </a:tc>
                <a:tc>
                  <a:txBody>
                    <a:bodyPr/>
                    <a:lstStyle/>
                    <a:p>
                      <a:r>
                        <a:rPr lang="en-US" sz="1300" dirty="0"/>
                        <a:t>1982</a:t>
                      </a:r>
                    </a:p>
                  </a:txBody>
                  <a:tcPr/>
                </a:tc>
                <a:extLst>
                  <a:ext uri="{0D108BD9-81ED-4DB2-BD59-A6C34878D82A}">
                    <a16:rowId xmlns:a16="http://schemas.microsoft.com/office/drawing/2014/main" val="49090803"/>
                  </a:ext>
                </a:extLst>
              </a:tr>
              <a:tr h="185420">
                <a:tc>
                  <a:txBody>
                    <a:bodyPr/>
                    <a:lstStyle/>
                    <a:p>
                      <a:r>
                        <a:rPr lang="en-US" sz="1300" dirty="0"/>
                        <a:t>NAPIS</a:t>
                      </a:r>
                    </a:p>
                  </a:txBody>
                  <a:tcPr/>
                </a:tc>
                <a:tc>
                  <a:txBody>
                    <a:bodyPr/>
                    <a:lstStyle/>
                    <a:p>
                      <a:r>
                        <a:rPr lang="fr-FR" sz="1300" dirty="0"/>
                        <a:t>National Agricultural Pest Information System</a:t>
                      </a:r>
                      <a:endParaRPr lang="en-US" sz="1300" dirty="0"/>
                    </a:p>
                  </a:txBody>
                  <a:tcPr/>
                </a:tc>
                <a:tc>
                  <a:txBody>
                    <a:bodyPr/>
                    <a:lstStyle/>
                    <a:p>
                      <a:r>
                        <a:rPr lang="en-US" sz="1300" dirty="0"/>
                        <a:t>1983</a:t>
                      </a:r>
                    </a:p>
                  </a:txBody>
                  <a:tcPr/>
                </a:tc>
                <a:extLst>
                  <a:ext uri="{0D108BD9-81ED-4DB2-BD59-A6C34878D82A}">
                    <a16:rowId xmlns:a16="http://schemas.microsoft.com/office/drawing/2014/main" val="3149524715"/>
                  </a:ext>
                </a:extLst>
              </a:tr>
              <a:tr h="185420">
                <a:tc>
                  <a:txBody>
                    <a:bodyPr/>
                    <a:lstStyle/>
                    <a:p>
                      <a:r>
                        <a:rPr lang="en-US" sz="1300" dirty="0"/>
                        <a:t>CAPS</a:t>
                      </a:r>
                    </a:p>
                  </a:txBody>
                  <a:tcPr/>
                </a:tc>
                <a:tc>
                  <a:txBody>
                    <a:bodyPr/>
                    <a:lstStyle/>
                    <a:p>
                      <a:r>
                        <a:rPr lang="en-US" sz="1300" dirty="0"/>
                        <a:t>Cooperative Agricultural Pest Survey</a:t>
                      </a:r>
                    </a:p>
                  </a:txBody>
                  <a:tcPr/>
                </a:tc>
                <a:tc>
                  <a:txBody>
                    <a:bodyPr/>
                    <a:lstStyle/>
                    <a:p>
                      <a:r>
                        <a:rPr lang="en-US" sz="1300" dirty="0"/>
                        <a:t>1987</a:t>
                      </a:r>
                    </a:p>
                  </a:txBody>
                  <a:tcPr/>
                </a:tc>
                <a:extLst>
                  <a:ext uri="{0D108BD9-81ED-4DB2-BD59-A6C34878D82A}">
                    <a16:rowId xmlns:a16="http://schemas.microsoft.com/office/drawing/2014/main" val="964999515"/>
                  </a:ext>
                </a:extLst>
              </a:tr>
            </a:tbl>
          </a:graphicData>
        </a:graphic>
      </p:graphicFrame>
      <p:sp>
        <p:nvSpPr>
          <p:cNvPr id="13" name="TextBox 12">
            <a:extLst>
              <a:ext uri="{FF2B5EF4-FFF2-40B4-BE49-F238E27FC236}">
                <a16:creationId xmlns:a16="http://schemas.microsoft.com/office/drawing/2014/main" id="{125163A9-CF7C-4BBD-AF47-5E73B255988C}"/>
              </a:ext>
            </a:extLst>
          </p:cNvPr>
          <p:cNvSpPr txBox="1"/>
          <p:nvPr/>
        </p:nvSpPr>
        <p:spPr>
          <a:xfrm>
            <a:off x="4246651" y="553609"/>
            <a:ext cx="7772399" cy="599395"/>
          </a:xfrm>
          <a:prstGeom prst="rect">
            <a:avLst/>
          </a:prstGeom>
          <a:noFill/>
        </p:spPr>
        <p:txBody>
          <a:bodyPr wrap="square" rtlCol="0">
            <a:spAutoFit/>
          </a:bodyPr>
          <a:lstStyle/>
          <a:p>
            <a:pPr marL="0" marR="0">
              <a:lnSpc>
                <a:spcPct val="115000"/>
              </a:lnSpc>
              <a:spcBef>
                <a:spcPts val="0"/>
              </a:spcBef>
              <a:spcAft>
                <a:spcPts val="0"/>
              </a:spcAft>
            </a:pPr>
            <a:r>
              <a:rPr lang="en-US" sz="1300" dirty="0">
                <a:latin typeface="Times New Roman" panose="02020603050405020304" pitchFamily="18" charset="0"/>
                <a:ea typeface="Calibri" panose="020F0502020204030204" pitchFamily="34" charset="0"/>
                <a:cs typeface="Times New Roman" panose="02020603050405020304" pitchFamily="18" charset="0"/>
              </a:rPr>
              <a:t>S</a:t>
            </a: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ummary of the progression from USDA-APHIS-PPQ to CAPS</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p>
          <a:p>
            <a:endParaRPr lang="en-US" dirty="0"/>
          </a:p>
        </p:txBody>
      </p:sp>
      <p:sp>
        <p:nvSpPr>
          <p:cNvPr id="3" name="TextBox 2">
            <a:extLst>
              <a:ext uri="{FF2B5EF4-FFF2-40B4-BE49-F238E27FC236}">
                <a16:creationId xmlns:a16="http://schemas.microsoft.com/office/drawing/2014/main" id="{EA1C2938-5557-4CE2-BA37-B721A7C75C1F}"/>
              </a:ext>
            </a:extLst>
          </p:cNvPr>
          <p:cNvSpPr txBox="1"/>
          <p:nvPr/>
        </p:nvSpPr>
        <p:spPr>
          <a:xfrm>
            <a:off x="4257103" y="2952918"/>
            <a:ext cx="7772399" cy="599395"/>
          </a:xfrm>
          <a:prstGeom prst="rect">
            <a:avLst/>
          </a:prstGeom>
          <a:noFill/>
        </p:spPr>
        <p:txBody>
          <a:bodyPr wrap="square" rtlCol="0">
            <a:spAutoFit/>
          </a:bodyPr>
          <a:lstStyle/>
          <a:p>
            <a:pPr marL="0" marR="0">
              <a:lnSpc>
                <a:spcPct val="115000"/>
              </a:lnSpc>
              <a:spcBef>
                <a:spcPts val="0"/>
              </a:spcBef>
              <a:spcAft>
                <a:spcPts val="0"/>
              </a:spcAft>
            </a:pPr>
            <a:r>
              <a:rPr lang="en-US" sz="1300" dirty="0">
                <a:latin typeface="Times New Roman" panose="02020603050405020304" pitchFamily="18" charset="0"/>
                <a:ea typeface="Calibri" panose="020F0502020204030204" pitchFamily="34" charset="0"/>
                <a:cs typeface="Times New Roman" panose="02020603050405020304" pitchFamily="18" charset="0"/>
              </a:rPr>
              <a:t>Summary of</a:t>
            </a: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the implementation and evolution of various components in CAPS Information Services. </a:t>
            </a:r>
          </a:p>
          <a:p>
            <a:endParaRPr lang="en-US" dirty="0"/>
          </a:p>
        </p:txBody>
      </p:sp>
    </p:spTree>
    <p:extLst>
      <p:ext uri="{BB962C8B-B14F-4D97-AF65-F5344CB8AC3E}">
        <p14:creationId xmlns:p14="http://schemas.microsoft.com/office/powerpoint/2010/main" val="2121302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National CAPS Committee</a:t>
            </a:r>
          </a:p>
        </p:txBody>
      </p:sp>
      <p:pic>
        <p:nvPicPr>
          <p:cNvPr id="6" name="Picture 5">
            <a:extLst>
              <a:ext uri="{FF2B5EF4-FFF2-40B4-BE49-F238E27FC236}">
                <a16:creationId xmlns:a16="http://schemas.microsoft.com/office/drawing/2014/main" id="{EF4AD06C-9545-4979-AA95-809AAF1B3F77}"/>
              </a:ext>
            </a:extLst>
          </p:cNvPr>
          <p:cNvPicPr>
            <a:picLocks noChangeAspect="1"/>
          </p:cNvPicPr>
          <p:nvPr/>
        </p:nvPicPr>
        <p:blipFill>
          <a:blip r:embed="rId3"/>
          <a:stretch>
            <a:fillRect/>
          </a:stretch>
        </p:blipFill>
        <p:spPr>
          <a:xfrm>
            <a:off x="4266127" y="619019"/>
            <a:ext cx="5589073" cy="2984190"/>
          </a:xfrm>
          <a:prstGeom prst="rect">
            <a:avLst/>
          </a:prstGeom>
        </p:spPr>
      </p:pic>
      <p:pic>
        <p:nvPicPr>
          <p:cNvPr id="12" name="Picture 11">
            <a:extLst>
              <a:ext uri="{FF2B5EF4-FFF2-40B4-BE49-F238E27FC236}">
                <a16:creationId xmlns:a16="http://schemas.microsoft.com/office/drawing/2014/main" id="{D43BAF2C-1F15-444A-97C8-E365DCE5ADDA}"/>
              </a:ext>
            </a:extLst>
          </p:cNvPr>
          <p:cNvPicPr>
            <a:picLocks noChangeAspect="1"/>
          </p:cNvPicPr>
          <p:nvPr/>
        </p:nvPicPr>
        <p:blipFill rotWithShape="1">
          <a:blip r:embed="rId3"/>
          <a:srcRect l="69097" t="23942"/>
          <a:stretch/>
        </p:blipFill>
        <p:spPr>
          <a:xfrm>
            <a:off x="6591300" y="1333500"/>
            <a:ext cx="1727200" cy="2269709"/>
          </a:xfrm>
          <a:prstGeom prst="rect">
            <a:avLst/>
          </a:prstGeom>
        </p:spPr>
      </p:pic>
      <p:pic>
        <p:nvPicPr>
          <p:cNvPr id="13" name="Picture 12">
            <a:extLst>
              <a:ext uri="{FF2B5EF4-FFF2-40B4-BE49-F238E27FC236}">
                <a16:creationId xmlns:a16="http://schemas.microsoft.com/office/drawing/2014/main" id="{DFFEC6E1-441A-4E38-BDA0-33491FDF4A86}"/>
              </a:ext>
            </a:extLst>
          </p:cNvPr>
          <p:cNvPicPr>
            <a:picLocks noChangeAspect="1"/>
          </p:cNvPicPr>
          <p:nvPr/>
        </p:nvPicPr>
        <p:blipFill rotWithShape="1">
          <a:blip r:embed="rId3"/>
          <a:srcRect l="69097" t="23942"/>
          <a:stretch/>
        </p:blipFill>
        <p:spPr>
          <a:xfrm>
            <a:off x="9451041" y="619019"/>
            <a:ext cx="2270905" cy="2984190"/>
          </a:xfrm>
          <a:prstGeom prst="rect">
            <a:avLst/>
          </a:prstGeom>
        </p:spPr>
      </p:pic>
      <p:pic>
        <p:nvPicPr>
          <p:cNvPr id="9" name="Picture 8">
            <a:extLst>
              <a:ext uri="{FF2B5EF4-FFF2-40B4-BE49-F238E27FC236}">
                <a16:creationId xmlns:a16="http://schemas.microsoft.com/office/drawing/2014/main" id="{8CC2B6B2-B56F-4E94-BDB7-8F3B2A508812}"/>
              </a:ext>
            </a:extLst>
          </p:cNvPr>
          <p:cNvPicPr>
            <a:picLocks noChangeAspect="1"/>
          </p:cNvPicPr>
          <p:nvPr/>
        </p:nvPicPr>
        <p:blipFill>
          <a:blip r:embed="rId4"/>
          <a:stretch>
            <a:fillRect/>
          </a:stretch>
        </p:blipFill>
        <p:spPr>
          <a:xfrm>
            <a:off x="5795508" y="3238500"/>
            <a:ext cx="5926438" cy="3181473"/>
          </a:xfrm>
          <a:prstGeom prst="rect">
            <a:avLst/>
          </a:prstGeom>
        </p:spPr>
      </p:pic>
      <p:pic>
        <p:nvPicPr>
          <p:cNvPr id="15" name="Picture 14">
            <a:extLst>
              <a:ext uri="{FF2B5EF4-FFF2-40B4-BE49-F238E27FC236}">
                <a16:creationId xmlns:a16="http://schemas.microsoft.com/office/drawing/2014/main" id="{7FF2E91F-8639-4487-B7CC-63E32FC55844}"/>
              </a:ext>
            </a:extLst>
          </p:cNvPr>
          <p:cNvPicPr>
            <a:picLocks noChangeAspect="1"/>
          </p:cNvPicPr>
          <p:nvPr/>
        </p:nvPicPr>
        <p:blipFill rotWithShape="1">
          <a:blip r:embed="rId3"/>
          <a:srcRect l="69097" t="28382" r="11535"/>
          <a:stretch/>
        </p:blipFill>
        <p:spPr>
          <a:xfrm>
            <a:off x="4372269" y="3603208"/>
            <a:ext cx="1423240" cy="2809981"/>
          </a:xfrm>
          <a:prstGeom prst="rect">
            <a:avLst/>
          </a:prstGeom>
        </p:spPr>
      </p:pic>
    </p:spTree>
    <p:extLst>
      <p:ext uri="{BB962C8B-B14F-4D97-AF65-F5344CB8AC3E}">
        <p14:creationId xmlns:p14="http://schemas.microsoft.com/office/powerpoint/2010/main" val="3137830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E51BA30-7E9B-4D96-893A-DBEEBE7DA4D9}"/>
              </a:ext>
            </a:extLst>
          </p:cNvPr>
          <p:cNvSpPr txBox="1">
            <a:spLocks/>
          </p:cNvSpPr>
          <p:nvPr/>
        </p:nvSpPr>
        <p:spPr>
          <a:xfrm>
            <a:off x="581193" y="3697012"/>
            <a:ext cx="11029615" cy="2147467"/>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36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Survey</a:t>
            </a:r>
          </a:p>
        </p:txBody>
      </p:sp>
      <p:sp>
        <p:nvSpPr>
          <p:cNvPr id="6" name="Text Placeholder 2">
            <a:extLst>
              <a:ext uri="{FF2B5EF4-FFF2-40B4-BE49-F238E27FC236}">
                <a16:creationId xmlns:a16="http://schemas.microsoft.com/office/drawing/2014/main" id="{DED2B2DD-7672-4C97-B5FC-D9D474CC67A9}"/>
              </a:ext>
            </a:extLst>
          </p:cNvPr>
          <p:cNvSpPr txBox="1">
            <a:spLocks/>
          </p:cNvSpPr>
          <p:nvPr/>
        </p:nvSpPr>
        <p:spPr>
          <a:xfrm>
            <a:off x="581192" y="5844479"/>
            <a:ext cx="11029615" cy="600556"/>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800" kern="1200" cap="all">
                <a:solidFill>
                  <a:schemeClr val="accent1"/>
                </a:solidFill>
                <a:latin typeface="+mn-lt"/>
                <a:ea typeface="+mn-ea"/>
                <a:cs typeface="+mn-cs"/>
              </a:defRPr>
            </a:lvl1pPr>
            <a:lvl2pPr marL="4572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800" kern="1200">
                <a:solidFill>
                  <a:schemeClr val="tx1">
                    <a:tint val="75000"/>
                  </a:schemeClr>
                </a:solidFill>
                <a:latin typeface="+mn-lt"/>
                <a:ea typeface="+mn-ea"/>
                <a:cs typeface="+mn-cs"/>
              </a:defRPr>
            </a:lvl2pPr>
            <a:lvl3pPr marL="9144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600" kern="1200">
                <a:solidFill>
                  <a:schemeClr val="tx1">
                    <a:tint val="75000"/>
                  </a:schemeClr>
                </a:solidFill>
                <a:latin typeface="+mn-lt"/>
                <a:ea typeface="+mn-ea"/>
                <a:cs typeface="+mn-cs"/>
              </a:defRPr>
            </a:lvl3pPr>
            <a:lvl4pPr marL="13716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4pPr>
            <a:lvl5pPr marL="18288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5pPr>
            <a:lvl6pPr marL="22860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6pPr>
            <a:lvl7pPr marL="27432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7pPr>
            <a:lvl8pPr marL="32004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8pPr>
            <a:lvl9pPr marL="36576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9pPr>
          </a:lstStyle>
          <a:p>
            <a:r>
              <a:rPr lang="en-US"/>
              <a:t>The Third Tab</a:t>
            </a:r>
            <a:endParaRPr lang="en-US" dirty="0"/>
          </a:p>
        </p:txBody>
      </p:sp>
      <p:pic>
        <p:nvPicPr>
          <p:cNvPr id="14" name="Picture 13">
            <a:extLst>
              <a:ext uri="{FF2B5EF4-FFF2-40B4-BE49-F238E27FC236}">
                <a16:creationId xmlns:a16="http://schemas.microsoft.com/office/drawing/2014/main" id="{F5CECD6B-B580-47E6-BCCB-F814FD481F2A}"/>
              </a:ext>
            </a:extLst>
          </p:cNvPr>
          <p:cNvPicPr>
            <a:picLocks noChangeAspect="1"/>
          </p:cNvPicPr>
          <p:nvPr/>
        </p:nvPicPr>
        <p:blipFill>
          <a:blip r:embed="rId3"/>
          <a:stretch>
            <a:fillRect/>
          </a:stretch>
        </p:blipFill>
        <p:spPr>
          <a:xfrm>
            <a:off x="1359435" y="550147"/>
            <a:ext cx="9473130" cy="4581185"/>
          </a:xfrm>
          <a:prstGeom prst="rect">
            <a:avLst/>
          </a:prstGeom>
        </p:spPr>
      </p:pic>
    </p:spTree>
    <p:extLst>
      <p:ext uri="{BB962C8B-B14F-4D97-AF65-F5344CB8AC3E}">
        <p14:creationId xmlns:p14="http://schemas.microsoft.com/office/powerpoint/2010/main" val="4066324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CAPS Survey Guidelines </a:t>
            </a:r>
            <a:br>
              <a:rPr lang="en-US" dirty="0"/>
            </a:br>
            <a:r>
              <a:rPr lang="en-US" dirty="0"/>
              <a:t>2023</a:t>
            </a:r>
          </a:p>
        </p:txBody>
      </p:sp>
      <p:grpSp>
        <p:nvGrpSpPr>
          <p:cNvPr id="8" name="Group 7">
            <a:extLst>
              <a:ext uri="{FF2B5EF4-FFF2-40B4-BE49-F238E27FC236}">
                <a16:creationId xmlns:a16="http://schemas.microsoft.com/office/drawing/2014/main" id="{3041BAA8-10C5-4C6A-A144-97800A13ED13}"/>
              </a:ext>
            </a:extLst>
          </p:cNvPr>
          <p:cNvGrpSpPr/>
          <p:nvPr/>
        </p:nvGrpSpPr>
        <p:grpSpPr>
          <a:xfrm>
            <a:off x="4277282" y="614734"/>
            <a:ext cx="7451085" cy="5898699"/>
            <a:chOff x="4277282" y="614734"/>
            <a:chExt cx="7451085" cy="5898699"/>
          </a:xfrm>
        </p:grpSpPr>
        <p:pic>
          <p:nvPicPr>
            <p:cNvPr id="4" name="Picture 3">
              <a:extLst>
                <a:ext uri="{FF2B5EF4-FFF2-40B4-BE49-F238E27FC236}">
                  <a16:creationId xmlns:a16="http://schemas.microsoft.com/office/drawing/2014/main" id="{7A67AE3C-A025-468A-BCB9-F7C30A63A460}"/>
                </a:ext>
              </a:extLst>
            </p:cNvPr>
            <p:cNvPicPr>
              <a:picLocks noChangeAspect="1"/>
            </p:cNvPicPr>
            <p:nvPr/>
          </p:nvPicPr>
          <p:blipFill>
            <a:blip r:embed="rId2"/>
            <a:stretch>
              <a:fillRect/>
            </a:stretch>
          </p:blipFill>
          <p:spPr>
            <a:xfrm>
              <a:off x="4277282" y="614734"/>
              <a:ext cx="7451084" cy="3944015"/>
            </a:xfrm>
            <a:prstGeom prst="rect">
              <a:avLst/>
            </a:prstGeom>
          </p:spPr>
        </p:pic>
        <p:pic>
          <p:nvPicPr>
            <p:cNvPr id="6" name="Picture 5">
              <a:extLst>
                <a:ext uri="{FF2B5EF4-FFF2-40B4-BE49-F238E27FC236}">
                  <a16:creationId xmlns:a16="http://schemas.microsoft.com/office/drawing/2014/main" id="{AD6C93E6-A287-4AAE-8C83-8FF84E93C1B3}"/>
                </a:ext>
              </a:extLst>
            </p:cNvPr>
            <p:cNvPicPr>
              <a:picLocks noChangeAspect="1"/>
            </p:cNvPicPr>
            <p:nvPr/>
          </p:nvPicPr>
          <p:blipFill>
            <a:blip r:embed="rId3"/>
            <a:stretch>
              <a:fillRect/>
            </a:stretch>
          </p:blipFill>
          <p:spPr>
            <a:xfrm>
              <a:off x="4277283" y="4558749"/>
              <a:ext cx="7451084" cy="1954684"/>
            </a:xfrm>
            <a:prstGeom prst="rect">
              <a:avLst/>
            </a:prstGeom>
          </p:spPr>
        </p:pic>
      </p:grpSp>
    </p:spTree>
    <p:extLst>
      <p:ext uri="{BB962C8B-B14F-4D97-AF65-F5344CB8AC3E}">
        <p14:creationId xmlns:p14="http://schemas.microsoft.com/office/powerpoint/2010/main" val="1663881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Endangered Species Act, Trapping, and Bycatch</a:t>
            </a:r>
          </a:p>
        </p:txBody>
      </p:sp>
      <p:pic>
        <p:nvPicPr>
          <p:cNvPr id="6" name="Picture 5">
            <a:extLst>
              <a:ext uri="{FF2B5EF4-FFF2-40B4-BE49-F238E27FC236}">
                <a16:creationId xmlns:a16="http://schemas.microsoft.com/office/drawing/2014/main" id="{31E918F9-6E52-4D8E-807B-BC6F01ECF082}"/>
              </a:ext>
            </a:extLst>
          </p:cNvPr>
          <p:cNvPicPr>
            <a:picLocks noChangeAspect="1"/>
          </p:cNvPicPr>
          <p:nvPr/>
        </p:nvPicPr>
        <p:blipFill>
          <a:blip r:embed="rId2"/>
          <a:stretch>
            <a:fillRect/>
          </a:stretch>
        </p:blipFill>
        <p:spPr>
          <a:xfrm>
            <a:off x="4334435" y="572962"/>
            <a:ext cx="7403546" cy="3800255"/>
          </a:xfrm>
          <a:prstGeom prst="rect">
            <a:avLst/>
          </a:prstGeom>
        </p:spPr>
      </p:pic>
      <p:pic>
        <p:nvPicPr>
          <p:cNvPr id="8" name="Picture 7">
            <a:extLst>
              <a:ext uri="{FF2B5EF4-FFF2-40B4-BE49-F238E27FC236}">
                <a16:creationId xmlns:a16="http://schemas.microsoft.com/office/drawing/2014/main" id="{A3A133CB-FD3C-4738-B889-49FDBC375EA0}"/>
              </a:ext>
            </a:extLst>
          </p:cNvPr>
          <p:cNvPicPr>
            <a:picLocks noChangeAspect="1"/>
          </p:cNvPicPr>
          <p:nvPr/>
        </p:nvPicPr>
        <p:blipFill>
          <a:blip r:embed="rId3"/>
          <a:stretch>
            <a:fillRect/>
          </a:stretch>
        </p:blipFill>
        <p:spPr>
          <a:xfrm>
            <a:off x="4334435" y="4277007"/>
            <a:ext cx="7403546" cy="2370994"/>
          </a:xfrm>
          <a:prstGeom prst="rect">
            <a:avLst/>
          </a:prstGeom>
        </p:spPr>
      </p:pic>
    </p:spTree>
    <p:extLst>
      <p:ext uri="{BB962C8B-B14F-4D97-AF65-F5344CB8AC3E}">
        <p14:creationId xmlns:p14="http://schemas.microsoft.com/office/powerpoint/2010/main" val="2536349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Endangered Species Act, Trapping, and Bycatch</a:t>
            </a:r>
          </a:p>
        </p:txBody>
      </p:sp>
      <p:pic>
        <p:nvPicPr>
          <p:cNvPr id="6" name="Picture 5">
            <a:extLst>
              <a:ext uri="{FF2B5EF4-FFF2-40B4-BE49-F238E27FC236}">
                <a16:creationId xmlns:a16="http://schemas.microsoft.com/office/drawing/2014/main" id="{48F99F59-DB4C-4FF7-BD4D-E08FC79C4930}"/>
              </a:ext>
            </a:extLst>
          </p:cNvPr>
          <p:cNvPicPr>
            <a:picLocks noChangeAspect="1"/>
          </p:cNvPicPr>
          <p:nvPr/>
        </p:nvPicPr>
        <p:blipFill>
          <a:blip r:embed="rId2"/>
          <a:stretch>
            <a:fillRect/>
          </a:stretch>
        </p:blipFill>
        <p:spPr>
          <a:xfrm>
            <a:off x="4256025" y="601749"/>
            <a:ext cx="7492878" cy="4288303"/>
          </a:xfrm>
          <a:prstGeom prst="rect">
            <a:avLst/>
          </a:prstGeom>
        </p:spPr>
      </p:pic>
      <p:pic>
        <p:nvPicPr>
          <p:cNvPr id="10" name="Picture 9">
            <a:extLst>
              <a:ext uri="{FF2B5EF4-FFF2-40B4-BE49-F238E27FC236}">
                <a16:creationId xmlns:a16="http://schemas.microsoft.com/office/drawing/2014/main" id="{AE49AC26-22C3-4E74-B3A8-FE7F7CD627E8}"/>
              </a:ext>
            </a:extLst>
          </p:cNvPr>
          <p:cNvPicPr>
            <a:picLocks noChangeAspect="1"/>
          </p:cNvPicPr>
          <p:nvPr/>
        </p:nvPicPr>
        <p:blipFill>
          <a:blip r:embed="rId3"/>
          <a:stretch>
            <a:fillRect/>
          </a:stretch>
        </p:blipFill>
        <p:spPr>
          <a:xfrm>
            <a:off x="4256026" y="4890052"/>
            <a:ext cx="7492878" cy="1464860"/>
          </a:xfrm>
          <a:prstGeom prst="rect">
            <a:avLst/>
          </a:prstGeom>
        </p:spPr>
      </p:pic>
    </p:spTree>
    <p:extLst>
      <p:ext uri="{BB962C8B-B14F-4D97-AF65-F5344CB8AC3E}">
        <p14:creationId xmlns:p14="http://schemas.microsoft.com/office/powerpoint/2010/main" val="3991465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err="1"/>
              <a:t>ezfedgrants</a:t>
            </a:r>
            <a:endParaRPr lang="en-US" dirty="0"/>
          </a:p>
        </p:txBody>
      </p:sp>
      <p:pic>
        <p:nvPicPr>
          <p:cNvPr id="6" name="Picture 5">
            <a:extLst>
              <a:ext uri="{FF2B5EF4-FFF2-40B4-BE49-F238E27FC236}">
                <a16:creationId xmlns:a16="http://schemas.microsoft.com/office/drawing/2014/main" id="{291C7FE0-5595-4A4F-9F0A-DB1112CF1F10}"/>
              </a:ext>
            </a:extLst>
          </p:cNvPr>
          <p:cNvPicPr>
            <a:picLocks noChangeAspect="1"/>
          </p:cNvPicPr>
          <p:nvPr/>
        </p:nvPicPr>
        <p:blipFill rotWithShape="1">
          <a:blip r:embed="rId3"/>
          <a:srcRect t="3510" r="5470"/>
          <a:stretch/>
        </p:blipFill>
        <p:spPr>
          <a:xfrm>
            <a:off x="4196939" y="715618"/>
            <a:ext cx="7557739" cy="3118844"/>
          </a:xfrm>
          <a:prstGeom prst="rect">
            <a:avLst/>
          </a:prstGeom>
        </p:spPr>
      </p:pic>
    </p:spTree>
    <p:extLst>
      <p:ext uri="{BB962C8B-B14F-4D97-AF65-F5344CB8AC3E}">
        <p14:creationId xmlns:p14="http://schemas.microsoft.com/office/powerpoint/2010/main" val="3853646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Approved methods for national priority pests</a:t>
            </a:r>
          </a:p>
        </p:txBody>
      </p:sp>
      <p:grpSp>
        <p:nvGrpSpPr>
          <p:cNvPr id="11" name="Group 10">
            <a:extLst>
              <a:ext uri="{FF2B5EF4-FFF2-40B4-BE49-F238E27FC236}">
                <a16:creationId xmlns:a16="http://schemas.microsoft.com/office/drawing/2014/main" id="{A327C5A3-ED9D-4C30-8E09-63C75EFBFBC9}"/>
              </a:ext>
            </a:extLst>
          </p:cNvPr>
          <p:cNvGrpSpPr/>
          <p:nvPr/>
        </p:nvGrpSpPr>
        <p:grpSpPr>
          <a:xfrm>
            <a:off x="4240396" y="622852"/>
            <a:ext cx="7504604" cy="5777948"/>
            <a:chOff x="4240396" y="622852"/>
            <a:chExt cx="7504604" cy="5777948"/>
          </a:xfrm>
        </p:grpSpPr>
        <p:pic>
          <p:nvPicPr>
            <p:cNvPr id="8" name="Picture 7">
              <a:extLst>
                <a:ext uri="{FF2B5EF4-FFF2-40B4-BE49-F238E27FC236}">
                  <a16:creationId xmlns:a16="http://schemas.microsoft.com/office/drawing/2014/main" id="{2250B956-6734-494F-AC91-DBE66A078723}"/>
                </a:ext>
              </a:extLst>
            </p:cNvPr>
            <p:cNvPicPr>
              <a:picLocks noChangeAspect="1"/>
            </p:cNvPicPr>
            <p:nvPr/>
          </p:nvPicPr>
          <p:blipFill>
            <a:blip r:embed="rId2"/>
            <a:stretch>
              <a:fillRect/>
            </a:stretch>
          </p:blipFill>
          <p:spPr>
            <a:xfrm>
              <a:off x="4240397" y="622852"/>
              <a:ext cx="7504603" cy="3710609"/>
            </a:xfrm>
            <a:prstGeom prst="rect">
              <a:avLst/>
            </a:prstGeom>
          </p:spPr>
        </p:pic>
        <p:pic>
          <p:nvPicPr>
            <p:cNvPr id="10" name="Picture 9">
              <a:extLst>
                <a:ext uri="{FF2B5EF4-FFF2-40B4-BE49-F238E27FC236}">
                  <a16:creationId xmlns:a16="http://schemas.microsoft.com/office/drawing/2014/main" id="{72CB5AD5-8DCD-4F32-A243-5345C4DCA143}"/>
                </a:ext>
              </a:extLst>
            </p:cNvPr>
            <p:cNvPicPr>
              <a:picLocks noChangeAspect="1"/>
            </p:cNvPicPr>
            <p:nvPr/>
          </p:nvPicPr>
          <p:blipFill rotWithShape="1">
            <a:blip r:embed="rId3"/>
            <a:srcRect b="23675"/>
            <a:stretch/>
          </p:blipFill>
          <p:spPr>
            <a:xfrm>
              <a:off x="4240396" y="4297699"/>
              <a:ext cx="7504603" cy="2103101"/>
            </a:xfrm>
            <a:prstGeom prst="rect">
              <a:avLst/>
            </a:prstGeom>
          </p:spPr>
        </p:pic>
      </p:grpSp>
    </p:spTree>
    <p:extLst>
      <p:ext uri="{BB962C8B-B14F-4D97-AF65-F5344CB8AC3E}">
        <p14:creationId xmlns:p14="http://schemas.microsoft.com/office/powerpoint/2010/main" val="1309873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Survey supplies</a:t>
            </a:r>
          </a:p>
        </p:txBody>
      </p:sp>
      <p:pic>
        <p:nvPicPr>
          <p:cNvPr id="6" name="Picture 5">
            <a:extLst>
              <a:ext uri="{FF2B5EF4-FFF2-40B4-BE49-F238E27FC236}">
                <a16:creationId xmlns:a16="http://schemas.microsoft.com/office/drawing/2014/main" id="{369D47FA-C9BE-4322-B314-6244E4ED282F}"/>
              </a:ext>
            </a:extLst>
          </p:cNvPr>
          <p:cNvPicPr>
            <a:picLocks noChangeAspect="1"/>
          </p:cNvPicPr>
          <p:nvPr/>
        </p:nvPicPr>
        <p:blipFill>
          <a:blip r:embed="rId2"/>
          <a:stretch>
            <a:fillRect/>
          </a:stretch>
        </p:blipFill>
        <p:spPr>
          <a:xfrm>
            <a:off x="4270931" y="612512"/>
            <a:ext cx="7405558" cy="4370306"/>
          </a:xfrm>
          <a:prstGeom prst="rect">
            <a:avLst/>
          </a:prstGeom>
        </p:spPr>
      </p:pic>
      <p:pic>
        <p:nvPicPr>
          <p:cNvPr id="8" name="Picture 7">
            <a:extLst>
              <a:ext uri="{FF2B5EF4-FFF2-40B4-BE49-F238E27FC236}">
                <a16:creationId xmlns:a16="http://schemas.microsoft.com/office/drawing/2014/main" id="{069E6788-B52A-4657-AB03-59441D696869}"/>
              </a:ext>
            </a:extLst>
          </p:cNvPr>
          <p:cNvPicPr>
            <a:picLocks noChangeAspect="1"/>
          </p:cNvPicPr>
          <p:nvPr/>
        </p:nvPicPr>
        <p:blipFill rotWithShape="1">
          <a:blip r:embed="rId3"/>
          <a:srcRect b="38878"/>
          <a:stretch/>
        </p:blipFill>
        <p:spPr>
          <a:xfrm>
            <a:off x="4352949" y="4980855"/>
            <a:ext cx="7323540" cy="1446449"/>
          </a:xfrm>
          <a:prstGeom prst="rect">
            <a:avLst/>
          </a:prstGeom>
        </p:spPr>
      </p:pic>
    </p:spTree>
    <p:extLst>
      <p:ext uri="{BB962C8B-B14F-4D97-AF65-F5344CB8AC3E}">
        <p14:creationId xmlns:p14="http://schemas.microsoft.com/office/powerpoint/2010/main" val="20004540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Accountability report</a:t>
            </a:r>
          </a:p>
        </p:txBody>
      </p:sp>
      <p:pic>
        <p:nvPicPr>
          <p:cNvPr id="6" name="Picture 5">
            <a:extLst>
              <a:ext uri="{FF2B5EF4-FFF2-40B4-BE49-F238E27FC236}">
                <a16:creationId xmlns:a16="http://schemas.microsoft.com/office/drawing/2014/main" id="{785C8FF2-CE1F-412E-9537-9A28CBA92CF9}"/>
              </a:ext>
            </a:extLst>
          </p:cNvPr>
          <p:cNvPicPr>
            <a:picLocks noChangeAspect="1"/>
          </p:cNvPicPr>
          <p:nvPr/>
        </p:nvPicPr>
        <p:blipFill>
          <a:blip r:embed="rId2"/>
          <a:stretch>
            <a:fillRect/>
          </a:stretch>
        </p:blipFill>
        <p:spPr>
          <a:xfrm>
            <a:off x="4296333" y="608786"/>
            <a:ext cx="7439962" cy="4400536"/>
          </a:xfrm>
          <a:prstGeom prst="rect">
            <a:avLst/>
          </a:prstGeom>
        </p:spPr>
      </p:pic>
      <p:pic>
        <p:nvPicPr>
          <p:cNvPr id="8" name="Picture 7">
            <a:extLst>
              <a:ext uri="{FF2B5EF4-FFF2-40B4-BE49-F238E27FC236}">
                <a16:creationId xmlns:a16="http://schemas.microsoft.com/office/drawing/2014/main" id="{3BADB68E-5A3F-4BB9-BC8D-2FA5E31165CF}"/>
              </a:ext>
            </a:extLst>
          </p:cNvPr>
          <p:cNvPicPr>
            <a:picLocks noChangeAspect="1"/>
          </p:cNvPicPr>
          <p:nvPr/>
        </p:nvPicPr>
        <p:blipFill rotWithShape="1">
          <a:blip r:embed="rId3"/>
          <a:srcRect b="37143"/>
          <a:stretch/>
        </p:blipFill>
        <p:spPr>
          <a:xfrm>
            <a:off x="4296333" y="4998551"/>
            <a:ext cx="7439962" cy="1402250"/>
          </a:xfrm>
          <a:prstGeom prst="rect">
            <a:avLst/>
          </a:prstGeom>
        </p:spPr>
      </p:pic>
    </p:spTree>
    <p:extLst>
      <p:ext uri="{BB962C8B-B14F-4D97-AF65-F5344CB8AC3E}">
        <p14:creationId xmlns:p14="http://schemas.microsoft.com/office/powerpoint/2010/main" val="224106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Survey planning</a:t>
            </a:r>
          </a:p>
        </p:txBody>
      </p:sp>
      <p:pic>
        <p:nvPicPr>
          <p:cNvPr id="5" name="Content Placeholder 4">
            <a:extLst>
              <a:ext uri="{FF2B5EF4-FFF2-40B4-BE49-F238E27FC236}">
                <a16:creationId xmlns:a16="http://schemas.microsoft.com/office/drawing/2014/main" id="{143E677A-79BE-4243-9AEC-7B5803F54B56}"/>
              </a:ext>
            </a:extLst>
          </p:cNvPr>
          <p:cNvPicPr>
            <a:picLocks noGrp="1" noChangeAspect="1"/>
          </p:cNvPicPr>
          <p:nvPr>
            <p:ph idx="1"/>
          </p:nvPr>
        </p:nvPicPr>
        <p:blipFill>
          <a:blip r:embed="rId3"/>
          <a:stretch>
            <a:fillRect/>
          </a:stretch>
        </p:blipFill>
        <p:spPr>
          <a:xfrm>
            <a:off x="4226294" y="587080"/>
            <a:ext cx="7517089" cy="4901426"/>
          </a:xfrm>
        </p:spPr>
      </p:pic>
      <p:sp>
        <p:nvSpPr>
          <p:cNvPr id="6" name="Rectangle 5">
            <a:extLst>
              <a:ext uri="{FF2B5EF4-FFF2-40B4-BE49-F238E27FC236}">
                <a16:creationId xmlns:a16="http://schemas.microsoft.com/office/drawing/2014/main" id="{2A0AC96E-89DE-44B7-9058-2571F804308E}"/>
              </a:ext>
            </a:extLst>
          </p:cNvPr>
          <p:cNvSpPr/>
          <p:nvPr/>
        </p:nvSpPr>
        <p:spPr>
          <a:xfrm>
            <a:off x="7366475" y="1615155"/>
            <a:ext cx="3033757" cy="16749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52630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PPA 7721 – Goal 1</a:t>
            </a:r>
          </a:p>
        </p:txBody>
      </p:sp>
      <p:pic>
        <p:nvPicPr>
          <p:cNvPr id="6" name="Picture 5">
            <a:extLst>
              <a:ext uri="{FF2B5EF4-FFF2-40B4-BE49-F238E27FC236}">
                <a16:creationId xmlns:a16="http://schemas.microsoft.com/office/drawing/2014/main" id="{0B8DF4CF-AD8F-4282-8841-199710A8E0B4}"/>
              </a:ext>
            </a:extLst>
          </p:cNvPr>
          <p:cNvPicPr>
            <a:picLocks noChangeAspect="1"/>
          </p:cNvPicPr>
          <p:nvPr/>
        </p:nvPicPr>
        <p:blipFill>
          <a:blip r:embed="rId2"/>
          <a:stretch>
            <a:fillRect/>
          </a:stretch>
        </p:blipFill>
        <p:spPr>
          <a:xfrm>
            <a:off x="4244503" y="639640"/>
            <a:ext cx="7496924" cy="3950661"/>
          </a:xfrm>
          <a:prstGeom prst="rect">
            <a:avLst/>
          </a:prstGeom>
        </p:spPr>
      </p:pic>
      <p:pic>
        <p:nvPicPr>
          <p:cNvPr id="8" name="Picture 7">
            <a:extLst>
              <a:ext uri="{FF2B5EF4-FFF2-40B4-BE49-F238E27FC236}">
                <a16:creationId xmlns:a16="http://schemas.microsoft.com/office/drawing/2014/main" id="{8F555D53-1083-4169-8DED-C17103F00B59}"/>
              </a:ext>
            </a:extLst>
          </p:cNvPr>
          <p:cNvPicPr>
            <a:picLocks noChangeAspect="1"/>
          </p:cNvPicPr>
          <p:nvPr/>
        </p:nvPicPr>
        <p:blipFill>
          <a:blip r:embed="rId3"/>
          <a:stretch>
            <a:fillRect/>
          </a:stretch>
        </p:blipFill>
        <p:spPr>
          <a:xfrm>
            <a:off x="4244504" y="4590301"/>
            <a:ext cx="7496924" cy="1188995"/>
          </a:xfrm>
          <a:prstGeom prst="rect">
            <a:avLst/>
          </a:prstGeom>
        </p:spPr>
      </p:pic>
      <p:pic>
        <p:nvPicPr>
          <p:cNvPr id="10" name="Picture 9">
            <a:extLst>
              <a:ext uri="{FF2B5EF4-FFF2-40B4-BE49-F238E27FC236}">
                <a16:creationId xmlns:a16="http://schemas.microsoft.com/office/drawing/2014/main" id="{D97A8AFA-2610-4736-83DB-520CBEC31846}"/>
              </a:ext>
            </a:extLst>
          </p:cNvPr>
          <p:cNvPicPr>
            <a:picLocks noChangeAspect="1"/>
          </p:cNvPicPr>
          <p:nvPr/>
        </p:nvPicPr>
        <p:blipFill>
          <a:blip r:embed="rId4"/>
          <a:stretch>
            <a:fillRect/>
          </a:stretch>
        </p:blipFill>
        <p:spPr>
          <a:xfrm>
            <a:off x="4244504" y="5779297"/>
            <a:ext cx="7496924" cy="432634"/>
          </a:xfrm>
          <a:prstGeom prst="rect">
            <a:avLst/>
          </a:prstGeom>
        </p:spPr>
      </p:pic>
    </p:spTree>
    <p:extLst>
      <p:ext uri="{BB962C8B-B14F-4D97-AF65-F5344CB8AC3E}">
        <p14:creationId xmlns:p14="http://schemas.microsoft.com/office/powerpoint/2010/main" val="42887601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BBCAEC1-4AA6-4B1B-9798-7B63E7342F3C}"/>
              </a:ext>
            </a:extLst>
          </p:cNvPr>
          <p:cNvSpPr txBox="1">
            <a:spLocks/>
          </p:cNvSpPr>
          <p:nvPr/>
        </p:nvSpPr>
        <p:spPr>
          <a:xfrm>
            <a:off x="581192" y="3725155"/>
            <a:ext cx="11029615" cy="2147467"/>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36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Community</a:t>
            </a:r>
          </a:p>
        </p:txBody>
      </p:sp>
      <p:sp>
        <p:nvSpPr>
          <p:cNvPr id="5" name="Text Placeholder 2">
            <a:extLst>
              <a:ext uri="{FF2B5EF4-FFF2-40B4-BE49-F238E27FC236}">
                <a16:creationId xmlns:a16="http://schemas.microsoft.com/office/drawing/2014/main" id="{4BF73D46-EFA9-48C0-A4FA-78BFC0E87D13}"/>
              </a:ext>
            </a:extLst>
          </p:cNvPr>
          <p:cNvSpPr txBox="1">
            <a:spLocks/>
          </p:cNvSpPr>
          <p:nvPr/>
        </p:nvSpPr>
        <p:spPr>
          <a:xfrm>
            <a:off x="581191" y="5872622"/>
            <a:ext cx="11029615" cy="600556"/>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800" kern="1200" cap="all">
                <a:solidFill>
                  <a:schemeClr val="accent1"/>
                </a:solidFill>
                <a:latin typeface="+mn-lt"/>
                <a:ea typeface="+mn-ea"/>
                <a:cs typeface="+mn-cs"/>
              </a:defRPr>
            </a:lvl1pPr>
            <a:lvl2pPr marL="4572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800" kern="1200">
                <a:solidFill>
                  <a:schemeClr val="tx1">
                    <a:tint val="75000"/>
                  </a:schemeClr>
                </a:solidFill>
                <a:latin typeface="+mn-lt"/>
                <a:ea typeface="+mn-ea"/>
                <a:cs typeface="+mn-cs"/>
              </a:defRPr>
            </a:lvl2pPr>
            <a:lvl3pPr marL="9144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600" kern="1200">
                <a:solidFill>
                  <a:schemeClr val="tx1">
                    <a:tint val="75000"/>
                  </a:schemeClr>
                </a:solidFill>
                <a:latin typeface="+mn-lt"/>
                <a:ea typeface="+mn-ea"/>
                <a:cs typeface="+mn-cs"/>
              </a:defRPr>
            </a:lvl3pPr>
            <a:lvl4pPr marL="13716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4pPr>
            <a:lvl5pPr marL="18288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5pPr>
            <a:lvl6pPr marL="22860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6pPr>
            <a:lvl7pPr marL="27432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7pPr>
            <a:lvl8pPr marL="32004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8pPr>
            <a:lvl9pPr marL="36576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9pPr>
          </a:lstStyle>
          <a:p>
            <a:r>
              <a:rPr lang="en-US"/>
              <a:t>The Fourth Tab</a:t>
            </a:r>
            <a:endParaRPr lang="en-US" dirty="0"/>
          </a:p>
        </p:txBody>
      </p:sp>
      <p:pic>
        <p:nvPicPr>
          <p:cNvPr id="14" name="Picture 13">
            <a:extLst>
              <a:ext uri="{FF2B5EF4-FFF2-40B4-BE49-F238E27FC236}">
                <a16:creationId xmlns:a16="http://schemas.microsoft.com/office/drawing/2014/main" id="{9C4E8356-2AA3-4F4B-B517-FBF39DEFF884}"/>
              </a:ext>
            </a:extLst>
          </p:cNvPr>
          <p:cNvPicPr>
            <a:picLocks noChangeAspect="1"/>
          </p:cNvPicPr>
          <p:nvPr/>
        </p:nvPicPr>
        <p:blipFill>
          <a:blip r:embed="rId3"/>
          <a:stretch>
            <a:fillRect/>
          </a:stretch>
        </p:blipFill>
        <p:spPr>
          <a:xfrm>
            <a:off x="1340544" y="531953"/>
            <a:ext cx="9510911" cy="4594764"/>
          </a:xfrm>
          <a:prstGeom prst="rect">
            <a:avLst/>
          </a:prstGeom>
        </p:spPr>
      </p:pic>
    </p:spTree>
    <p:extLst>
      <p:ext uri="{BB962C8B-B14F-4D97-AF65-F5344CB8AC3E}">
        <p14:creationId xmlns:p14="http://schemas.microsoft.com/office/powerpoint/2010/main" val="1211309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Taxonomic Services</a:t>
            </a:r>
          </a:p>
        </p:txBody>
      </p:sp>
      <p:pic>
        <p:nvPicPr>
          <p:cNvPr id="6" name="Picture 5">
            <a:extLst>
              <a:ext uri="{FF2B5EF4-FFF2-40B4-BE49-F238E27FC236}">
                <a16:creationId xmlns:a16="http://schemas.microsoft.com/office/drawing/2014/main" id="{5B0F5C9C-F021-444C-9D83-6380271AABCA}"/>
              </a:ext>
            </a:extLst>
          </p:cNvPr>
          <p:cNvPicPr>
            <a:picLocks noChangeAspect="1"/>
          </p:cNvPicPr>
          <p:nvPr/>
        </p:nvPicPr>
        <p:blipFill rotWithShape="1">
          <a:blip r:embed="rId3"/>
          <a:srcRect r="1801"/>
          <a:stretch/>
        </p:blipFill>
        <p:spPr>
          <a:xfrm>
            <a:off x="4276254" y="631161"/>
            <a:ext cx="7451920" cy="4349974"/>
          </a:xfrm>
          <a:prstGeom prst="rect">
            <a:avLst/>
          </a:prstGeom>
        </p:spPr>
      </p:pic>
      <p:pic>
        <p:nvPicPr>
          <p:cNvPr id="8" name="Picture 7">
            <a:extLst>
              <a:ext uri="{FF2B5EF4-FFF2-40B4-BE49-F238E27FC236}">
                <a16:creationId xmlns:a16="http://schemas.microsoft.com/office/drawing/2014/main" id="{8804C7F4-D25E-4C9E-9A83-144CC63EE526}"/>
              </a:ext>
            </a:extLst>
          </p:cNvPr>
          <p:cNvPicPr>
            <a:picLocks noChangeAspect="1"/>
          </p:cNvPicPr>
          <p:nvPr/>
        </p:nvPicPr>
        <p:blipFill rotWithShape="1">
          <a:blip r:embed="rId4"/>
          <a:srcRect r="3735" b="2819"/>
          <a:stretch/>
        </p:blipFill>
        <p:spPr>
          <a:xfrm>
            <a:off x="4276254" y="4981135"/>
            <a:ext cx="7451920" cy="876326"/>
          </a:xfrm>
          <a:prstGeom prst="rect">
            <a:avLst/>
          </a:prstGeom>
        </p:spPr>
      </p:pic>
    </p:spTree>
    <p:extLst>
      <p:ext uri="{BB962C8B-B14F-4D97-AF65-F5344CB8AC3E}">
        <p14:creationId xmlns:p14="http://schemas.microsoft.com/office/powerpoint/2010/main" val="2959717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Outreach Library</a:t>
            </a:r>
          </a:p>
        </p:txBody>
      </p:sp>
      <p:pic>
        <p:nvPicPr>
          <p:cNvPr id="9" name="Picture 8">
            <a:extLst>
              <a:ext uri="{FF2B5EF4-FFF2-40B4-BE49-F238E27FC236}">
                <a16:creationId xmlns:a16="http://schemas.microsoft.com/office/drawing/2014/main" id="{C4FB5B07-24E3-43AD-8C2E-CF311202093B}"/>
              </a:ext>
            </a:extLst>
          </p:cNvPr>
          <p:cNvPicPr>
            <a:picLocks noChangeAspect="1"/>
          </p:cNvPicPr>
          <p:nvPr/>
        </p:nvPicPr>
        <p:blipFill>
          <a:blip r:embed="rId3"/>
          <a:stretch>
            <a:fillRect/>
          </a:stretch>
        </p:blipFill>
        <p:spPr>
          <a:xfrm>
            <a:off x="4235028" y="667766"/>
            <a:ext cx="7541012" cy="5739839"/>
          </a:xfrm>
          <a:prstGeom prst="rect">
            <a:avLst/>
          </a:prstGeom>
        </p:spPr>
      </p:pic>
    </p:spTree>
    <p:extLst>
      <p:ext uri="{BB962C8B-B14F-4D97-AF65-F5344CB8AC3E}">
        <p14:creationId xmlns:p14="http://schemas.microsoft.com/office/powerpoint/2010/main" val="30951682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New Pest Advisory Group</a:t>
            </a:r>
          </a:p>
        </p:txBody>
      </p:sp>
      <p:pic>
        <p:nvPicPr>
          <p:cNvPr id="4102" name="Picture 6">
            <a:extLst>
              <a:ext uri="{FF2B5EF4-FFF2-40B4-BE49-F238E27FC236}">
                <a16:creationId xmlns:a16="http://schemas.microsoft.com/office/drawing/2014/main" id="{5FFB9056-BA50-498A-AC45-F1EA2AF356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9054" y="1701321"/>
            <a:ext cx="85725" cy="857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9E130959-1477-43ED-88B9-AF0583CA90BB}"/>
              </a:ext>
            </a:extLst>
          </p:cNvPr>
          <p:cNvPicPr>
            <a:picLocks noChangeAspect="1"/>
          </p:cNvPicPr>
          <p:nvPr/>
        </p:nvPicPr>
        <p:blipFill>
          <a:blip r:embed="rId4"/>
          <a:stretch>
            <a:fillRect/>
          </a:stretch>
        </p:blipFill>
        <p:spPr>
          <a:xfrm>
            <a:off x="4264999" y="640955"/>
            <a:ext cx="7725327" cy="4421376"/>
          </a:xfrm>
          <a:prstGeom prst="rect">
            <a:avLst/>
          </a:prstGeom>
        </p:spPr>
      </p:pic>
    </p:spTree>
    <p:extLst>
      <p:ext uri="{BB962C8B-B14F-4D97-AF65-F5344CB8AC3E}">
        <p14:creationId xmlns:p14="http://schemas.microsoft.com/office/powerpoint/2010/main" val="28434101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Partners</a:t>
            </a:r>
          </a:p>
        </p:txBody>
      </p:sp>
      <p:pic>
        <p:nvPicPr>
          <p:cNvPr id="7" name="Picture 6">
            <a:extLst>
              <a:ext uri="{FF2B5EF4-FFF2-40B4-BE49-F238E27FC236}">
                <a16:creationId xmlns:a16="http://schemas.microsoft.com/office/drawing/2014/main" id="{CD6DF87B-335F-48B8-ACA1-57A517AF5D92}"/>
              </a:ext>
            </a:extLst>
          </p:cNvPr>
          <p:cNvPicPr>
            <a:picLocks noChangeAspect="1"/>
          </p:cNvPicPr>
          <p:nvPr/>
        </p:nvPicPr>
        <p:blipFill>
          <a:blip r:embed="rId3"/>
          <a:stretch>
            <a:fillRect/>
          </a:stretch>
        </p:blipFill>
        <p:spPr>
          <a:xfrm>
            <a:off x="4258098" y="727805"/>
            <a:ext cx="7523085" cy="1011912"/>
          </a:xfrm>
          <a:prstGeom prst="rect">
            <a:avLst/>
          </a:prstGeom>
        </p:spPr>
      </p:pic>
      <p:pic>
        <p:nvPicPr>
          <p:cNvPr id="10" name="Picture 9">
            <a:extLst>
              <a:ext uri="{FF2B5EF4-FFF2-40B4-BE49-F238E27FC236}">
                <a16:creationId xmlns:a16="http://schemas.microsoft.com/office/drawing/2014/main" id="{FF3D47A4-3620-4588-B0AF-F58D2D62AE7A}"/>
              </a:ext>
            </a:extLst>
          </p:cNvPr>
          <p:cNvPicPr>
            <a:picLocks noChangeAspect="1"/>
          </p:cNvPicPr>
          <p:nvPr/>
        </p:nvPicPr>
        <p:blipFill>
          <a:blip r:embed="rId4"/>
          <a:stretch>
            <a:fillRect/>
          </a:stretch>
        </p:blipFill>
        <p:spPr>
          <a:xfrm>
            <a:off x="4258098" y="1739717"/>
            <a:ext cx="7516686" cy="4488805"/>
          </a:xfrm>
          <a:prstGeom prst="rect">
            <a:avLst/>
          </a:prstGeom>
        </p:spPr>
      </p:pic>
      <p:pic>
        <p:nvPicPr>
          <p:cNvPr id="12" name="Picture 11">
            <a:extLst>
              <a:ext uri="{FF2B5EF4-FFF2-40B4-BE49-F238E27FC236}">
                <a16:creationId xmlns:a16="http://schemas.microsoft.com/office/drawing/2014/main" id="{84C1AEE7-28E0-4365-848A-D5BCE083EBDA}"/>
              </a:ext>
            </a:extLst>
          </p:cNvPr>
          <p:cNvPicPr>
            <a:picLocks noChangeAspect="1"/>
          </p:cNvPicPr>
          <p:nvPr/>
        </p:nvPicPr>
        <p:blipFill>
          <a:blip r:embed="rId5"/>
          <a:stretch>
            <a:fillRect/>
          </a:stretch>
        </p:blipFill>
        <p:spPr>
          <a:xfrm>
            <a:off x="4311106" y="6228523"/>
            <a:ext cx="7470077" cy="242496"/>
          </a:xfrm>
          <a:prstGeom prst="rect">
            <a:avLst/>
          </a:prstGeom>
        </p:spPr>
      </p:pic>
    </p:spTree>
    <p:extLst>
      <p:ext uri="{BB962C8B-B14F-4D97-AF65-F5344CB8AC3E}">
        <p14:creationId xmlns:p14="http://schemas.microsoft.com/office/powerpoint/2010/main" val="70517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WEBINARS</a:t>
            </a:r>
          </a:p>
        </p:txBody>
      </p:sp>
      <p:pic>
        <p:nvPicPr>
          <p:cNvPr id="5" name="Picture 4">
            <a:extLst>
              <a:ext uri="{FF2B5EF4-FFF2-40B4-BE49-F238E27FC236}">
                <a16:creationId xmlns:a16="http://schemas.microsoft.com/office/drawing/2014/main" id="{B9D0C11E-6D09-4369-B22E-5216A9FABF3C}"/>
              </a:ext>
            </a:extLst>
          </p:cNvPr>
          <p:cNvPicPr>
            <a:picLocks noChangeAspect="1"/>
          </p:cNvPicPr>
          <p:nvPr/>
        </p:nvPicPr>
        <p:blipFill rotWithShape="1">
          <a:blip r:embed="rId3"/>
          <a:srcRect t="2040" b="-1"/>
          <a:stretch/>
        </p:blipFill>
        <p:spPr>
          <a:xfrm>
            <a:off x="4194078" y="1046922"/>
            <a:ext cx="7584737" cy="5447712"/>
          </a:xfrm>
          <a:prstGeom prst="rect">
            <a:avLst/>
          </a:prstGeom>
        </p:spPr>
      </p:pic>
    </p:spTree>
    <p:extLst>
      <p:ext uri="{BB962C8B-B14F-4D97-AF65-F5344CB8AC3E}">
        <p14:creationId xmlns:p14="http://schemas.microsoft.com/office/powerpoint/2010/main" val="30319928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NAPIS</a:t>
            </a:r>
          </a:p>
        </p:txBody>
      </p:sp>
      <p:pic>
        <p:nvPicPr>
          <p:cNvPr id="5" name="Picture 4">
            <a:extLst>
              <a:ext uri="{FF2B5EF4-FFF2-40B4-BE49-F238E27FC236}">
                <a16:creationId xmlns:a16="http://schemas.microsoft.com/office/drawing/2014/main" id="{332AED84-282B-4BBA-B38E-8CBB2B61523F}"/>
              </a:ext>
            </a:extLst>
          </p:cNvPr>
          <p:cNvPicPr>
            <a:picLocks noChangeAspect="1"/>
          </p:cNvPicPr>
          <p:nvPr/>
        </p:nvPicPr>
        <p:blipFill>
          <a:blip r:embed="rId3"/>
          <a:stretch>
            <a:fillRect/>
          </a:stretch>
        </p:blipFill>
        <p:spPr>
          <a:xfrm>
            <a:off x="4233370" y="713745"/>
            <a:ext cx="7575140" cy="4036122"/>
          </a:xfrm>
          <a:prstGeom prst="rect">
            <a:avLst/>
          </a:prstGeom>
        </p:spPr>
      </p:pic>
      <p:sp>
        <p:nvSpPr>
          <p:cNvPr id="8" name="Text Placeholder 3">
            <a:extLst>
              <a:ext uri="{FF2B5EF4-FFF2-40B4-BE49-F238E27FC236}">
                <a16:creationId xmlns:a16="http://schemas.microsoft.com/office/drawing/2014/main" id="{3D803072-08AB-4492-BF16-92971129401B}"/>
              </a:ext>
            </a:extLst>
          </p:cNvPr>
          <p:cNvSpPr>
            <a:spLocks noGrp="1"/>
          </p:cNvSpPr>
          <p:nvPr>
            <p:ph type="body" sz="half" idx="2"/>
          </p:nvPr>
        </p:nvSpPr>
        <p:spPr>
          <a:xfrm>
            <a:off x="767857" y="2836654"/>
            <a:ext cx="3031852" cy="3001392"/>
          </a:xfrm>
        </p:spPr>
        <p:txBody>
          <a:bodyPr anchor="b"/>
          <a:lstStyle/>
          <a:p>
            <a:r>
              <a:rPr lang="en-US" dirty="0"/>
              <a:t>Both </a:t>
            </a:r>
            <a:r>
              <a:rPr lang="en-US" dirty="0">
                <a:hlinkClick r:id="rId4"/>
              </a:rPr>
              <a:t>CAPSIS@purdue.edu</a:t>
            </a:r>
            <a:r>
              <a:rPr lang="en-US" dirty="0"/>
              <a:t> and </a:t>
            </a:r>
            <a:r>
              <a:rPr lang="en-US" dirty="0">
                <a:hlinkClick r:id="rId5"/>
              </a:rPr>
              <a:t>NAPIS@purdue.edu</a:t>
            </a:r>
            <a:r>
              <a:rPr lang="en-US" dirty="0"/>
              <a:t> go to the CAPSIS Coordinator.</a:t>
            </a:r>
          </a:p>
        </p:txBody>
      </p:sp>
      <p:sp>
        <p:nvSpPr>
          <p:cNvPr id="3" name="TextBox 2">
            <a:extLst>
              <a:ext uri="{FF2B5EF4-FFF2-40B4-BE49-F238E27FC236}">
                <a16:creationId xmlns:a16="http://schemas.microsoft.com/office/drawing/2014/main" id="{B51F4EAE-3FB9-437F-B014-2EDB2E25179B}"/>
              </a:ext>
            </a:extLst>
          </p:cNvPr>
          <p:cNvSpPr txBox="1"/>
          <p:nvPr/>
        </p:nvSpPr>
        <p:spPr>
          <a:xfrm>
            <a:off x="4282732" y="5451626"/>
            <a:ext cx="7849393" cy="766685"/>
          </a:xfrm>
          <a:prstGeom prst="rect">
            <a:avLst/>
          </a:prstGeom>
          <a:noFill/>
        </p:spPr>
        <p:txBody>
          <a:bodyPr wrap="none" rtlCol="0">
            <a:spAutoFit/>
          </a:bodyPr>
          <a:lstStyle/>
          <a:p>
            <a:pPr marL="0" marR="0">
              <a:lnSpc>
                <a:spcPct val="107000"/>
              </a:lnSpc>
              <a:spcBef>
                <a:spcPts val="0"/>
              </a:spcBef>
              <a:spcAft>
                <a:spcPts val="800"/>
              </a:spcAft>
            </a:pPr>
            <a:r>
              <a:rPr lang="en-US" sz="1800" dirty="0">
                <a:solidFill>
                  <a:srgbClr val="775F55"/>
                </a:solidFill>
                <a:effectLst/>
                <a:latin typeface="Franklin Gothic Book" panose="020B0503020102020204" pitchFamily="34" charset="0"/>
                <a:ea typeface="Calibri" panose="020F0502020204030204" pitchFamily="34" charset="0"/>
                <a:cs typeface="Times New Roman" panose="02020603050405020304" pitchFamily="18" charset="0"/>
              </a:rPr>
              <a:t>This is where all data from CAPS surveys is uploaded to the national database. </a:t>
            </a:r>
          </a:p>
          <a:p>
            <a:pPr marL="0" marR="0">
              <a:lnSpc>
                <a:spcPct val="107000"/>
              </a:lnSpc>
              <a:spcBef>
                <a:spcPts val="0"/>
              </a:spcBef>
              <a:spcAft>
                <a:spcPts val="800"/>
              </a:spcAft>
            </a:pPr>
            <a:r>
              <a:rPr lang="en-US" sz="1800" dirty="0">
                <a:solidFill>
                  <a:srgbClr val="775F55"/>
                </a:solidFill>
                <a:effectLst/>
                <a:latin typeface="Franklin Gothic Book" panose="020B0503020102020204" pitchFamily="34" charset="0"/>
                <a:ea typeface="Calibri" panose="020F0502020204030204" pitchFamily="34" charset="0"/>
                <a:cs typeface="Times New Roman" panose="02020603050405020304" pitchFamily="18" charset="0"/>
              </a:rPr>
              <a:t>Please reach out to us with any questions. We are always available to help. </a:t>
            </a:r>
            <a:endParaRPr lang="en-US" dirty="0">
              <a:solidFill>
                <a:srgbClr val="775F55"/>
              </a:solidFill>
              <a:latin typeface="Franklin Gothic Book" panose="020B0503020102020204" pitchFamily="34" charset="0"/>
            </a:endParaRPr>
          </a:p>
        </p:txBody>
      </p:sp>
    </p:spTree>
    <p:extLst>
      <p:ext uri="{BB962C8B-B14F-4D97-AF65-F5344CB8AC3E}">
        <p14:creationId xmlns:p14="http://schemas.microsoft.com/office/powerpoint/2010/main" val="33994700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Pest Tracker</a:t>
            </a:r>
          </a:p>
        </p:txBody>
      </p:sp>
      <p:pic>
        <p:nvPicPr>
          <p:cNvPr id="5" name="Picture 4">
            <a:extLst>
              <a:ext uri="{FF2B5EF4-FFF2-40B4-BE49-F238E27FC236}">
                <a16:creationId xmlns:a16="http://schemas.microsoft.com/office/drawing/2014/main" id="{97A9E970-1B7A-4A15-84D9-D8FE895C5096}"/>
              </a:ext>
            </a:extLst>
          </p:cNvPr>
          <p:cNvPicPr>
            <a:picLocks noChangeAspect="1"/>
          </p:cNvPicPr>
          <p:nvPr/>
        </p:nvPicPr>
        <p:blipFill>
          <a:blip r:embed="rId3"/>
          <a:stretch>
            <a:fillRect/>
          </a:stretch>
        </p:blipFill>
        <p:spPr>
          <a:xfrm>
            <a:off x="4301109" y="746694"/>
            <a:ext cx="7430181" cy="4636963"/>
          </a:xfrm>
          <a:prstGeom prst="rect">
            <a:avLst/>
          </a:prstGeom>
        </p:spPr>
      </p:pic>
      <p:sp>
        <p:nvSpPr>
          <p:cNvPr id="8" name="Text Placeholder 3">
            <a:extLst>
              <a:ext uri="{FF2B5EF4-FFF2-40B4-BE49-F238E27FC236}">
                <a16:creationId xmlns:a16="http://schemas.microsoft.com/office/drawing/2014/main" id="{61F93D70-3829-4B69-9929-9A57751C4665}"/>
              </a:ext>
            </a:extLst>
          </p:cNvPr>
          <p:cNvSpPr>
            <a:spLocks noGrp="1"/>
          </p:cNvSpPr>
          <p:nvPr>
            <p:ph type="body" sz="half" idx="2"/>
          </p:nvPr>
        </p:nvSpPr>
        <p:spPr>
          <a:xfrm>
            <a:off x="4301109" y="5531485"/>
            <a:ext cx="7623885" cy="858463"/>
          </a:xfrm>
        </p:spPr>
        <p:txBody>
          <a:bodyPr/>
          <a:lstStyle/>
          <a:p>
            <a:r>
              <a:rPr lang="en-US" dirty="0">
                <a:solidFill>
                  <a:srgbClr val="775F55"/>
                </a:solidFill>
              </a:rPr>
              <a:t>This is the public site for CAPS activities. </a:t>
            </a:r>
          </a:p>
          <a:p>
            <a:r>
              <a:rPr lang="en-US" dirty="0">
                <a:solidFill>
                  <a:srgbClr val="775F55"/>
                </a:solidFill>
              </a:rPr>
              <a:t>People often look at pest maps and write in with questions.</a:t>
            </a:r>
          </a:p>
          <a:p>
            <a:endParaRPr lang="en-US" dirty="0"/>
          </a:p>
        </p:txBody>
      </p:sp>
    </p:spTree>
    <p:extLst>
      <p:ext uri="{BB962C8B-B14F-4D97-AF65-F5344CB8AC3E}">
        <p14:creationId xmlns:p14="http://schemas.microsoft.com/office/powerpoint/2010/main" val="1948285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DCCA799-EBF7-45F2-BF4D-325E6F4D967E}"/>
              </a:ext>
            </a:extLst>
          </p:cNvPr>
          <p:cNvSpPr txBox="1">
            <a:spLocks/>
          </p:cNvSpPr>
          <p:nvPr/>
        </p:nvSpPr>
        <p:spPr>
          <a:xfrm>
            <a:off x="581192" y="3758205"/>
            <a:ext cx="11029615" cy="2147467"/>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36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Contact Us</a:t>
            </a:r>
          </a:p>
        </p:txBody>
      </p:sp>
      <p:sp>
        <p:nvSpPr>
          <p:cNvPr id="5" name="Text Placeholder 2">
            <a:extLst>
              <a:ext uri="{FF2B5EF4-FFF2-40B4-BE49-F238E27FC236}">
                <a16:creationId xmlns:a16="http://schemas.microsoft.com/office/drawing/2014/main" id="{26965837-316D-47DB-9723-0E2D8B776A6B}"/>
              </a:ext>
            </a:extLst>
          </p:cNvPr>
          <p:cNvSpPr txBox="1">
            <a:spLocks/>
          </p:cNvSpPr>
          <p:nvPr/>
        </p:nvSpPr>
        <p:spPr>
          <a:xfrm>
            <a:off x="581192" y="5905672"/>
            <a:ext cx="11029615" cy="600556"/>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800" kern="1200" cap="all">
                <a:solidFill>
                  <a:schemeClr val="accent1"/>
                </a:solidFill>
                <a:latin typeface="+mn-lt"/>
                <a:ea typeface="+mn-ea"/>
                <a:cs typeface="+mn-cs"/>
              </a:defRPr>
            </a:lvl1pPr>
            <a:lvl2pPr marL="4572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800" kern="1200">
                <a:solidFill>
                  <a:schemeClr val="tx1">
                    <a:tint val="75000"/>
                  </a:schemeClr>
                </a:solidFill>
                <a:latin typeface="+mn-lt"/>
                <a:ea typeface="+mn-ea"/>
                <a:cs typeface="+mn-cs"/>
              </a:defRPr>
            </a:lvl2pPr>
            <a:lvl3pPr marL="9144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600" kern="1200">
                <a:solidFill>
                  <a:schemeClr val="tx1">
                    <a:tint val="75000"/>
                  </a:schemeClr>
                </a:solidFill>
                <a:latin typeface="+mn-lt"/>
                <a:ea typeface="+mn-ea"/>
                <a:cs typeface="+mn-cs"/>
              </a:defRPr>
            </a:lvl3pPr>
            <a:lvl4pPr marL="13716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4pPr>
            <a:lvl5pPr marL="1828800" indent="0" algn="l"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5pPr>
            <a:lvl6pPr marL="22860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6pPr>
            <a:lvl7pPr marL="27432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7pPr>
            <a:lvl8pPr marL="32004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8pPr>
            <a:lvl9pPr marL="36576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9pPr>
          </a:lstStyle>
          <a:p>
            <a:r>
              <a:rPr lang="en-US"/>
              <a:t>The Fifth Tab</a:t>
            </a:r>
            <a:endParaRPr lang="en-US" dirty="0"/>
          </a:p>
        </p:txBody>
      </p:sp>
      <p:pic>
        <p:nvPicPr>
          <p:cNvPr id="12" name="Picture 11">
            <a:extLst>
              <a:ext uri="{FF2B5EF4-FFF2-40B4-BE49-F238E27FC236}">
                <a16:creationId xmlns:a16="http://schemas.microsoft.com/office/drawing/2014/main" id="{29F3488D-FCB9-40FA-8838-CDCD6BB67F23}"/>
              </a:ext>
            </a:extLst>
          </p:cNvPr>
          <p:cNvPicPr>
            <a:picLocks noChangeAspect="1"/>
          </p:cNvPicPr>
          <p:nvPr/>
        </p:nvPicPr>
        <p:blipFill>
          <a:blip r:embed="rId3"/>
          <a:stretch>
            <a:fillRect/>
          </a:stretch>
        </p:blipFill>
        <p:spPr>
          <a:xfrm>
            <a:off x="1415433" y="571839"/>
            <a:ext cx="9361134" cy="4527024"/>
          </a:xfrm>
          <a:prstGeom prst="rect">
            <a:avLst/>
          </a:prstGeom>
        </p:spPr>
      </p:pic>
    </p:spTree>
    <p:extLst>
      <p:ext uri="{BB962C8B-B14F-4D97-AF65-F5344CB8AC3E}">
        <p14:creationId xmlns:p14="http://schemas.microsoft.com/office/powerpoint/2010/main" val="37337473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2BF2-F4B0-44B0-9B7E-3AB6685A3502}"/>
              </a:ext>
            </a:extLst>
          </p:cNvPr>
          <p:cNvSpPr>
            <a:spLocks noGrp="1"/>
          </p:cNvSpPr>
          <p:nvPr>
            <p:ph type="title"/>
          </p:nvPr>
        </p:nvSpPr>
        <p:spPr/>
        <p:txBody>
          <a:bodyPr/>
          <a:lstStyle/>
          <a:p>
            <a:r>
              <a:rPr lang="en-US" dirty="0"/>
              <a:t>Contact Us</a:t>
            </a:r>
          </a:p>
        </p:txBody>
      </p:sp>
      <p:sp>
        <p:nvSpPr>
          <p:cNvPr id="4" name="Text Placeholder 3">
            <a:extLst>
              <a:ext uri="{FF2B5EF4-FFF2-40B4-BE49-F238E27FC236}">
                <a16:creationId xmlns:a16="http://schemas.microsoft.com/office/drawing/2014/main" id="{FBD1250F-B035-4F7A-B52C-56AE8F959C1E}"/>
              </a:ext>
            </a:extLst>
          </p:cNvPr>
          <p:cNvSpPr>
            <a:spLocks noGrp="1"/>
          </p:cNvSpPr>
          <p:nvPr>
            <p:ph type="body" sz="half" idx="2"/>
          </p:nvPr>
        </p:nvSpPr>
        <p:spPr>
          <a:xfrm>
            <a:off x="767857" y="2836654"/>
            <a:ext cx="3031852" cy="3574420"/>
          </a:xfrm>
        </p:spPr>
        <p:txBody>
          <a:bodyPr>
            <a:normAutofit/>
          </a:bodyPr>
          <a:lstStyle/>
          <a:p>
            <a:pPr>
              <a:lnSpc>
                <a:spcPct val="100000"/>
              </a:lnSpc>
            </a:pPr>
            <a:r>
              <a:rPr lang="en-US" dirty="0"/>
              <a:t>Use this page to contact us about anything. </a:t>
            </a:r>
          </a:p>
          <a:p>
            <a:pPr>
              <a:lnSpc>
                <a:spcPct val="100000"/>
              </a:lnSpc>
            </a:pPr>
            <a:endParaRPr lang="en-US" sz="800" dirty="0"/>
          </a:p>
          <a:p>
            <a:pPr>
              <a:lnSpc>
                <a:spcPct val="100000"/>
              </a:lnSpc>
            </a:pPr>
            <a:r>
              <a:rPr lang="en-US" dirty="0"/>
              <a:t>Your message will be sent to: </a:t>
            </a:r>
            <a:r>
              <a:rPr lang="en-US" dirty="0">
                <a:solidFill>
                  <a:srgbClr val="FFC000"/>
                </a:solidFill>
              </a:rPr>
              <a:t>CAPSIS@purdue.edu</a:t>
            </a:r>
          </a:p>
          <a:p>
            <a:pPr>
              <a:lnSpc>
                <a:spcPct val="100000"/>
              </a:lnSpc>
            </a:pPr>
            <a:endParaRPr lang="en-US" sz="800" dirty="0"/>
          </a:p>
          <a:p>
            <a:pPr>
              <a:lnSpc>
                <a:spcPct val="100000"/>
              </a:lnSpc>
            </a:pPr>
            <a:r>
              <a:rPr lang="en-US" dirty="0"/>
              <a:t>The CAPSIS Coordinator will get in touch with you.</a:t>
            </a:r>
          </a:p>
          <a:p>
            <a:pPr>
              <a:lnSpc>
                <a:spcPct val="100000"/>
              </a:lnSpc>
            </a:pPr>
            <a:endParaRPr lang="en-US" sz="800" dirty="0"/>
          </a:p>
          <a:p>
            <a:pPr>
              <a:lnSpc>
                <a:spcPct val="100000"/>
              </a:lnSpc>
              <a:spcAft>
                <a:spcPts val="0"/>
              </a:spcAft>
            </a:pPr>
            <a:r>
              <a:rPr lang="en-US" dirty="0"/>
              <a:t>You can also call us at:</a:t>
            </a:r>
          </a:p>
          <a:p>
            <a:pPr>
              <a:lnSpc>
                <a:spcPct val="100000"/>
              </a:lnSpc>
              <a:spcAft>
                <a:spcPts val="0"/>
              </a:spcAft>
            </a:pPr>
            <a:r>
              <a:rPr lang="en-US" dirty="0">
                <a:solidFill>
                  <a:srgbClr val="FFC000"/>
                </a:solidFill>
              </a:rPr>
              <a:t>(765) 496-2381</a:t>
            </a:r>
          </a:p>
        </p:txBody>
      </p:sp>
      <p:pic>
        <p:nvPicPr>
          <p:cNvPr id="6" name="Picture 5">
            <a:extLst>
              <a:ext uri="{FF2B5EF4-FFF2-40B4-BE49-F238E27FC236}">
                <a16:creationId xmlns:a16="http://schemas.microsoft.com/office/drawing/2014/main" id="{F3C1FA5F-F985-41DD-9ADF-546908E24D3E}"/>
              </a:ext>
            </a:extLst>
          </p:cNvPr>
          <p:cNvPicPr>
            <a:picLocks noChangeAspect="1"/>
          </p:cNvPicPr>
          <p:nvPr/>
        </p:nvPicPr>
        <p:blipFill>
          <a:blip r:embed="rId3"/>
          <a:stretch>
            <a:fillRect/>
          </a:stretch>
        </p:blipFill>
        <p:spPr>
          <a:xfrm>
            <a:off x="4391083" y="1405315"/>
            <a:ext cx="7301063" cy="4323456"/>
          </a:xfrm>
          <a:prstGeom prst="rect">
            <a:avLst/>
          </a:prstGeom>
        </p:spPr>
      </p:pic>
    </p:spTree>
    <p:extLst>
      <p:ext uri="{BB962C8B-B14F-4D97-AF65-F5344CB8AC3E}">
        <p14:creationId xmlns:p14="http://schemas.microsoft.com/office/powerpoint/2010/main" val="13415151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B9B3A-FD68-4D0C-8976-BA97C19FDE71}"/>
              </a:ext>
            </a:extLst>
          </p:cNvPr>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1DDEBF15-9C3D-47A0-8538-4ABE0E585E1B}"/>
              </a:ext>
            </a:extLst>
          </p:cNvPr>
          <p:cNvSpPr>
            <a:spLocks noGrp="1"/>
          </p:cNvSpPr>
          <p:nvPr>
            <p:ph type="subTitle" idx="1"/>
          </p:nvPr>
        </p:nvSpPr>
        <p:spPr/>
        <p:txBody>
          <a:bodyPr/>
          <a:lstStyle/>
          <a:p>
            <a:r>
              <a:rPr lang="en-US" dirty="0"/>
              <a:t>Questions?</a:t>
            </a:r>
          </a:p>
        </p:txBody>
      </p:sp>
      <p:pic>
        <p:nvPicPr>
          <p:cNvPr id="8" name="Picture 7">
            <a:extLst>
              <a:ext uri="{FF2B5EF4-FFF2-40B4-BE49-F238E27FC236}">
                <a16:creationId xmlns:a16="http://schemas.microsoft.com/office/drawing/2014/main" id="{AA6F85D0-7A08-4F86-BA59-248A78C8AABB}"/>
              </a:ext>
            </a:extLst>
          </p:cNvPr>
          <p:cNvPicPr>
            <a:picLocks noChangeAspect="1"/>
          </p:cNvPicPr>
          <p:nvPr/>
        </p:nvPicPr>
        <p:blipFill>
          <a:blip r:embed="rId3"/>
          <a:stretch>
            <a:fillRect/>
          </a:stretch>
        </p:blipFill>
        <p:spPr>
          <a:xfrm>
            <a:off x="6300660" y="2172672"/>
            <a:ext cx="5478740" cy="583905"/>
          </a:xfrm>
          <a:prstGeom prst="rect">
            <a:avLst/>
          </a:prstGeom>
        </p:spPr>
      </p:pic>
      <p:sp>
        <p:nvSpPr>
          <p:cNvPr id="12" name="TextBox 11">
            <a:extLst>
              <a:ext uri="{FF2B5EF4-FFF2-40B4-BE49-F238E27FC236}">
                <a16:creationId xmlns:a16="http://schemas.microsoft.com/office/drawing/2014/main" id="{BF6CC8C3-250E-417E-A96B-94C3D956EA9A}"/>
              </a:ext>
            </a:extLst>
          </p:cNvPr>
          <p:cNvSpPr txBox="1"/>
          <p:nvPr/>
        </p:nvSpPr>
        <p:spPr>
          <a:xfrm>
            <a:off x="735375" y="3708518"/>
            <a:ext cx="10698028" cy="2031325"/>
          </a:xfrm>
          <a:prstGeom prst="rect">
            <a:avLst/>
          </a:prstGeom>
          <a:noFill/>
        </p:spPr>
        <p:txBody>
          <a:bodyPr wrap="square">
            <a:spAutoFit/>
          </a:bodyPr>
          <a:lstStyle/>
          <a:p>
            <a:r>
              <a:rPr lang="en-US" b="1" dirty="0">
                <a:solidFill>
                  <a:srgbClr val="FFC000"/>
                </a:solidFill>
              </a:rPr>
              <a:t>Contact:</a:t>
            </a:r>
          </a:p>
          <a:p>
            <a:endParaRPr lang="en-US" dirty="0">
              <a:solidFill>
                <a:srgbClr val="FFC000"/>
              </a:solidFill>
            </a:endParaRPr>
          </a:p>
          <a:p>
            <a:r>
              <a:rPr lang="en-US" dirty="0">
                <a:solidFill>
                  <a:srgbClr val="FFC000"/>
                </a:solidFill>
              </a:rPr>
              <a:t>Bonnie Dietrich</a:t>
            </a:r>
          </a:p>
          <a:p>
            <a:r>
              <a:rPr lang="en-US" dirty="0">
                <a:solidFill>
                  <a:srgbClr val="FFC000"/>
                </a:solidFill>
              </a:rPr>
              <a:t>CAPSIS Coordinator</a:t>
            </a:r>
          </a:p>
          <a:p>
            <a:endParaRPr lang="en-US" dirty="0">
              <a:solidFill>
                <a:srgbClr val="FFC000"/>
              </a:solidFill>
            </a:endParaRPr>
          </a:p>
          <a:p>
            <a:r>
              <a:rPr lang="en-US" dirty="0">
                <a:solidFill>
                  <a:srgbClr val="FFC000"/>
                </a:solidFill>
              </a:rPr>
              <a:t>CAPSIS@purdue.edu</a:t>
            </a:r>
          </a:p>
          <a:p>
            <a:r>
              <a:rPr lang="en-US" dirty="0">
                <a:solidFill>
                  <a:srgbClr val="FFC000"/>
                </a:solidFill>
              </a:rPr>
              <a:t>(765) 496-2381</a:t>
            </a:r>
          </a:p>
        </p:txBody>
      </p:sp>
      <p:pic>
        <p:nvPicPr>
          <p:cNvPr id="14" name="Picture 13">
            <a:extLst>
              <a:ext uri="{FF2B5EF4-FFF2-40B4-BE49-F238E27FC236}">
                <a16:creationId xmlns:a16="http://schemas.microsoft.com/office/drawing/2014/main" id="{B256A1F4-70E5-4936-94E6-6C5E4AACFC02}"/>
              </a:ext>
            </a:extLst>
          </p:cNvPr>
          <p:cNvPicPr>
            <a:picLocks noChangeAspect="1"/>
          </p:cNvPicPr>
          <p:nvPr/>
        </p:nvPicPr>
        <p:blipFill>
          <a:blip r:embed="rId4"/>
          <a:stretch>
            <a:fillRect/>
          </a:stretch>
        </p:blipFill>
        <p:spPr>
          <a:xfrm>
            <a:off x="7725000" y="1380105"/>
            <a:ext cx="2123291" cy="583905"/>
          </a:xfrm>
          <a:prstGeom prst="rect">
            <a:avLst/>
          </a:prstGeom>
        </p:spPr>
      </p:pic>
      <p:pic>
        <p:nvPicPr>
          <p:cNvPr id="16" name="Picture 15">
            <a:extLst>
              <a:ext uri="{FF2B5EF4-FFF2-40B4-BE49-F238E27FC236}">
                <a16:creationId xmlns:a16="http://schemas.microsoft.com/office/drawing/2014/main" id="{3A9F878B-DAC3-4C8F-B17A-53A972785B3D}"/>
              </a:ext>
            </a:extLst>
          </p:cNvPr>
          <p:cNvPicPr>
            <a:picLocks noChangeAspect="1"/>
          </p:cNvPicPr>
          <p:nvPr/>
        </p:nvPicPr>
        <p:blipFill>
          <a:blip r:embed="rId5"/>
          <a:stretch>
            <a:fillRect/>
          </a:stretch>
        </p:blipFill>
        <p:spPr>
          <a:xfrm>
            <a:off x="10043089" y="821010"/>
            <a:ext cx="1680519" cy="1143000"/>
          </a:xfrm>
          <a:prstGeom prst="rect">
            <a:avLst/>
          </a:prstGeom>
        </p:spPr>
      </p:pic>
    </p:spTree>
    <p:extLst>
      <p:ext uri="{BB962C8B-B14F-4D97-AF65-F5344CB8AC3E}">
        <p14:creationId xmlns:p14="http://schemas.microsoft.com/office/powerpoint/2010/main" val="90114295"/>
      </p:ext>
    </p:extLst>
  </p:cSld>
  <p:clrMapOvr>
    <a:masterClrMapping/>
  </p:clrMapOvr>
</p:sld>
</file>

<file path=ppt/theme/theme1.xml><?xml version="1.0" encoding="utf-8"?>
<a:theme xmlns:a="http://schemas.openxmlformats.org/drawingml/2006/main" name="Dividend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E7CA09-9778-4414-AE97-8064B12DA3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D289AE2-D2AE-49D1-AFAC-3A79F6794255}">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927BD4C1-B6B1-4715-ABF9-E660A51A4E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{CC31510C-F828-428D-8DC2-09E2D75DAC25}tf33552983_win32</Template>
  <TotalTime>3961</TotalTime>
  <Words>1496</Words>
  <Application>Microsoft Office PowerPoint</Application>
  <PresentationFormat>Widescreen</PresentationFormat>
  <Paragraphs>246</Paragraphs>
  <Slides>37</Slides>
  <Notes>30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Calibri</vt:lpstr>
      <vt:lpstr>Courier New</vt:lpstr>
      <vt:lpstr>Franklin Gothic Book</vt:lpstr>
      <vt:lpstr>Franklin Gothic Demi</vt:lpstr>
      <vt:lpstr>Times New Roman</vt:lpstr>
      <vt:lpstr>Wingdings 2</vt:lpstr>
      <vt:lpstr>DividendVTI</vt:lpstr>
      <vt:lpstr>CAPS Resource and Collaboration</vt:lpstr>
      <vt:lpstr>Welcome   The Presentations Goals</vt:lpstr>
      <vt:lpstr>Index</vt:lpstr>
      <vt:lpstr>CAPS</vt:lpstr>
      <vt:lpstr>Log In</vt:lpstr>
      <vt:lpstr>Log In</vt:lpstr>
      <vt:lpstr>PowerPoint Presentation</vt:lpstr>
      <vt:lpstr>Home</vt:lpstr>
      <vt:lpstr>PowerPoint Presentation</vt:lpstr>
      <vt:lpstr>About</vt:lpstr>
      <vt:lpstr>About Continued…</vt:lpstr>
      <vt:lpstr>Welcome New Members</vt:lpstr>
      <vt:lpstr>CAPS Directories</vt:lpstr>
      <vt:lpstr>CAPS Directories</vt:lpstr>
      <vt:lpstr>CAPS History</vt:lpstr>
      <vt:lpstr>National CAPS Committee</vt:lpstr>
      <vt:lpstr>PowerPoint Presentation</vt:lpstr>
      <vt:lpstr>CAPS Survey Guidelines  2023</vt:lpstr>
      <vt:lpstr>Endangered Species Act, Trapping, and Bycatch</vt:lpstr>
      <vt:lpstr>Endangered Species Act, Trapping, and Bycatch</vt:lpstr>
      <vt:lpstr>ezfedgrants</vt:lpstr>
      <vt:lpstr>Approved methods for national priority pests</vt:lpstr>
      <vt:lpstr>Survey supplies</vt:lpstr>
      <vt:lpstr>Accountability report</vt:lpstr>
      <vt:lpstr>Survey planning</vt:lpstr>
      <vt:lpstr>PPA 7721 – Goal 1</vt:lpstr>
      <vt:lpstr>PowerPoint Presentation</vt:lpstr>
      <vt:lpstr>Taxonomic Services</vt:lpstr>
      <vt:lpstr>Outreach Library</vt:lpstr>
      <vt:lpstr>New Pest Advisory Group</vt:lpstr>
      <vt:lpstr>Partners</vt:lpstr>
      <vt:lpstr>WEBINARS</vt:lpstr>
      <vt:lpstr>NAPIS</vt:lpstr>
      <vt:lpstr>Pest Tracker</vt:lpstr>
      <vt:lpstr>PowerPoint Presentation</vt:lpstr>
      <vt:lpstr>Contact Us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CAPS Resource and Collaboration</dc:title>
  <dc:creator>Dietrich, Bonnie Sue</dc:creator>
  <cp:lastModifiedBy>Dietrich, Bonnie Sue</cp:lastModifiedBy>
  <cp:revision>67</cp:revision>
  <dcterms:created xsi:type="dcterms:W3CDTF">2022-07-09T23:53:52Z</dcterms:created>
  <dcterms:modified xsi:type="dcterms:W3CDTF">2022-08-02T13:49:54Z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