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7" r:id="rId5"/>
    <p:sldId id="270" r:id="rId6"/>
    <p:sldId id="268" r:id="rId7"/>
    <p:sldId id="269" r:id="rId8"/>
    <p:sldId id="271" r:id="rId9"/>
    <p:sldId id="272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55536A-A77B-4FBC-8AEE-72EBB6B7C4DE}" v="60" dt="2023-01-26T21:26:24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841" autoAdjust="0"/>
  </p:normalViewPr>
  <p:slideViewPr>
    <p:cSldViewPr snapToGrid="0">
      <p:cViewPr varScale="1">
        <p:scale>
          <a:sx n="93" d="100"/>
          <a:sy n="93" d="100"/>
        </p:scale>
        <p:origin x="402" y="84"/>
      </p:cViewPr>
      <p:guideLst/>
    </p:cSldViewPr>
  </p:slideViewPr>
  <p:notesTextViewPr>
    <p:cViewPr>
      <p:scale>
        <a:sx n="1" d="1"/>
        <a:sy n="1" d="1"/>
      </p:scale>
      <p:origin x="0" y="-30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Relationship Id="rId22" Type="http://schemas.openxmlformats.org/officeDocument/2006/relationships/customXml" Target="../customXml/item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naro, Colin - MRP-APHIS" userId="adf86b4c-4b41-4110-81cc-8f6706c55818" providerId="ADAL" clId="{9D55536A-A77B-4FBC-8AEE-72EBB6B7C4DE}"/>
    <pc:docChg chg="undo custSel addSld modSld">
      <pc:chgData name="Funaro, Colin - MRP-APHIS" userId="adf86b4c-4b41-4110-81cc-8f6706c55818" providerId="ADAL" clId="{9D55536A-A77B-4FBC-8AEE-72EBB6B7C4DE}" dt="2023-01-26T21:32:47.386" v="2005" actId="113"/>
      <pc:docMkLst>
        <pc:docMk/>
      </pc:docMkLst>
      <pc:sldChg chg="modSp mod modNotesTx">
        <pc:chgData name="Funaro, Colin - MRP-APHIS" userId="adf86b4c-4b41-4110-81cc-8f6706c55818" providerId="ADAL" clId="{9D55536A-A77B-4FBC-8AEE-72EBB6B7C4DE}" dt="2023-01-26T21:28:52.767" v="1941" actId="1035"/>
        <pc:sldMkLst>
          <pc:docMk/>
          <pc:sldMk cId="906590168" sldId="259"/>
        </pc:sldMkLst>
        <pc:spChg chg="mod">
          <ac:chgData name="Funaro, Colin - MRP-APHIS" userId="adf86b4c-4b41-4110-81cc-8f6706c55818" providerId="ADAL" clId="{9D55536A-A77B-4FBC-8AEE-72EBB6B7C4DE}" dt="2023-01-26T21:08:49.360" v="786" actId="20577"/>
          <ac:spMkLst>
            <pc:docMk/>
            <pc:sldMk cId="906590168" sldId="259"/>
            <ac:spMk id="5" creationId="{2ABAB4D2-8265-E150-3B1D-E52F230926D8}"/>
          </ac:spMkLst>
        </pc:spChg>
        <pc:spChg chg="mod">
          <ac:chgData name="Funaro, Colin - MRP-APHIS" userId="adf86b4c-4b41-4110-81cc-8f6706c55818" providerId="ADAL" clId="{9D55536A-A77B-4FBC-8AEE-72EBB6B7C4DE}" dt="2023-01-26T21:28:47.175" v="1924" actId="12789"/>
          <ac:spMkLst>
            <pc:docMk/>
            <pc:sldMk cId="906590168" sldId="259"/>
            <ac:spMk id="9" creationId="{9ACE26C9-2173-2F2B-B7D2-6C71C5565893}"/>
          </ac:spMkLst>
        </pc:spChg>
        <pc:spChg chg="mod">
          <ac:chgData name="Funaro, Colin - MRP-APHIS" userId="adf86b4c-4b41-4110-81cc-8f6706c55818" providerId="ADAL" clId="{9D55536A-A77B-4FBC-8AEE-72EBB6B7C4DE}" dt="2023-01-26T21:28:47.175" v="1924" actId="12789"/>
          <ac:spMkLst>
            <pc:docMk/>
            <pc:sldMk cId="906590168" sldId="259"/>
            <ac:spMk id="11" creationId="{8276A39E-90CB-C165-560E-C887BF533826}"/>
          </ac:spMkLst>
        </pc:spChg>
        <pc:grpChg chg="mod modVis">
          <ac:chgData name="Funaro, Colin - MRP-APHIS" userId="adf86b4c-4b41-4110-81cc-8f6706c55818" providerId="ADAL" clId="{9D55536A-A77B-4FBC-8AEE-72EBB6B7C4DE}" dt="2023-01-26T21:27:38.564" v="1923" actId="33935"/>
          <ac:grpSpMkLst>
            <pc:docMk/>
            <pc:sldMk cId="906590168" sldId="259"/>
            <ac:grpSpMk id="2" creationId="{82194B7B-1002-5317-6F6E-5CAB8353FFF8}"/>
          </ac:grpSpMkLst>
        </pc:grpChg>
        <pc:grpChg chg="mod">
          <ac:chgData name="Funaro, Colin - MRP-APHIS" userId="adf86b4c-4b41-4110-81cc-8f6706c55818" providerId="ADAL" clId="{9D55536A-A77B-4FBC-8AEE-72EBB6B7C4DE}" dt="2023-01-26T21:28:52.767" v="1941" actId="1035"/>
          <ac:grpSpMkLst>
            <pc:docMk/>
            <pc:sldMk cId="906590168" sldId="259"/>
            <ac:grpSpMk id="7" creationId="{5CA70FA9-38EE-DACB-6FBD-5CCA13D73A36}"/>
          </ac:grpSpMkLst>
        </pc:grpChg>
      </pc:sldChg>
      <pc:sldChg chg="modSp mod">
        <pc:chgData name="Funaro, Colin - MRP-APHIS" userId="adf86b4c-4b41-4110-81cc-8f6706c55818" providerId="ADAL" clId="{9D55536A-A77B-4FBC-8AEE-72EBB6B7C4DE}" dt="2023-01-26T21:29:23.848" v="1951" actId="20577"/>
        <pc:sldMkLst>
          <pc:docMk/>
          <pc:sldMk cId="2726291388" sldId="267"/>
        </pc:sldMkLst>
        <pc:spChg chg="mod">
          <ac:chgData name="Funaro, Colin - MRP-APHIS" userId="adf86b4c-4b41-4110-81cc-8f6706c55818" providerId="ADAL" clId="{9D55536A-A77B-4FBC-8AEE-72EBB6B7C4DE}" dt="2023-01-26T21:29:23.848" v="1951" actId="20577"/>
          <ac:spMkLst>
            <pc:docMk/>
            <pc:sldMk cId="2726291388" sldId="267"/>
            <ac:spMk id="6" creationId="{04160418-E2DB-402C-ACE1-27584EE1CFA6}"/>
          </ac:spMkLst>
        </pc:spChg>
      </pc:sldChg>
      <pc:sldChg chg="addSp modSp mod modAnim modNotesTx">
        <pc:chgData name="Funaro, Colin - MRP-APHIS" userId="adf86b4c-4b41-4110-81cc-8f6706c55818" providerId="ADAL" clId="{9D55536A-A77B-4FBC-8AEE-72EBB6B7C4DE}" dt="2023-01-26T21:18:00.777" v="1755" actId="20577"/>
        <pc:sldMkLst>
          <pc:docMk/>
          <pc:sldMk cId="1261724298" sldId="268"/>
        </pc:sldMkLst>
        <pc:spChg chg="add mod">
          <ac:chgData name="Funaro, Colin - MRP-APHIS" userId="adf86b4c-4b41-4110-81cc-8f6706c55818" providerId="ADAL" clId="{9D55536A-A77B-4FBC-8AEE-72EBB6B7C4DE}" dt="2023-01-26T21:14:59.043" v="1429" actId="14100"/>
          <ac:spMkLst>
            <pc:docMk/>
            <pc:sldMk cId="1261724298" sldId="268"/>
            <ac:spMk id="2" creationId="{A051C11A-81BA-77B9-16EA-59F66734363C}"/>
          </ac:spMkLst>
        </pc:spChg>
        <pc:spChg chg="add mod">
          <ac:chgData name="Funaro, Colin - MRP-APHIS" userId="adf86b4c-4b41-4110-81cc-8f6706c55818" providerId="ADAL" clId="{9D55536A-A77B-4FBC-8AEE-72EBB6B7C4DE}" dt="2023-01-26T21:15:10.434" v="1443" actId="1038"/>
          <ac:spMkLst>
            <pc:docMk/>
            <pc:sldMk cId="1261724298" sldId="268"/>
            <ac:spMk id="3" creationId="{CBB1FEA6-2F1A-364C-BDD1-0ABE97C6AA2D}"/>
          </ac:spMkLst>
        </pc:spChg>
        <pc:spChg chg="add mod">
          <ac:chgData name="Funaro, Colin - MRP-APHIS" userId="adf86b4c-4b41-4110-81cc-8f6706c55818" providerId="ADAL" clId="{9D55536A-A77B-4FBC-8AEE-72EBB6B7C4DE}" dt="2023-01-26T21:15:22.259" v="1446" actId="14100"/>
          <ac:spMkLst>
            <pc:docMk/>
            <pc:sldMk cId="1261724298" sldId="268"/>
            <ac:spMk id="6" creationId="{087F81F0-A34A-9C16-9849-CFFDF76E3429}"/>
          </ac:spMkLst>
        </pc:spChg>
        <pc:spChg chg="add mod">
          <ac:chgData name="Funaro, Colin - MRP-APHIS" userId="adf86b4c-4b41-4110-81cc-8f6706c55818" providerId="ADAL" clId="{9D55536A-A77B-4FBC-8AEE-72EBB6B7C4DE}" dt="2023-01-26T21:16:34.890" v="1537" actId="14100"/>
          <ac:spMkLst>
            <pc:docMk/>
            <pc:sldMk cId="1261724298" sldId="268"/>
            <ac:spMk id="7" creationId="{C60A7BD2-F015-F5D6-6FC4-C4FF3803DE44}"/>
          </ac:spMkLst>
        </pc:spChg>
        <pc:spChg chg="mod">
          <ac:chgData name="Funaro, Colin - MRP-APHIS" userId="adf86b4c-4b41-4110-81cc-8f6706c55818" providerId="ADAL" clId="{9D55536A-A77B-4FBC-8AEE-72EBB6B7C4DE}" dt="2023-01-26T20:50:24.474" v="46" actId="1076"/>
          <ac:spMkLst>
            <pc:docMk/>
            <pc:sldMk cId="1261724298" sldId="268"/>
            <ac:spMk id="13" creationId="{FF5A515B-5BB0-3235-544C-42BAA6C85886}"/>
          </ac:spMkLst>
        </pc:spChg>
        <pc:spChg chg="mod">
          <ac:chgData name="Funaro, Colin - MRP-APHIS" userId="adf86b4c-4b41-4110-81cc-8f6706c55818" providerId="ADAL" clId="{9D55536A-A77B-4FBC-8AEE-72EBB6B7C4DE}" dt="2023-01-26T20:59:21.906" v="97" actId="6549"/>
          <ac:spMkLst>
            <pc:docMk/>
            <pc:sldMk cId="1261724298" sldId="268"/>
            <ac:spMk id="14" creationId="{738C4F0B-0B54-5185-A064-78000C9A9FEA}"/>
          </ac:spMkLst>
        </pc:spChg>
      </pc:sldChg>
      <pc:sldChg chg="addSp delSp modSp mod delAnim modAnim modNotesTx">
        <pc:chgData name="Funaro, Colin - MRP-APHIS" userId="adf86b4c-4b41-4110-81cc-8f6706c55818" providerId="ADAL" clId="{9D55536A-A77B-4FBC-8AEE-72EBB6B7C4DE}" dt="2023-01-26T21:32:47.386" v="2005" actId="113"/>
        <pc:sldMkLst>
          <pc:docMk/>
          <pc:sldMk cId="243991170" sldId="269"/>
        </pc:sldMkLst>
        <pc:picChg chg="add del mod">
          <ac:chgData name="Funaro, Colin - MRP-APHIS" userId="adf86b4c-4b41-4110-81cc-8f6706c55818" providerId="ADAL" clId="{9D55536A-A77B-4FBC-8AEE-72EBB6B7C4DE}" dt="2023-01-26T21:23:07" v="1898" actId="478"/>
          <ac:picMkLst>
            <pc:docMk/>
            <pc:sldMk cId="243991170" sldId="269"/>
            <ac:picMk id="5" creationId="{6BD2821D-686B-6C30-ED97-5126A7DD9E24}"/>
          </ac:picMkLst>
        </pc:picChg>
        <pc:picChg chg="mod modVis modCrop">
          <ac:chgData name="Funaro, Colin - MRP-APHIS" userId="adf86b4c-4b41-4110-81cc-8f6706c55818" providerId="ADAL" clId="{9D55536A-A77B-4FBC-8AEE-72EBB6B7C4DE}" dt="2023-01-26T21:31:37.315" v="1953" actId="732"/>
          <ac:picMkLst>
            <pc:docMk/>
            <pc:sldMk cId="243991170" sldId="269"/>
            <ac:picMk id="7" creationId="{A73DFAB8-E877-6855-6442-AA2F36A76FC0}"/>
          </ac:picMkLst>
        </pc:picChg>
        <pc:picChg chg="add mod modVis">
          <ac:chgData name="Funaro, Colin - MRP-APHIS" userId="adf86b4c-4b41-4110-81cc-8f6706c55818" providerId="ADAL" clId="{9D55536A-A77B-4FBC-8AEE-72EBB6B7C4DE}" dt="2023-01-26T21:24:27.657" v="1911" actId="33935"/>
          <ac:picMkLst>
            <pc:docMk/>
            <pc:sldMk cId="243991170" sldId="269"/>
            <ac:picMk id="8" creationId="{0D96DEBD-CF6A-1B1B-1E73-EA89D996C37F}"/>
          </ac:picMkLst>
        </pc:picChg>
        <pc:picChg chg="add mod modVis">
          <ac:chgData name="Funaro, Colin - MRP-APHIS" userId="adf86b4c-4b41-4110-81cc-8f6706c55818" providerId="ADAL" clId="{9D55536A-A77B-4FBC-8AEE-72EBB6B7C4DE}" dt="2023-01-26T21:31:40.434" v="1954" actId="14429"/>
          <ac:picMkLst>
            <pc:docMk/>
            <pc:sldMk cId="243991170" sldId="269"/>
            <ac:picMk id="10" creationId="{08037E74-C6F1-B078-4394-CCF883E1360B}"/>
          </ac:picMkLst>
        </pc:picChg>
      </pc:sldChg>
      <pc:sldChg chg="modNotesTx">
        <pc:chgData name="Funaro, Colin - MRP-APHIS" userId="adf86b4c-4b41-4110-81cc-8f6706c55818" providerId="ADAL" clId="{9D55536A-A77B-4FBC-8AEE-72EBB6B7C4DE}" dt="2023-01-26T21:13:14.921" v="1371" actId="20577"/>
        <pc:sldMkLst>
          <pc:docMk/>
          <pc:sldMk cId="3165653835" sldId="270"/>
        </pc:sldMkLst>
      </pc:sldChg>
      <pc:sldChg chg="addSp delSp modSp add mod delAnim modAnim modNotesTx">
        <pc:chgData name="Funaro, Colin - MRP-APHIS" userId="adf86b4c-4b41-4110-81cc-8f6706c55818" providerId="ADAL" clId="{9D55536A-A77B-4FBC-8AEE-72EBB6B7C4DE}" dt="2023-01-26T21:21:13.554" v="1895" actId="20577"/>
        <pc:sldMkLst>
          <pc:docMk/>
          <pc:sldMk cId="2124435329" sldId="271"/>
        </pc:sldMkLst>
        <pc:spChg chg="del">
          <ac:chgData name="Funaro, Colin - MRP-APHIS" userId="adf86b4c-4b41-4110-81cc-8f6706c55818" providerId="ADAL" clId="{9D55536A-A77B-4FBC-8AEE-72EBB6B7C4DE}" dt="2023-01-26T20:45:43.876" v="6" actId="478"/>
          <ac:spMkLst>
            <pc:docMk/>
            <pc:sldMk cId="2124435329" sldId="271"/>
            <ac:spMk id="4" creationId="{441023CA-A766-4DDA-B99F-F07270FCC846}"/>
          </ac:spMkLst>
        </pc:spChg>
        <pc:spChg chg="add del mod">
          <ac:chgData name="Funaro, Colin - MRP-APHIS" userId="adf86b4c-4b41-4110-81cc-8f6706c55818" providerId="ADAL" clId="{9D55536A-A77B-4FBC-8AEE-72EBB6B7C4DE}" dt="2023-01-26T20:45:45.826" v="7" actId="478"/>
          <ac:spMkLst>
            <pc:docMk/>
            <pc:sldMk cId="2124435329" sldId="271"/>
            <ac:spMk id="8" creationId="{12328AF2-ED65-B98C-C7E6-9349064F6B51}"/>
          </ac:spMkLst>
        </pc:spChg>
        <pc:spChg chg="del">
          <ac:chgData name="Funaro, Colin - MRP-APHIS" userId="adf86b4c-4b41-4110-81cc-8f6706c55818" providerId="ADAL" clId="{9D55536A-A77B-4FBC-8AEE-72EBB6B7C4DE}" dt="2023-01-26T20:43:55.181" v="1" actId="478"/>
          <ac:spMkLst>
            <pc:docMk/>
            <pc:sldMk cId="2124435329" sldId="271"/>
            <ac:spMk id="13" creationId="{FF5A515B-5BB0-3235-544C-42BAA6C85886}"/>
          </ac:spMkLst>
        </pc:spChg>
        <pc:picChg chg="del">
          <ac:chgData name="Funaro, Colin - MRP-APHIS" userId="adf86b4c-4b41-4110-81cc-8f6706c55818" providerId="ADAL" clId="{9D55536A-A77B-4FBC-8AEE-72EBB6B7C4DE}" dt="2023-01-26T20:43:58.275" v="3" actId="478"/>
          <ac:picMkLst>
            <pc:docMk/>
            <pc:sldMk cId="2124435329" sldId="271"/>
            <ac:picMk id="3" creationId="{950C566E-48C6-0C97-0258-8F097BB97556}"/>
          </ac:picMkLst>
        </pc:picChg>
        <pc:picChg chg="add mod">
          <ac:chgData name="Funaro, Colin - MRP-APHIS" userId="adf86b4c-4b41-4110-81cc-8f6706c55818" providerId="ADAL" clId="{9D55536A-A77B-4FBC-8AEE-72EBB6B7C4DE}" dt="2023-01-26T20:46:13.715" v="15" actId="12788"/>
          <ac:picMkLst>
            <pc:docMk/>
            <pc:sldMk cId="2124435329" sldId="271"/>
            <ac:picMk id="5" creationId="{875547D0-EF7C-DD97-D468-23D3D82D204C}"/>
          </ac:picMkLst>
        </pc:picChg>
        <pc:picChg chg="del">
          <ac:chgData name="Funaro, Colin - MRP-APHIS" userId="adf86b4c-4b41-4110-81cc-8f6706c55818" providerId="ADAL" clId="{9D55536A-A77B-4FBC-8AEE-72EBB6B7C4DE}" dt="2023-01-26T20:43:56.779" v="2" actId="478"/>
          <ac:picMkLst>
            <pc:docMk/>
            <pc:sldMk cId="2124435329" sldId="271"/>
            <ac:picMk id="7" creationId="{A73DFAB8-E877-6855-6442-AA2F36A76FC0}"/>
          </ac:picMkLst>
        </pc:picChg>
        <pc:picChg chg="add mod ord">
          <ac:chgData name="Funaro, Colin - MRP-APHIS" userId="adf86b4c-4b41-4110-81cc-8f6706c55818" providerId="ADAL" clId="{9D55536A-A77B-4FBC-8AEE-72EBB6B7C4DE}" dt="2023-01-26T20:46:18.345" v="16" actId="167"/>
          <ac:picMkLst>
            <pc:docMk/>
            <pc:sldMk cId="2124435329" sldId="271"/>
            <ac:picMk id="10" creationId="{7EF79DE8-0B47-535F-3060-995912115C22}"/>
          </ac:picMkLst>
        </pc:picChg>
      </pc:sldChg>
      <pc:sldChg chg="addSp delSp new mod modNotesTx">
        <pc:chgData name="Funaro, Colin - MRP-APHIS" userId="adf86b4c-4b41-4110-81cc-8f6706c55818" providerId="ADAL" clId="{9D55536A-A77B-4FBC-8AEE-72EBB6B7C4DE}" dt="2023-01-26T21:21:16.948" v="1896"/>
        <pc:sldMkLst>
          <pc:docMk/>
          <pc:sldMk cId="3216973687" sldId="272"/>
        </pc:sldMkLst>
        <pc:spChg chg="del">
          <ac:chgData name="Funaro, Colin - MRP-APHIS" userId="adf86b4c-4b41-4110-81cc-8f6706c55818" providerId="ADAL" clId="{9D55536A-A77B-4FBC-8AEE-72EBB6B7C4DE}" dt="2023-01-26T20:46:30.772" v="19" actId="478"/>
          <ac:spMkLst>
            <pc:docMk/>
            <pc:sldMk cId="3216973687" sldId="272"/>
            <ac:spMk id="2" creationId="{BA0D21F2-C53D-DBE0-1158-B6A24C715E46}"/>
          </ac:spMkLst>
        </pc:spChg>
        <pc:spChg chg="del">
          <ac:chgData name="Funaro, Colin - MRP-APHIS" userId="adf86b4c-4b41-4110-81cc-8f6706c55818" providerId="ADAL" clId="{9D55536A-A77B-4FBC-8AEE-72EBB6B7C4DE}" dt="2023-01-26T20:46:30.772" v="19" actId="478"/>
          <ac:spMkLst>
            <pc:docMk/>
            <pc:sldMk cId="3216973687" sldId="272"/>
            <ac:spMk id="3" creationId="{30C6BD6E-C32A-5B6D-FAF3-8F3EB7829F93}"/>
          </ac:spMkLst>
        </pc:spChg>
        <pc:picChg chg="add">
          <ac:chgData name="Funaro, Colin - MRP-APHIS" userId="adf86b4c-4b41-4110-81cc-8f6706c55818" providerId="ADAL" clId="{9D55536A-A77B-4FBC-8AEE-72EBB6B7C4DE}" dt="2023-01-26T20:46:53.846" v="20" actId="22"/>
          <ac:picMkLst>
            <pc:docMk/>
            <pc:sldMk cId="3216973687" sldId="272"/>
            <ac:picMk id="5" creationId="{B07BD0EC-8083-11F0-763A-C37C257A9AA2}"/>
          </ac:picMkLst>
        </pc:picChg>
      </pc:sldChg>
      <pc:sldChg chg="addSp delSp modSp new mod modNotesTx">
        <pc:chgData name="Funaro, Colin - MRP-APHIS" userId="adf86b4c-4b41-4110-81cc-8f6706c55818" providerId="ADAL" clId="{9D55536A-A77B-4FBC-8AEE-72EBB6B7C4DE}" dt="2023-01-26T21:21:18.136" v="1897"/>
        <pc:sldMkLst>
          <pc:docMk/>
          <pc:sldMk cId="950445625" sldId="273"/>
        </pc:sldMkLst>
        <pc:spChg chg="del">
          <ac:chgData name="Funaro, Colin - MRP-APHIS" userId="adf86b4c-4b41-4110-81cc-8f6706c55818" providerId="ADAL" clId="{9D55536A-A77B-4FBC-8AEE-72EBB6B7C4DE}" dt="2023-01-26T20:47:08.176" v="22" actId="478"/>
          <ac:spMkLst>
            <pc:docMk/>
            <pc:sldMk cId="950445625" sldId="273"/>
            <ac:spMk id="2" creationId="{7F9BE68C-AF87-4297-4C3E-D79E7C63DF10}"/>
          </ac:spMkLst>
        </pc:spChg>
        <pc:spChg chg="del">
          <ac:chgData name="Funaro, Colin - MRP-APHIS" userId="adf86b4c-4b41-4110-81cc-8f6706c55818" providerId="ADAL" clId="{9D55536A-A77B-4FBC-8AEE-72EBB6B7C4DE}" dt="2023-01-26T20:47:08.176" v="22" actId="478"/>
          <ac:spMkLst>
            <pc:docMk/>
            <pc:sldMk cId="950445625" sldId="273"/>
            <ac:spMk id="3" creationId="{69A5DA01-E71F-4682-8D13-B8E7FEF926BD}"/>
          </ac:spMkLst>
        </pc:spChg>
        <pc:picChg chg="add del mod">
          <ac:chgData name="Funaro, Colin - MRP-APHIS" userId="adf86b4c-4b41-4110-81cc-8f6706c55818" providerId="ADAL" clId="{9D55536A-A77B-4FBC-8AEE-72EBB6B7C4DE}" dt="2023-01-26T20:47:45.106" v="25" actId="478"/>
          <ac:picMkLst>
            <pc:docMk/>
            <pc:sldMk cId="950445625" sldId="273"/>
            <ac:picMk id="5" creationId="{7D301390-C39C-4A16-E62E-7BAB80C3C146}"/>
          </ac:picMkLst>
        </pc:picChg>
        <pc:picChg chg="add">
          <ac:chgData name="Funaro, Colin - MRP-APHIS" userId="adf86b4c-4b41-4110-81cc-8f6706c55818" providerId="ADAL" clId="{9D55536A-A77B-4FBC-8AEE-72EBB6B7C4DE}" dt="2023-01-26T20:47:45.507" v="26" actId="22"/>
          <ac:picMkLst>
            <pc:docMk/>
            <pc:sldMk cId="950445625" sldId="273"/>
            <ac:picMk id="7" creationId="{0491B56C-DD97-0956-611A-4F27BE360A6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E4245-B1AE-454B-BC55-3D0D712A2F61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DB745-FA8F-4E08-AFFD-E9C561117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05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our goals for updating the S&amp;D assessment</a:t>
            </a:r>
          </a:p>
          <a:p>
            <a:endParaRPr lang="en-US" dirty="0"/>
          </a:p>
          <a:p>
            <a:r>
              <a:rPr lang="en-US" dirty="0"/>
              <a:t>Special Case: Palm weevils were assessed despite being already on the NPP. </a:t>
            </a:r>
          </a:p>
          <a:p>
            <a:r>
              <a:rPr lang="en-US" dirty="0"/>
              <a:t>They were assessed to evaluate the Picusan traps (or palm weevil cone traps) and improve the AMPS</a:t>
            </a:r>
          </a:p>
          <a:p>
            <a:endParaRPr lang="en-US" dirty="0"/>
          </a:p>
          <a:p>
            <a:r>
              <a:rPr lang="en-US" dirty="0"/>
              <a:t>Many pests still do not have S&amp;D assessments, so continued assessments to ensure the approved methods are functional and up to date may be in the works.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DB745-FA8F-4E08-AFFD-E9C5611175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0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DB745-FA8F-4E08-AFFD-E9C5611175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Share point site also provides additional streamlining, along with version history and a history of who is making changes when. </a:t>
            </a:r>
          </a:p>
          <a:p>
            <a:r>
              <a:rPr lang="en-US" dirty="0"/>
              <a:t>It will also act as a repository for all S&amp;D assessments, in case they are needed in the future.</a:t>
            </a:r>
          </a:p>
          <a:p>
            <a:endParaRPr lang="en-US" dirty="0"/>
          </a:p>
          <a:p>
            <a:r>
              <a:rPr lang="en-US" dirty="0"/>
              <a:t>We can look at the site to see the different features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Show sections for different reviews</a:t>
            </a:r>
          </a:p>
          <a:p>
            <a:r>
              <a:rPr lang="en-US" dirty="0"/>
              <a:t>Show latest updates on far right side</a:t>
            </a:r>
          </a:p>
          <a:p>
            <a:r>
              <a:rPr lang="en-US" dirty="0"/>
              <a:t>Show version 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DB745-FA8F-4E08-AFFD-E9C5611175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30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Comparison of the sites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Navigation bar for ease of movement between sites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More intuitive guidance for the Host Matrix and Former Priority Pest List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Search for any term, can be useful for grouping pests or searching for what you know about a pest if you aren’t sure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Drop down menus for the lists and surveys and you can sort by any column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The host matrix, former pests, and search all have the same updates and are very similar. 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For NOW best viewed on a computer or a large tablet – mobile accessibility is on the way, at some point. </a:t>
            </a:r>
          </a:p>
          <a:p>
            <a:pPr marL="685800" lvl="1" indent="-228600">
              <a:buAutoNum type="arabicPeriod"/>
            </a:pPr>
            <a:r>
              <a:rPr lang="en-US" dirty="0"/>
              <a:t>The site WORKS on mobile, just not optimized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DB745-FA8F-4E08-AFFD-E9C5611175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2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Differences: </a:t>
            </a:r>
            <a:br>
              <a:rPr lang="en-US" dirty="0"/>
            </a:br>
            <a:r>
              <a:rPr lang="en-US" dirty="0"/>
              <a:t>Easier to read formatting, clearer directions to find CAPS products</a:t>
            </a:r>
          </a:p>
          <a:p>
            <a:r>
              <a:rPr lang="en-US" dirty="0"/>
              <a:t>FOR NOW: Screening aids removed. Still available on the screening aids site (within CAPS Main site), but they need review</a:t>
            </a:r>
          </a:p>
          <a:p>
            <a:br>
              <a:rPr lang="en-US" dirty="0"/>
            </a:br>
            <a:r>
              <a:rPr lang="en-US" dirty="0"/>
              <a:t>This is partly a work in progress – There are </a:t>
            </a:r>
            <a:r>
              <a:rPr lang="en-US" b="1" dirty="0"/>
              <a:t>more</a:t>
            </a:r>
            <a:r>
              <a:rPr lang="en-US" dirty="0"/>
              <a:t> diverse sections to fill in survey and ID info, including: </a:t>
            </a:r>
          </a:p>
          <a:p>
            <a:r>
              <a:rPr lang="en-US" dirty="0"/>
              <a:t>Lure Notes, Signs, Symptoms, Special Notes, Target Life Stage, Time of year to survey, Survey Design, Survey Site Selection, Site Inspection, Sample Collection</a:t>
            </a:r>
          </a:p>
          <a:p>
            <a:r>
              <a:rPr lang="en-US" dirty="0"/>
              <a:t>Identification Resources, Mistaken Identities, and Diagnostic Notes</a:t>
            </a:r>
          </a:p>
          <a:p>
            <a:endParaRPr lang="en-US" dirty="0"/>
          </a:p>
          <a:p>
            <a:r>
              <a:rPr lang="en-US" dirty="0"/>
              <a:t>We also added language for the Climate Suitability Maps that are available to improve survey design.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DB745-FA8F-4E08-AFFD-E9C5611175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91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*IF AMPS SITE IS UNAVAILABLE, SHOW THESE SLIDES*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DB745-FA8F-4E08-AFFD-E9C5611175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04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*IF AMPS SITE IS UNAVAILABLE, SHOW THESE SLIDES*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DB745-FA8F-4E08-AFFD-E9C5611175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30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*IF AMPS SITE IS UNAVAILABLE, SHOW THESE SLIDES*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DB745-FA8F-4E08-AFFD-E9C5611175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18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5BA1D-97CE-C15E-F05F-C51253CDB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07DB12-79B7-88E2-C7C2-8528624F2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0628D-31DD-2A85-54FA-23FA9AE8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C175-E023-494B-B987-3680F187D297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D32D3-1648-5549-0F56-0F118ECA6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E2A56-4B5C-1687-435A-68B89ACB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CEB2-ED4D-40B2-BC40-55FC0D6E7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31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BAB59-C392-D82A-061E-83AFA33D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797E30-99F6-CE0C-BB77-CDFC5F9D9A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9B817-ACB7-E292-12B6-76A0363E9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C175-E023-494B-B987-3680F187D297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436B1-9AC5-61BD-F305-9D18FFA28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6433A-E7B3-7272-8E31-E762D620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CEB2-ED4D-40B2-BC40-55FC0D6E7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5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9D93BD-5918-C1E6-94E1-AA0163317E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2C61EA-30DD-A920-EF16-EA35C7A39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0D018-5377-2F93-C80F-21DA9F10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C175-E023-494B-B987-3680F187D297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CFDBE-01F2-48FB-16EE-DD9CA2763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3A58B-5736-5A21-699D-CA087AF9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CEB2-ED4D-40B2-BC40-55FC0D6E7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6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BD94A-006C-ECDC-9D4B-7D691A703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007CC-FB8A-BEDE-0C32-E5A5711DC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57B7E-1570-20EB-468F-1BD36AB95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C175-E023-494B-B987-3680F187D297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E77D1-049C-0008-B71B-A243D5045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C1DEE-FE46-A678-BCF7-54DEEBC1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CEB2-ED4D-40B2-BC40-55FC0D6E7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4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BC28A-0EC0-1945-6D03-7B4D14B9D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9AF088-ACD0-4532-DCE2-12228CEDF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B712A-9F12-B7EA-F478-A686356E7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C175-E023-494B-B987-3680F187D297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980AF-1DB0-8270-9DFA-212682357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9DD5E-9758-4929-D599-484E643A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CEB2-ED4D-40B2-BC40-55FC0D6E7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51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5A944-30C4-96AB-36B2-EB7E00DA2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6FD28-FF04-A262-2315-04C0A55DFF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37BAF5-4B6E-173B-CC07-34EEFEA29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ACF13-C9C0-850D-EDD2-21C742A03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C175-E023-494B-B987-3680F187D297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53744-D5CA-BA87-8AFB-1242E2284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9D286-6C0D-999E-9C64-FE1601AB3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CEB2-ED4D-40B2-BC40-55FC0D6E7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8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DE159-D4E1-BD8B-734A-5DDB21A94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284DBC-8FD2-6B44-7A9E-E146251AD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85367-27D6-792D-1E4A-933BAD434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EA9067-0FB8-9802-8631-687A3561FD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E2A84A-5BFF-8926-97F9-26C2D5795E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F55E46-5AC7-FB54-2D95-F6CE0E178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C175-E023-494B-B987-3680F187D297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11CD4E-E9B7-F23F-1B1F-599A9BB0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A4E37F-F044-57F3-B281-5904FB190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CEB2-ED4D-40B2-BC40-55FC0D6E7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2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A5C31-3019-C188-6454-F5E6E69BE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CDDEB0-69A6-0F6A-22EC-78F373F6D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C175-E023-494B-B987-3680F187D297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A232EB-0E60-73CD-8574-1859330DF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3F42F-B32A-D694-36F9-21CD52AA6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CEB2-ED4D-40B2-BC40-55FC0D6E7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86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E70307-E5D5-13B0-7E7D-DC9550710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C175-E023-494B-B987-3680F187D297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89F98-5931-73D1-F980-944F818A9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B1DE6-2612-9F13-3BEF-96905292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CEB2-ED4D-40B2-BC40-55FC0D6E7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8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74EFE-37DF-9C21-733E-1182AB7EB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5694F-9DA0-54F4-CE3B-F8B325E95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41D2C-14AB-AE57-4BE3-4C4DB42BE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E82A0-AEC0-CBF7-99F5-9555CB451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C175-E023-494B-B987-3680F187D297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0DD057-2981-E859-0AE0-530F16961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EC7812-CAAF-808B-2C6B-44A6FD250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CEB2-ED4D-40B2-BC40-55FC0D6E7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3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C5950-F956-F8A3-C903-9560215DF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8F014A-92F9-6B43-EC59-0B2D0D8A5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BDCB3E-A0AC-59EC-FDB5-5D49F7539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D95D53-E0F1-AF85-8567-428ABD3ED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C175-E023-494B-B987-3680F187D297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65E41-D8D5-3268-B8D8-16BBE6726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490BA-AF2D-1D8A-DD8A-C60D2463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CEB2-ED4D-40B2-BC40-55FC0D6E7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7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DA1313-46F3-042A-AC98-232B1DDB2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32047-528C-2F7D-C92F-3BCDCB9A5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A98DA-74BF-FBC9-799F-9C324A24D0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AC175-E023-494B-B987-3680F187D297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9C646-E424-BD25-087C-4C43FD3AF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7ED6C-58D3-735C-6CB5-8A922DFE3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5CEB2-ED4D-40B2-BC40-55FC0D6E7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2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sdagcc.sharepoint.com/sites/aphis-ppq-scitech/cphst/peral/caps/CAPS%20SD/Forms/AllItems.aspx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approvedmethods.ceris.purdue.edu/host-matrix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pest.ceris.purdue.edu/services/napisquery/query.php?code=phmatri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est.ceris.purdue.edu/services/napisquery/query.php?code=approvedmethods2023" TargetMode="External"/><Relationship Id="rId5" Type="http://schemas.openxmlformats.org/officeDocument/2006/relationships/hyperlink" Target="https://approvedmethods.ceris.purdue.edu/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rovedmethods.ceris.purdue.edu/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0F4EA-1585-486C-425B-33F4CFE3F5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S&amp;D Assessment and AMPS Website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0AE4E1-EAC0-E836-4555-799593C179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Colin Funaro</a:t>
            </a:r>
          </a:p>
          <a:p>
            <a:r>
              <a:rPr lang="en-US" dirty="0"/>
              <a:t>CAPS Scientific Support Team Lead, PPRA</a:t>
            </a:r>
          </a:p>
        </p:txBody>
      </p:sp>
    </p:spTree>
    <p:extLst>
      <p:ext uri="{BB962C8B-B14F-4D97-AF65-F5344CB8AC3E}">
        <p14:creationId xmlns:p14="http://schemas.microsoft.com/office/powerpoint/2010/main" val="1893614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91B56C-DD97-0956-611A-4F27BE360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416" y="0"/>
            <a:ext cx="9825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45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F3DC6-3C86-4A26-80F6-B694525A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552" y="-213984"/>
            <a:ext cx="7198895" cy="1325563"/>
          </a:xfrm>
        </p:spPr>
        <p:txBody>
          <a:bodyPr/>
          <a:lstStyle/>
          <a:p>
            <a:pPr algn="ctr"/>
            <a:r>
              <a:rPr lang="en-US" dirty="0"/>
              <a:t>Brief Introduction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724DD3-433F-487D-9F29-A7A78BE69E7F}"/>
              </a:ext>
            </a:extLst>
          </p:cNvPr>
          <p:cNvSpPr txBox="1"/>
          <p:nvPr/>
        </p:nvSpPr>
        <p:spPr>
          <a:xfrm>
            <a:off x="6299989" y="1894823"/>
            <a:ext cx="5760720" cy="13280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Who should we be worried about?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OPEP assessment provides an impact rating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/>
              <a:t>High impact pests are considered further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/>
              <a:t>Low/moderate impact pests are not considered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A6F3857-8AC8-4FC8-A560-BC4AAA675D28}"/>
              </a:ext>
            </a:extLst>
          </p:cNvPr>
          <p:cNvGrpSpPr/>
          <p:nvPr/>
        </p:nvGrpSpPr>
        <p:grpSpPr>
          <a:xfrm>
            <a:off x="131291" y="766560"/>
            <a:ext cx="5760720" cy="1416689"/>
            <a:chOff x="838200" y="1193160"/>
            <a:chExt cx="5110645" cy="1416689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2CB72F2-35C7-4188-8FAB-8A1ED9AD5B1F}"/>
                </a:ext>
              </a:extLst>
            </p:cNvPr>
            <p:cNvSpPr/>
            <p:nvPr/>
          </p:nvSpPr>
          <p:spPr>
            <a:xfrm>
              <a:off x="838200" y="1193160"/>
              <a:ext cx="5110645" cy="141668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1E8B500-D47E-4210-A645-C1DF04A33B6E}"/>
                </a:ext>
              </a:extLst>
            </p:cNvPr>
            <p:cNvSpPr txBox="1"/>
            <p:nvPr/>
          </p:nvSpPr>
          <p:spPr>
            <a:xfrm>
              <a:off x="2358554" y="1393672"/>
              <a:ext cx="350249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Our team guides new exotic pests on their path to the National Priority Pest List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7442BCE-D918-4F82-8A04-8A94E49DB325}"/>
                </a:ext>
              </a:extLst>
            </p:cNvPr>
            <p:cNvGrpSpPr/>
            <p:nvPr/>
          </p:nvGrpSpPr>
          <p:grpSpPr>
            <a:xfrm>
              <a:off x="1110828" y="1477209"/>
              <a:ext cx="1104218" cy="848590"/>
              <a:chOff x="2153333" y="1634725"/>
              <a:chExt cx="1104218" cy="848590"/>
            </a:xfrm>
          </p:grpSpPr>
          <p:grpSp>
            <p:nvGrpSpPr>
              <p:cNvPr id="10" name="Graphic 8" descr="Group of men with solid fill">
                <a:extLst>
                  <a:ext uri="{FF2B5EF4-FFF2-40B4-BE49-F238E27FC236}">
                    <a16:creationId xmlns:a16="http://schemas.microsoft.com/office/drawing/2014/main" id="{7D4D216E-96E2-41E4-8377-EBAFC753209B}"/>
                  </a:ext>
                </a:extLst>
              </p:cNvPr>
              <p:cNvGrpSpPr/>
              <p:nvPr/>
            </p:nvGrpSpPr>
            <p:grpSpPr>
              <a:xfrm>
                <a:off x="2296841" y="1634725"/>
                <a:ext cx="817203" cy="739140"/>
                <a:chOff x="8363994" y="1581628"/>
                <a:chExt cx="817203" cy="739140"/>
              </a:xfrm>
              <a:solidFill>
                <a:srgbClr val="000000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3CEFC657-4540-46B1-AB56-F06D1C8804C9}"/>
                    </a:ext>
                  </a:extLst>
                </p:cNvPr>
                <p:cNvSpPr/>
                <p:nvPr/>
              </p:nvSpPr>
              <p:spPr>
                <a:xfrm>
                  <a:off x="8944081" y="1581628"/>
                  <a:ext cx="133350" cy="133350"/>
                </a:xfrm>
                <a:custGeom>
                  <a:avLst/>
                  <a:gdLst>
                    <a:gd name="connsiteX0" fmla="*/ 133350 w 133350"/>
                    <a:gd name="connsiteY0" fmla="*/ 66675 h 133350"/>
                    <a:gd name="connsiteX1" fmla="*/ 66675 w 133350"/>
                    <a:gd name="connsiteY1" fmla="*/ 133350 h 133350"/>
                    <a:gd name="connsiteX2" fmla="*/ 0 w 133350"/>
                    <a:gd name="connsiteY2" fmla="*/ 66675 h 133350"/>
                    <a:gd name="connsiteX3" fmla="*/ 66675 w 133350"/>
                    <a:gd name="connsiteY3" fmla="*/ 0 h 133350"/>
                    <a:gd name="connsiteX4" fmla="*/ 133350 w 133350"/>
                    <a:gd name="connsiteY4" fmla="*/ 66675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3350" h="133350">
                      <a:moveTo>
                        <a:pt x="133350" y="66675"/>
                      </a:moveTo>
                      <a:cubicBezTo>
                        <a:pt x="133350" y="103499"/>
                        <a:pt x="103499" y="133350"/>
                        <a:pt x="66675" y="133350"/>
                      </a:cubicBezTo>
                      <a:cubicBezTo>
                        <a:pt x="29851" y="133350"/>
                        <a:pt x="0" y="103499"/>
                        <a:pt x="0" y="66675"/>
                      </a:cubicBezTo>
                      <a:cubicBezTo>
                        <a:pt x="0" y="29851"/>
                        <a:pt x="29851" y="0"/>
                        <a:pt x="66675" y="0"/>
                      </a:cubicBezTo>
                      <a:cubicBezTo>
                        <a:pt x="103499" y="0"/>
                        <a:pt x="133350" y="29851"/>
                        <a:pt x="133350" y="6667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46D39D0A-FE52-460A-B9D5-D135CBD6D2E5}"/>
                    </a:ext>
                  </a:extLst>
                </p:cNvPr>
                <p:cNvSpPr/>
                <p:nvPr/>
              </p:nvSpPr>
              <p:spPr>
                <a:xfrm>
                  <a:off x="8467831" y="1581628"/>
                  <a:ext cx="133350" cy="133350"/>
                </a:xfrm>
                <a:custGeom>
                  <a:avLst/>
                  <a:gdLst>
                    <a:gd name="connsiteX0" fmla="*/ 133350 w 133350"/>
                    <a:gd name="connsiteY0" fmla="*/ 66675 h 133350"/>
                    <a:gd name="connsiteX1" fmla="*/ 66675 w 133350"/>
                    <a:gd name="connsiteY1" fmla="*/ 133350 h 133350"/>
                    <a:gd name="connsiteX2" fmla="*/ 0 w 133350"/>
                    <a:gd name="connsiteY2" fmla="*/ 66675 h 133350"/>
                    <a:gd name="connsiteX3" fmla="*/ 66675 w 133350"/>
                    <a:gd name="connsiteY3" fmla="*/ 0 h 133350"/>
                    <a:gd name="connsiteX4" fmla="*/ 133350 w 133350"/>
                    <a:gd name="connsiteY4" fmla="*/ 66675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3350" h="133350">
                      <a:moveTo>
                        <a:pt x="133350" y="66675"/>
                      </a:moveTo>
                      <a:cubicBezTo>
                        <a:pt x="133350" y="103499"/>
                        <a:pt x="103499" y="133350"/>
                        <a:pt x="66675" y="133350"/>
                      </a:cubicBezTo>
                      <a:cubicBezTo>
                        <a:pt x="29851" y="133350"/>
                        <a:pt x="0" y="103499"/>
                        <a:pt x="0" y="66675"/>
                      </a:cubicBezTo>
                      <a:cubicBezTo>
                        <a:pt x="0" y="29851"/>
                        <a:pt x="29851" y="0"/>
                        <a:pt x="66675" y="0"/>
                      </a:cubicBezTo>
                      <a:cubicBezTo>
                        <a:pt x="103499" y="0"/>
                        <a:pt x="133350" y="29851"/>
                        <a:pt x="133350" y="6667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4A3AA528-0872-4CB1-A9D9-9990D41336D5}"/>
                    </a:ext>
                  </a:extLst>
                </p:cNvPr>
                <p:cNvSpPr/>
                <p:nvPr/>
              </p:nvSpPr>
              <p:spPr>
                <a:xfrm>
                  <a:off x="8705956" y="1581628"/>
                  <a:ext cx="133350" cy="133350"/>
                </a:xfrm>
                <a:custGeom>
                  <a:avLst/>
                  <a:gdLst>
                    <a:gd name="connsiteX0" fmla="*/ 133350 w 133350"/>
                    <a:gd name="connsiteY0" fmla="*/ 66675 h 133350"/>
                    <a:gd name="connsiteX1" fmla="*/ 66675 w 133350"/>
                    <a:gd name="connsiteY1" fmla="*/ 133350 h 133350"/>
                    <a:gd name="connsiteX2" fmla="*/ 0 w 133350"/>
                    <a:gd name="connsiteY2" fmla="*/ 66675 h 133350"/>
                    <a:gd name="connsiteX3" fmla="*/ 66675 w 133350"/>
                    <a:gd name="connsiteY3" fmla="*/ 0 h 133350"/>
                    <a:gd name="connsiteX4" fmla="*/ 133350 w 133350"/>
                    <a:gd name="connsiteY4" fmla="*/ 66675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3350" h="133350">
                      <a:moveTo>
                        <a:pt x="133350" y="66675"/>
                      </a:moveTo>
                      <a:cubicBezTo>
                        <a:pt x="133350" y="103499"/>
                        <a:pt x="103499" y="133350"/>
                        <a:pt x="66675" y="133350"/>
                      </a:cubicBezTo>
                      <a:cubicBezTo>
                        <a:pt x="29851" y="133350"/>
                        <a:pt x="0" y="103499"/>
                        <a:pt x="0" y="66675"/>
                      </a:cubicBezTo>
                      <a:cubicBezTo>
                        <a:pt x="0" y="29851"/>
                        <a:pt x="29851" y="0"/>
                        <a:pt x="66675" y="0"/>
                      </a:cubicBezTo>
                      <a:cubicBezTo>
                        <a:pt x="103499" y="0"/>
                        <a:pt x="133350" y="29851"/>
                        <a:pt x="133350" y="6667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B8CD182-1967-441F-9F8C-88DB0447E036}"/>
                    </a:ext>
                  </a:extLst>
                </p:cNvPr>
                <p:cNvSpPr/>
                <p:nvPr/>
              </p:nvSpPr>
              <p:spPr>
                <a:xfrm>
                  <a:off x="8604024" y="1734980"/>
                  <a:ext cx="339060" cy="585787"/>
                </a:xfrm>
                <a:custGeom>
                  <a:avLst/>
                  <a:gdLst>
                    <a:gd name="connsiteX0" fmla="*/ 338151 w 339060"/>
                    <a:gd name="connsiteY0" fmla="*/ 223838 h 585787"/>
                    <a:gd name="connsiteX1" fmla="*/ 295289 w 339060"/>
                    <a:gd name="connsiteY1" fmla="*/ 65723 h 585787"/>
                    <a:gd name="connsiteX2" fmla="*/ 286716 w 339060"/>
                    <a:gd name="connsiteY2" fmla="*/ 50483 h 585787"/>
                    <a:gd name="connsiteX3" fmla="*/ 220994 w 339060"/>
                    <a:gd name="connsiteY3" fmla="*/ 8573 h 585787"/>
                    <a:gd name="connsiteX4" fmla="*/ 169559 w 339060"/>
                    <a:gd name="connsiteY4" fmla="*/ 0 h 585787"/>
                    <a:gd name="connsiteX5" fmla="*/ 118124 w 339060"/>
                    <a:gd name="connsiteY5" fmla="*/ 8573 h 585787"/>
                    <a:gd name="connsiteX6" fmla="*/ 52401 w 339060"/>
                    <a:gd name="connsiteY6" fmla="*/ 50483 h 585787"/>
                    <a:gd name="connsiteX7" fmla="*/ 43829 w 339060"/>
                    <a:gd name="connsiteY7" fmla="*/ 65723 h 585787"/>
                    <a:gd name="connsiteX8" fmla="*/ 966 w 339060"/>
                    <a:gd name="connsiteY8" fmla="*/ 223838 h 585787"/>
                    <a:gd name="connsiteX9" fmla="*/ 20969 w 339060"/>
                    <a:gd name="connsiteY9" fmla="*/ 260033 h 585787"/>
                    <a:gd name="connsiteX10" fmla="*/ 28589 w 339060"/>
                    <a:gd name="connsiteY10" fmla="*/ 260985 h 585787"/>
                    <a:gd name="connsiteX11" fmla="*/ 56211 w 339060"/>
                    <a:gd name="connsiteY11" fmla="*/ 240030 h 585787"/>
                    <a:gd name="connsiteX12" fmla="*/ 94311 w 339060"/>
                    <a:gd name="connsiteY12" fmla="*/ 100965 h 585787"/>
                    <a:gd name="connsiteX13" fmla="*/ 94311 w 339060"/>
                    <a:gd name="connsiteY13" fmla="*/ 585788 h 585787"/>
                    <a:gd name="connsiteX14" fmla="*/ 151461 w 339060"/>
                    <a:gd name="connsiteY14" fmla="*/ 585788 h 585787"/>
                    <a:gd name="connsiteX15" fmla="*/ 151461 w 339060"/>
                    <a:gd name="connsiteY15" fmla="*/ 313373 h 585787"/>
                    <a:gd name="connsiteX16" fmla="*/ 189561 w 339060"/>
                    <a:gd name="connsiteY16" fmla="*/ 313373 h 585787"/>
                    <a:gd name="connsiteX17" fmla="*/ 189561 w 339060"/>
                    <a:gd name="connsiteY17" fmla="*/ 584835 h 585787"/>
                    <a:gd name="connsiteX18" fmla="*/ 246711 w 339060"/>
                    <a:gd name="connsiteY18" fmla="*/ 584835 h 585787"/>
                    <a:gd name="connsiteX19" fmla="*/ 246711 w 339060"/>
                    <a:gd name="connsiteY19" fmla="*/ 100965 h 585787"/>
                    <a:gd name="connsiteX20" fmla="*/ 284811 w 339060"/>
                    <a:gd name="connsiteY20" fmla="*/ 240030 h 585787"/>
                    <a:gd name="connsiteX21" fmla="*/ 312434 w 339060"/>
                    <a:gd name="connsiteY21" fmla="*/ 260985 h 585787"/>
                    <a:gd name="connsiteX22" fmla="*/ 320054 w 339060"/>
                    <a:gd name="connsiteY22" fmla="*/ 260033 h 585787"/>
                    <a:gd name="connsiteX23" fmla="*/ 338151 w 339060"/>
                    <a:gd name="connsiteY23" fmla="*/ 223838 h 585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39060" h="585787">
                      <a:moveTo>
                        <a:pt x="338151" y="223838"/>
                      </a:moveTo>
                      <a:lnTo>
                        <a:pt x="295289" y="65723"/>
                      </a:lnTo>
                      <a:cubicBezTo>
                        <a:pt x="293384" y="60008"/>
                        <a:pt x="290526" y="54293"/>
                        <a:pt x="286716" y="50483"/>
                      </a:cubicBezTo>
                      <a:cubicBezTo>
                        <a:pt x="268619" y="31433"/>
                        <a:pt x="245759" y="17145"/>
                        <a:pt x="220994" y="8573"/>
                      </a:cubicBezTo>
                      <a:cubicBezTo>
                        <a:pt x="204801" y="2858"/>
                        <a:pt x="187656" y="0"/>
                        <a:pt x="169559" y="0"/>
                      </a:cubicBezTo>
                      <a:cubicBezTo>
                        <a:pt x="151461" y="0"/>
                        <a:pt x="134316" y="2858"/>
                        <a:pt x="118124" y="8573"/>
                      </a:cubicBezTo>
                      <a:cubicBezTo>
                        <a:pt x="92406" y="17145"/>
                        <a:pt x="70499" y="31433"/>
                        <a:pt x="52401" y="50483"/>
                      </a:cubicBezTo>
                      <a:cubicBezTo>
                        <a:pt x="48591" y="55245"/>
                        <a:pt x="45734" y="60008"/>
                        <a:pt x="43829" y="65723"/>
                      </a:cubicBezTo>
                      <a:lnTo>
                        <a:pt x="966" y="223838"/>
                      </a:lnTo>
                      <a:cubicBezTo>
                        <a:pt x="-2844" y="239078"/>
                        <a:pt x="4776" y="256223"/>
                        <a:pt x="20969" y="260033"/>
                      </a:cubicBezTo>
                      <a:cubicBezTo>
                        <a:pt x="23826" y="260985"/>
                        <a:pt x="25731" y="260985"/>
                        <a:pt x="28589" y="260985"/>
                      </a:cubicBezTo>
                      <a:cubicBezTo>
                        <a:pt x="40971" y="260985"/>
                        <a:pt x="52401" y="252413"/>
                        <a:pt x="56211" y="240030"/>
                      </a:cubicBezTo>
                      <a:lnTo>
                        <a:pt x="94311" y="100965"/>
                      </a:lnTo>
                      <a:lnTo>
                        <a:pt x="94311" y="585788"/>
                      </a:lnTo>
                      <a:lnTo>
                        <a:pt x="151461" y="585788"/>
                      </a:lnTo>
                      <a:lnTo>
                        <a:pt x="151461" y="313373"/>
                      </a:lnTo>
                      <a:lnTo>
                        <a:pt x="189561" y="313373"/>
                      </a:lnTo>
                      <a:lnTo>
                        <a:pt x="189561" y="584835"/>
                      </a:lnTo>
                      <a:lnTo>
                        <a:pt x="246711" y="584835"/>
                      </a:lnTo>
                      <a:lnTo>
                        <a:pt x="246711" y="100965"/>
                      </a:lnTo>
                      <a:lnTo>
                        <a:pt x="284811" y="240030"/>
                      </a:lnTo>
                      <a:cubicBezTo>
                        <a:pt x="288621" y="252413"/>
                        <a:pt x="300051" y="260985"/>
                        <a:pt x="312434" y="260985"/>
                      </a:cubicBezTo>
                      <a:cubicBezTo>
                        <a:pt x="315291" y="260985"/>
                        <a:pt x="317196" y="260985"/>
                        <a:pt x="320054" y="260033"/>
                      </a:cubicBezTo>
                      <a:cubicBezTo>
                        <a:pt x="333389" y="256223"/>
                        <a:pt x="341961" y="239078"/>
                        <a:pt x="338151" y="22383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FB95E2A2-3B9E-4B98-A0A3-046FBE27DFA2}"/>
                    </a:ext>
                  </a:extLst>
                </p:cNvPr>
                <p:cNvSpPr/>
                <p:nvPr/>
              </p:nvSpPr>
              <p:spPr>
                <a:xfrm>
                  <a:off x="8363994" y="1734028"/>
                  <a:ext cx="275286" cy="586740"/>
                </a:xfrm>
                <a:custGeom>
                  <a:avLst/>
                  <a:gdLst>
                    <a:gd name="connsiteX0" fmla="*/ 220994 w 275286"/>
                    <a:gd name="connsiteY0" fmla="*/ 220027 h 586740"/>
                    <a:gd name="connsiteX1" fmla="*/ 263856 w 275286"/>
                    <a:gd name="connsiteY1" fmla="*/ 61913 h 586740"/>
                    <a:gd name="connsiteX2" fmla="*/ 275286 w 275286"/>
                    <a:gd name="connsiteY2" fmla="*/ 39052 h 586740"/>
                    <a:gd name="connsiteX3" fmla="*/ 220994 w 275286"/>
                    <a:gd name="connsiteY3" fmla="*/ 8572 h 586740"/>
                    <a:gd name="connsiteX4" fmla="*/ 169559 w 275286"/>
                    <a:gd name="connsiteY4" fmla="*/ 0 h 586740"/>
                    <a:gd name="connsiteX5" fmla="*/ 118124 w 275286"/>
                    <a:gd name="connsiteY5" fmla="*/ 8572 h 586740"/>
                    <a:gd name="connsiteX6" fmla="*/ 52401 w 275286"/>
                    <a:gd name="connsiteY6" fmla="*/ 50482 h 586740"/>
                    <a:gd name="connsiteX7" fmla="*/ 43829 w 275286"/>
                    <a:gd name="connsiteY7" fmla="*/ 65722 h 586740"/>
                    <a:gd name="connsiteX8" fmla="*/ 966 w 275286"/>
                    <a:gd name="connsiteY8" fmla="*/ 224790 h 586740"/>
                    <a:gd name="connsiteX9" fmla="*/ 20969 w 275286"/>
                    <a:gd name="connsiteY9" fmla="*/ 260985 h 586740"/>
                    <a:gd name="connsiteX10" fmla="*/ 28589 w 275286"/>
                    <a:gd name="connsiteY10" fmla="*/ 261938 h 586740"/>
                    <a:gd name="connsiteX11" fmla="*/ 56211 w 275286"/>
                    <a:gd name="connsiteY11" fmla="*/ 240983 h 586740"/>
                    <a:gd name="connsiteX12" fmla="*/ 94311 w 275286"/>
                    <a:gd name="connsiteY12" fmla="*/ 101918 h 586740"/>
                    <a:gd name="connsiteX13" fmla="*/ 94311 w 275286"/>
                    <a:gd name="connsiteY13" fmla="*/ 586740 h 586740"/>
                    <a:gd name="connsiteX14" fmla="*/ 151461 w 275286"/>
                    <a:gd name="connsiteY14" fmla="*/ 586740 h 586740"/>
                    <a:gd name="connsiteX15" fmla="*/ 151461 w 275286"/>
                    <a:gd name="connsiteY15" fmla="*/ 314325 h 586740"/>
                    <a:gd name="connsiteX16" fmla="*/ 189561 w 275286"/>
                    <a:gd name="connsiteY16" fmla="*/ 314325 h 586740"/>
                    <a:gd name="connsiteX17" fmla="*/ 189561 w 275286"/>
                    <a:gd name="connsiteY17" fmla="*/ 585787 h 586740"/>
                    <a:gd name="connsiteX18" fmla="*/ 246711 w 275286"/>
                    <a:gd name="connsiteY18" fmla="*/ 585787 h 586740"/>
                    <a:gd name="connsiteX19" fmla="*/ 246711 w 275286"/>
                    <a:gd name="connsiteY19" fmla="*/ 277178 h 586740"/>
                    <a:gd name="connsiteX20" fmla="*/ 220994 w 275286"/>
                    <a:gd name="connsiteY20" fmla="*/ 220027 h 586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75286" h="586740">
                      <a:moveTo>
                        <a:pt x="220994" y="220027"/>
                      </a:moveTo>
                      <a:lnTo>
                        <a:pt x="263856" y="61913"/>
                      </a:lnTo>
                      <a:cubicBezTo>
                        <a:pt x="265761" y="53340"/>
                        <a:pt x="270524" y="45720"/>
                        <a:pt x="275286" y="39052"/>
                      </a:cubicBezTo>
                      <a:cubicBezTo>
                        <a:pt x="260046" y="25717"/>
                        <a:pt x="240996" y="15240"/>
                        <a:pt x="220994" y="8572"/>
                      </a:cubicBezTo>
                      <a:cubicBezTo>
                        <a:pt x="204801" y="2857"/>
                        <a:pt x="187656" y="0"/>
                        <a:pt x="169559" y="0"/>
                      </a:cubicBezTo>
                      <a:cubicBezTo>
                        <a:pt x="151461" y="0"/>
                        <a:pt x="134316" y="2857"/>
                        <a:pt x="118124" y="8572"/>
                      </a:cubicBezTo>
                      <a:cubicBezTo>
                        <a:pt x="92406" y="17145"/>
                        <a:pt x="70499" y="31432"/>
                        <a:pt x="52401" y="50482"/>
                      </a:cubicBezTo>
                      <a:cubicBezTo>
                        <a:pt x="48591" y="55245"/>
                        <a:pt x="45734" y="60007"/>
                        <a:pt x="43829" y="65722"/>
                      </a:cubicBezTo>
                      <a:lnTo>
                        <a:pt x="966" y="224790"/>
                      </a:lnTo>
                      <a:cubicBezTo>
                        <a:pt x="-2844" y="240030"/>
                        <a:pt x="4776" y="257175"/>
                        <a:pt x="20969" y="260985"/>
                      </a:cubicBezTo>
                      <a:cubicBezTo>
                        <a:pt x="23826" y="261938"/>
                        <a:pt x="25731" y="261938"/>
                        <a:pt x="28589" y="261938"/>
                      </a:cubicBezTo>
                      <a:cubicBezTo>
                        <a:pt x="40971" y="261938"/>
                        <a:pt x="52401" y="253365"/>
                        <a:pt x="56211" y="240983"/>
                      </a:cubicBezTo>
                      <a:lnTo>
                        <a:pt x="94311" y="101918"/>
                      </a:lnTo>
                      <a:lnTo>
                        <a:pt x="94311" y="586740"/>
                      </a:lnTo>
                      <a:lnTo>
                        <a:pt x="151461" y="586740"/>
                      </a:lnTo>
                      <a:lnTo>
                        <a:pt x="151461" y="314325"/>
                      </a:lnTo>
                      <a:lnTo>
                        <a:pt x="189561" y="314325"/>
                      </a:lnTo>
                      <a:lnTo>
                        <a:pt x="189561" y="585787"/>
                      </a:lnTo>
                      <a:lnTo>
                        <a:pt x="246711" y="585787"/>
                      </a:lnTo>
                      <a:lnTo>
                        <a:pt x="246711" y="277178"/>
                      </a:lnTo>
                      <a:cubicBezTo>
                        <a:pt x="226709" y="267653"/>
                        <a:pt x="215279" y="243840"/>
                        <a:pt x="220994" y="22002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B4F7B03C-BD30-4139-8A3D-61BD04BDD47C}"/>
                    </a:ext>
                  </a:extLst>
                </p:cNvPr>
                <p:cNvSpPr/>
                <p:nvPr/>
              </p:nvSpPr>
              <p:spPr>
                <a:xfrm>
                  <a:off x="8905028" y="1734980"/>
                  <a:ext cx="276169" cy="585787"/>
                </a:xfrm>
                <a:custGeom>
                  <a:avLst/>
                  <a:gdLst>
                    <a:gd name="connsiteX0" fmla="*/ 275273 w 276169"/>
                    <a:gd name="connsiteY0" fmla="*/ 223838 h 585787"/>
                    <a:gd name="connsiteX1" fmla="*/ 231457 w 276169"/>
                    <a:gd name="connsiteY1" fmla="*/ 65723 h 585787"/>
                    <a:gd name="connsiteX2" fmla="*/ 222885 w 276169"/>
                    <a:gd name="connsiteY2" fmla="*/ 50483 h 585787"/>
                    <a:gd name="connsiteX3" fmla="*/ 157163 w 276169"/>
                    <a:gd name="connsiteY3" fmla="*/ 8573 h 585787"/>
                    <a:gd name="connsiteX4" fmla="*/ 105727 w 276169"/>
                    <a:gd name="connsiteY4" fmla="*/ 0 h 585787"/>
                    <a:gd name="connsiteX5" fmla="*/ 54292 w 276169"/>
                    <a:gd name="connsiteY5" fmla="*/ 8573 h 585787"/>
                    <a:gd name="connsiteX6" fmla="*/ 0 w 276169"/>
                    <a:gd name="connsiteY6" fmla="*/ 39053 h 585787"/>
                    <a:gd name="connsiteX7" fmla="*/ 11430 w 276169"/>
                    <a:gd name="connsiteY7" fmla="*/ 60960 h 585787"/>
                    <a:gd name="connsiteX8" fmla="*/ 54292 w 276169"/>
                    <a:gd name="connsiteY8" fmla="*/ 219075 h 585787"/>
                    <a:gd name="connsiteX9" fmla="*/ 28575 w 276169"/>
                    <a:gd name="connsiteY9" fmla="*/ 276225 h 585787"/>
                    <a:gd name="connsiteX10" fmla="*/ 28575 w 276169"/>
                    <a:gd name="connsiteY10" fmla="*/ 585788 h 585787"/>
                    <a:gd name="connsiteX11" fmla="*/ 85725 w 276169"/>
                    <a:gd name="connsiteY11" fmla="*/ 585788 h 585787"/>
                    <a:gd name="connsiteX12" fmla="*/ 85725 w 276169"/>
                    <a:gd name="connsiteY12" fmla="*/ 313373 h 585787"/>
                    <a:gd name="connsiteX13" fmla="*/ 123825 w 276169"/>
                    <a:gd name="connsiteY13" fmla="*/ 313373 h 585787"/>
                    <a:gd name="connsiteX14" fmla="*/ 123825 w 276169"/>
                    <a:gd name="connsiteY14" fmla="*/ 584835 h 585787"/>
                    <a:gd name="connsiteX15" fmla="*/ 180975 w 276169"/>
                    <a:gd name="connsiteY15" fmla="*/ 584835 h 585787"/>
                    <a:gd name="connsiteX16" fmla="*/ 180975 w 276169"/>
                    <a:gd name="connsiteY16" fmla="*/ 100965 h 585787"/>
                    <a:gd name="connsiteX17" fmla="*/ 219075 w 276169"/>
                    <a:gd name="connsiteY17" fmla="*/ 240030 h 585787"/>
                    <a:gd name="connsiteX18" fmla="*/ 246698 w 276169"/>
                    <a:gd name="connsiteY18" fmla="*/ 260985 h 585787"/>
                    <a:gd name="connsiteX19" fmla="*/ 254317 w 276169"/>
                    <a:gd name="connsiteY19" fmla="*/ 260033 h 585787"/>
                    <a:gd name="connsiteX20" fmla="*/ 275273 w 276169"/>
                    <a:gd name="connsiteY20" fmla="*/ 223838 h 585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76169" h="585787">
                      <a:moveTo>
                        <a:pt x="275273" y="223838"/>
                      </a:moveTo>
                      <a:lnTo>
                        <a:pt x="231457" y="65723"/>
                      </a:lnTo>
                      <a:cubicBezTo>
                        <a:pt x="229552" y="60008"/>
                        <a:pt x="226695" y="54293"/>
                        <a:pt x="222885" y="50483"/>
                      </a:cubicBezTo>
                      <a:cubicBezTo>
                        <a:pt x="204788" y="31433"/>
                        <a:pt x="181927" y="17145"/>
                        <a:pt x="157163" y="8573"/>
                      </a:cubicBezTo>
                      <a:cubicBezTo>
                        <a:pt x="140970" y="2858"/>
                        <a:pt x="123825" y="0"/>
                        <a:pt x="105727" y="0"/>
                      </a:cubicBezTo>
                      <a:cubicBezTo>
                        <a:pt x="87630" y="0"/>
                        <a:pt x="70485" y="2858"/>
                        <a:pt x="54292" y="8573"/>
                      </a:cubicBezTo>
                      <a:cubicBezTo>
                        <a:pt x="34290" y="15240"/>
                        <a:pt x="16192" y="25718"/>
                        <a:pt x="0" y="39053"/>
                      </a:cubicBezTo>
                      <a:cubicBezTo>
                        <a:pt x="5715" y="45720"/>
                        <a:pt x="9525" y="53340"/>
                        <a:pt x="11430" y="60960"/>
                      </a:cubicBezTo>
                      <a:lnTo>
                        <a:pt x="54292" y="219075"/>
                      </a:lnTo>
                      <a:cubicBezTo>
                        <a:pt x="60960" y="242888"/>
                        <a:pt x="48577" y="266700"/>
                        <a:pt x="28575" y="276225"/>
                      </a:cubicBezTo>
                      <a:lnTo>
                        <a:pt x="28575" y="585788"/>
                      </a:lnTo>
                      <a:lnTo>
                        <a:pt x="85725" y="585788"/>
                      </a:lnTo>
                      <a:lnTo>
                        <a:pt x="85725" y="313373"/>
                      </a:lnTo>
                      <a:lnTo>
                        <a:pt x="123825" y="313373"/>
                      </a:lnTo>
                      <a:lnTo>
                        <a:pt x="123825" y="584835"/>
                      </a:lnTo>
                      <a:lnTo>
                        <a:pt x="180975" y="584835"/>
                      </a:lnTo>
                      <a:lnTo>
                        <a:pt x="180975" y="100965"/>
                      </a:lnTo>
                      <a:lnTo>
                        <a:pt x="219075" y="240030"/>
                      </a:lnTo>
                      <a:cubicBezTo>
                        <a:pt x="222885" y="252413"/>
                        <a:pt x="234315" y="260985"/>
                        <a:pt x="246698" y="260985"/>
                      </a:cubicBezTo>
                      <a:cubicBezTo>
                        <a:pt x="249555" y="260985"/>
                        <a:pt x="251460" y="260985"/>
                        <a:pt x="254317" y="260033"/>
                      </a:cubicBezTo>
                      <a:cubicBezTo>
                        <a:pt x="270510" y="256223"/>
                        <a:pt x="279082" y="239078"/>
                        <a:pt x="275273" y="22383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0" name="Ribbon: Curved and Tilted Up 19">
                <a:extLst>
                  <a:ext uri="{FF2B5EF4-FFF2-40B4-BE49-F238E27FC236}">
                    <a16:creationId xmlns:a16="http://schemas.microsoft.com/office/drawing/2014/main" id="{F17698B6-95B7-48DC-9875-2E3508C5D69A}"/>
                  </a:ext>
                </a:extLst>
              </p:cNvPr>
              <p:cNvSpPr/>
              <p:nvPr/>
            </p:nvSpPr>
            <p:spPr>
              <a:xfrm>
                <a:off x="2153333" y="1999293"/>
                <a:ext cx="1104218" cy="484022"/>
              </a:xfrm>
              <a:prstGeom prst="ellipseRibbon2">
                <a:avLst>
                  <a:gd name="adj1" fmla="val 35274"/>
                  <a:gd name="adj2" fmla="val 100000"/>
                  <a:gd name="adj3" fmla="val 2652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Old English Text MT" panose="03040902040508030806" pitchFamily="66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8108394-97AA-4978-A313-8CEFAF7CF1C1}"/>
                  </a:ext>
                </a:extLst>
              </p:cNvPr>
              <p:cNvSpPr txBox="1"/>
              <p:nvPr/>
            </p:nvSpPr>
            <p:spPr>
              <a:xfrm>
                <a:off x="2286685" y="2193981"/>
                <a:ext cx="837515" cy="268550"/>
              </a:xfrm>
              <a:prstGeom prst="rect">
                <a:avLst/>
              </a:prstGeom>
              <a:noFill/>
            </p:spPr>
            <p:txBody>
              <a:bodyPr wrap="square">
                <a:prstTxWarp prst="textArchUp">
                  <a:avLst>
                    <a:gd name="adj" fmla="val 10944433"/>
                  </a:avLst>
                </a:prstTxWarp>
                <a:spAutoFit/>
              </a:bodyPr>
              <a:lstStyle/>
              <a:p>
                <a:pPr algn="ctr"/>
                <a:r>
                  <a:rPr lang="en-US" dirty="0"/>
                  <a:t>PPRA</a:t>
                </a:r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92DB900-29BE-4789-85A5-2C49FC63AF31}"/>
              </a:ext>
            </a:extLst>
          </p:cNvPr>
          <p:cNvSpPr txBox="1"/>
          <p:nvPr/>
        </p:nvSpPr>
        <p:spPr>
          <a:xfrm>
            <a:off x="131291" y="2934420"/>
            <a:ext cx="5760720" cy="194095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Can we FIND and then IDENTIFY these pests?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Survey and Diagnostic Assessment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PPRA uses a literature review to evaluate the ease of survey and 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Expert reviewers add their support and comments to the final decisions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1411A1-4684-4468-822C-CF3F1F24C606}"/>
              </a:ext>
            </a:extLst>
          </p:cNvPr>
          <p:cNvSpPr txBox="1"/>
          <p:nvPr/>
        </p:nvSpPr>
        <p:spPr>
          <a:xfrm>
            <a:off x="6299989" y="4586951"/>
            <a:ext cx="5760720" cy="10215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Should we add these pests to the Priority Pest List?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 the information from PPRA and other criteria, Pest Detection CFWG makes the decision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2952EB-3597-4057-AF98-5849D357424C}"/>
              </a:ext>
            </a:extLst>
          </p:cNvPr>
          <p:cNvSpPr txBox="1"/>
          <p:nvPr/>
        </p:nvSpPr>
        <p:spPr>
          <a:xfrm>
            <a:off x="131291" y="5320080"/>
            <a:ext cx="5760720" cy="1328023"/>
          </a:xfrm>
          <a:prstGeom prst="roundRect">
            <a:avLst/>
          </a:prstGeom>
          <a:solidFill>
            <a:srgbClr val="E6B9FF"/>
          </a:solidFill>
        </p:spPr>
        <p:txBody>
          <a:bodyPr wrap="square">
            <a:spAutoFit/>
          </a:bodyPr>
          <a:lstStyle/>
          <a:p>
            <a:r>
              <a:rPr lang="en-US" b="1" dirty="0"/>
              <a:t>What do surveyors need to know about these pests?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CAPS Pest datasheets and Approved Methods for Survey and 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Incorporates info from OPEP and S&amp;D assessments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BB6D626-538E-4755-8D5C-A629E898EEF0}"/>
              </a:ext>
            </a:extLst>
          </p:cNvPr>
          <p:cNvSpPr/>
          <p:nvPr/>
        </p:nvSpPr>
        <p:spPr>
          <a:xfrm>
            <a:off x="131291" y="2934420"/>
            <a:ext cx="5760720" cy="1940957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D8B2980-C11A-ED24-8465-A21E5A07EE6E}"/>
              </a:ext>
            </a:extLst>
          </p:cNvPr>
          <p:cNvSpPr/>
          <p:nvPr/>
        </p:nvSpPr>
        <p:spPr>
          <a:xfrm>
            <a:off x="131291" y="5320080"/>
            <a:ext cx="5760720" cy="1328023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0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2" grpId="0" animBg="1"/>
      <p:bldP spid="34" grpId="0" animBg="1"/>
      <p:bldP spid="40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BAB4D2-8265-E150-3B1D-E52F230926D8}"/>
              </a:ext>
            </a:extLst>
          </p:cNvPr>
          <p:cNvSpPr txBox="1"/>
          <p:nvPr/>
        </p:nvSpPr>
        <p:spPr>
          <a:xfrm>
            <a:off x="3042667" y="1085576"/>
            <a:ext cx="6097712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</a:rPr>
              <a:t>Streamlining the process</a:t>
            </a: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>
              <a:effectLst/>
              <a:latin typeface="Calibri" panose="020F0502020204030204" pitchFamily="34" charset="0"/>
            </a:endParaRP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</a:rPr>
              <a:t>More clear and accountable decision making</a:t>
            </a: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>
              <a:effectLst/>
              <a:latin typeface="Calibri" panose="020F0502020204030204" pitchFamily="34" charset="0"/>
            </a:endParaRP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</a:rPr>
              <a:t>Clear record of reasons and timing for passing/failing of the pest at any stage in the process</a:t>
            </a: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</a:endParaRP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*Special cases: </a:t>
            </a:r>
            <a:r>
              <a:rPr lang="en-US" sz="2800" dirty="0">
                <a:effectLst/>
                <a:latin typeface="Calibri" panose="020F0502020204030204" pitchFamily="34" charset="0"/>
              </a:rPr>
              <a:t>Confirming that pests already on the NPP have effective survey and diagnostic methods (e.g. palm weevils)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41023CA-A766-4DDA-B99F-F07270FCC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552" y="373381"/>
            <a:ext cx="7198895" cy="6477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S&amp;D Assessment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2194B7B-1002-5317-6F6E-5CAB8353FFF8}"/>
              </a:ext>
            </a:extLst>
          </p:cNvPr>
          <p:cNvGrpSpPr/>
          <p:nvPr/>
        </p:nvGrpSpPr>
        <p:grpSpPr>
          <a:xfrm>
            <a:off x="1343025" y="1021081"/>
            <a:ext cx="9505950" cy="5631178"/>
            <a:chOff x="-56007" y="1021081"/>
            <a:chExt cx="9505950" cy="563117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66D34FC-19D6-42BD-B948-FE96454901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725"/>
            <a:stretch/>
          </p:blipFill>
          <p:spPr>
            <a:xfrm>
              <a:off x="-56007" y="4820406"/>
              <a:ext cx="9505950" cy="183185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B561BEC-019C-43BD-BD0D-6699B743C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3025" y="1021081"/>
              <a:ext cx="6698933" cy="170427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CA216F6-F67D-4EF2-B8DC-0F6BD429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7889" y="2725359"/>
              <a:ext cx="6261736" cy="2095048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CA70FA9-38EE-DACB-6FBD-5CCA13D73A36}"/>
              </a:ext>
            </a:extLst>
          </p:cNvPr>
          <p:cNvGrpSpPr/>
          <p:nvPr/>
        </p:nvGrpSpPr>
        <p:grpSpPr>
          <a:xfrm>
            <a:off x="9362690" y="1212707"/>
            <a:ext cx="2545058" cy="3236006"/>
            <a:chOff x="8342616" y="1220096"/>
            <a:chExt cx="2545058" cy="3236006"/>
          </a:xfrm>
        </p:grpSpPr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9ACE26C9-2173-2F2B-B7D2-6C71C5565893}"/>
                </a:ext>
              </a:extLst>
            </p:cNvPr>
            <p:cNvSpPr/>
            <p:nvPr/>
          </p:nvSpPr>
          <p:spPr>
            <a:xfrm>
              <a:off x="8342616" y="1220096"/>
              <a:ext cx="378910" cy="3236006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76A39E-90CB-C165-560E-C887BF533826}"/>
                </a:ext>
              </a:extLst>
            </p:cNvPr>
            <p:cNvSpPr txBox="1"/>
            <p:nvPr/>
          </p:nvSpPr>
          <p:spPr>
            <a:xfrm>
              <a:off x="8721526" y="2237935"/>
              <a:ext cx="216614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rtl="0" font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effectLst/>
                  <a:latin typeface="Calibri" panose="020F0502020204030204" pitchFamily="34" charset="0"/>
                </a:rPr>
                <a:t>Supported with info obtained from the literature by PPRA analysts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659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4160418-E2DB-402C-ACE1-27584EE1C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681"/>
            <a:ext cx="10515600" cy="867306"/>
          </a:xfrm>
        </p:spPr>
        <p:txBody>
          <a:bodyPr/>
          <a:lstStyle/>
          <a:p>
            <a:pPr algn="ctr"/>
            <a:r>
              <a:rPr lang="en-US" dirty="0"/>
              <a:t>The S&amp;D Assessment - Reviews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4EAC46-E15F-612C-7CDE-CFF8811E842F}"/>
              </a:ext>
            </a:extLst>
          </p:cNvPr>
          <p:cNvSpPr txBox="1"/>
          <p:nvPr/>
        </p:nvSpPr>
        <p:spPr>
          <a:xfrm>
            <a:off x="161818" y="1598505"/>
            <a:ext cx="230398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Streamlining the process</a:t>
            </a: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</a:endParaRP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More clear and accountable decision making</a:t>
            </a: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</a:endParaRP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Clear record of reasons and timing for passing/failing of the pest at any stage in the process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F4A9E2D-1683-0E15-BA99-5148588AC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596" y="1220096"/>
            <a:ext cx="5340808" cy="563790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9C1BEFB-3B37-47F7-0112-A72334F98058}"/>
              </a:ext>
            </a:extLst>
          </p:cNvPr>
          <p:cNvGrpSpPr/>
          <p:nvPr/>
        </p:nvGrpSpPr>
        <p:grpSpPr>
          <a:xfrm>
            <a:off x="8342616" y="1220096"/>
            <a:ext cx="3606229" cy="1533378"/>
            <a:chOff x="8342616" y="1220096"/>
            <a:chExt cx="3606229" cy="1533378"/>
          </a:xfrm>
        </p:grpSpPr>
        <p:sp>
          <p:nvSpPr>
            <p:cNvPr id="23" name="Right Brace 22">
              <a:extLst>
                <a:ext uri="{FF2B5EF4-FFF2-40B4-BE49-F238E27FC236}">
                  <a16:creationId xmlns:a16="http://schemas.microsoft.com/office/drawing/2014/main" id="{DF040442-5652-5906-AB42-730DA7612979}"/>
                </a:ext>
              </a:extLst>
            </p:cNvPr>
            <p:cNvSpPr/>
            <p:nvPr/>
          </p:nvSpPr>
          <p:spPr>
            <a:xfrm>
              <a:off x="8342616" y="1220096"/>
              <a:ext cx="236305" cy="1533378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C41CEAE-6FEC-EE72-55B5-7D5C16A9DC26}"/>
                </a:ext>
              </a:extLst>
            </p:cNvPr>
            <p:cNvSpPr txBox="1"/>
            <p:nvPr/>
          </p:nvSpPr>
          <p:spPr>
            <a:xfrm>
              <a:off x="8862317" y="1663620"/>
              <a:ext cx="30865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rtl="0" font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effectLst/>
                  <a:latin typeface="Calibri" panose="020F0502020204030204" pitchFamily="34" charset="0"/>
                </a:rPr>
                <a:t>Survey Methods Review by S&amp;T CAPS Scientific advisors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DE35C9-0635-C693-2D05-1AF11EDBAEF7}"/>
              </a:ext>
            </a:extLst>
          </p:cNvPr>
          <p:cNvGrpSpPr/>
          <p:nvPr/>
        </p:nvGrpSpPr>
        <p:grpSpPr>
          <a:xfrm>
            <a:off x="8342616" y="3165519"/>
            <a:ext cx="3606229" cy="1533378"/>
            <a:chOff x="8342616" y="1220096"/>
            <a:chExt cx="3606229" cy="1533378"/>
          </a:xfrm>
        </p:grpSpPr>
        <p:sp>
          <p:nvSpPr>
            <p:cNvPr id="29" name="Right Brace 28">
              <a:extLst>
                <a:ext uri="{FF2B5EF4-FFF2-40B4-BE49-F238E27FC236}">
                  <a16:creationId xmlns:a16="http://schemas.microsoft.com/office/drawing/2014/main" id="{82916FF6-08B1-8278-4047-2685E4AC0855}"/>
                </a:ext>
              </a:extLst>
            </p:cNvPr>
            <p:cNvSpPr/>
            <p:nvPr/>
          </p:nvSpPr>
          <p:spPr>
            <a:xfrm>
              <a:off x="8342616" y="1220096"/>
              <a:ext cx="236305" cy="1533378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B9C1C3A-A9C4-7E2A-4A61-5176BA9D8A6B}"/>
                </a:ext>
              </a:extLst>
            </p:cNvPr>
            <p:cNvSpPr txBox="1"/>
            <p:nvPr/>
          </p:nvSpPr>
          <p:spPr>
            <a:xfrm>
              <a:off x="8862317" y="1663620"/>
              <a:ext cx="308652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rtl="0" font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effectLst/>
                  <a:latin typeface="Calibri" panose="020F0502020204030204" pitchFamily="34" charset="0"/>
                </a:rPr>
                <a:t>ID Methods Review by National Identification Services (NIS)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57A33B9-A6CA-11BE-E3D3-8FDE4EEA4C61}"/>
              </a:ext>
            </a:extLst>
          </p:cNvPr>
          <p:cNvGrpSpPr/>
          <p:nvPr/>
        </p:nvGrpSpPr>
        <p:grpSpPr>
          <a:xfrm>
            <a:off x="8358883" y="5110941"/>
            <a:ext cx="3606229" cy="1533378"/>
            <a:chOff x="8342616" y="1220096"/>
            <a:chExt cx="3606229" cy="1533378"/>
          </a:xfrm>
        </p:grpSpPr>
        <p:sp>
          <p:nvSpPr>
            <p:cNvPr id="32" name="Right Brace 31">
              <a:extLst>
                <a:ext uri="{FF2B5EF4-FFF2-40B4-BE49-F238E27FC236}">
                  <a16:creationId xmlns:a16="http://schemas.microsoft.com/office/drawing/2014/main" id="{45B3D8C6-0FDB-161C-8BAB-B1DCD25968B3}"/>
                </a:ext>
              </a:extLst>
            </p:cNvPr>
            <p:cNvSpPr/>
            <p:nvPr/>
          </p:nvSpPr>
          <p:spPr>
            <a:xfrm>
              <a:off x="8342616" y="1220096"/>
              <a:ext cx="236305" cy="1533378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1FA8B7B-6AF6-75B9-F553-D9011036B02C}"/>
                </a:ext>
              </a:extLst>
            </p:cNvPr>
            <p:cNvSpPr txBox="1"/>
            <p:nvPr/>
          </p:nvSpPr>
          <p:spPr>
            <a:xfrm>
              <a:off x="8862317" y="1663620"/>
              <a:ext cx="30865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rtl="0" font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effectLst/>
                  <a:latin typeface="Calibri" panose="020F0502020204030204" pitchFamily="34" charset="0"/>
                </a:rPr>
                <a:t>Preliminary ID Methods Review by Prelim ID Group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6291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4160418-E2DB-402C-ACE1-27584EE1C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681"/>
            <a:ext cx="10515600" cy="867306"/>
          </a:xfrm>
        </p:spPr>
        <p:txBody>
          <a:bodyPr/>
          <a:lstStyle/>
          <a:p>
            <a:pPr algn="ctr"/>
            <a:r>
              <a:rPr lang="en-US" dirty="0"/>
              <a:t>The </a:t>
            </a:r>
            <a:r>
              <a:rPr lang="en-US" dirty="0" err="1"/>
              <a:t>Sharepoint</a:t>
            </a:r>
            <a:r>
              <a:rPr lang="en-US" dirty="0"/>
              <a:t> Process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49E57D-8E5A-47C3-8D91-E649CF876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262" y="1033497"/>
            <a:ext cx="6294656" cy="57205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5971E5-2349-F906-E8B5-119E91F42F5A}"/>
              </a:ext>
            </a:extLst>
          </p:cNvPr>
          <p:cNvSpPr txBox="1"/>
          <p:nvPr/>
        </p:nvSpPr>
        <p:spPr>
          <a:xfrm>
            <a:off x="3666744" y="5925312"/>
            <a:ext cx="121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Link to Site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4EAC46-E15F-612C-7CDE-CFF8811E842F}"/>
              </a:ext>
            </a:extLst>
          </p:cNvPr>
          <p:cNvSpPr txBox="1"/>
          <p:nvPr/>
        </p:nvSpPr>
        <p:spPr>
          <a:xfrm>
            <a:off x="161818" y="1598505"/>
            <a:ext cx="230398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Streamlining the process</a:t>
            </a: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</a:endParaRP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More clear and accountable decision making</a:t>
            </a: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</a:endParaRP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Clear record of reasons and timing for passing/failing of the pest at any stage in the process</a:t>
            </a:r>
          </a:p>
        </p:txBody>
      </p:sp>
    </p:spTree>
    <p:extLst>
      <p:ext uri="{BB962C8B-B14F-4D97-AF65-F5344CB8AC3E}">
        <p14:creationId xmlns:p14="http://schemas.microsoft.com/office/powerpoint/2010/main" val="3165653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41023CA-A766-4DDA-B99F-F07270FCC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552" y="373381"/>
            <a:ext cx="7198895" cy="6477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AMPS Site Updates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EAE365-6765-25FC-C848-C8AF235E4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552" y="1126556"/>
            <a:ext cx="7198896" cy="55746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A4FA6-E4DC-8D97-5B7E-66D47C9D1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552" y="1092173"/>
            <a:ext cx="7198895" cy="56090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F5A515B-5BB0-3235-544C-42BAA6C85886}"/>
              </a:ext>
            </a:extLst>
          </p:cNvPr>
          <p:cNvSpPr txBox="1"/>
          <p:nvPr/>
        </p:nvSpPr>
        <p:spPr>
          <a:xfrm>
            <a:off x="514066" y="6054907"/>
            <a:ext cx="1657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Link to Site</a:t>
            </a:r>
            <a:endParaRPr lang="en-US" dirty="0"/>
          </a:p>
          <a:p>
            <a:r>
              <a:rPr lang="en-US" dirty="0">
                <a:hlinkClick r:id="rId6"/>
              </a:rPr>
              <a:t>Link to OLD Site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8C4F0B-0B54-5185-A064-78000C9A9FEA}"/>
              </a:ext>
            </a:extLst>
          </p:cNvPr>
          <p:cNvSpPr txBox="1"/>
          <p:nvPr/>
        </p:nvSpPr>
        <p:spPr>
          <a:xfrm>
            <a:off x="330426" y="2156162"/>
            <a:ext cx="184153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Navigation 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Host Matrix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Old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8"/>
              </a:rPr>
              <a:t>New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Former Pests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Pest Search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51C11A-81BA-77B9-16EA-59F66734363C}"/>
              </a:ext>
            </a:extLst>
          </p:cNvPr>
          <p:cNvSpPr/>
          <p:nvPr/>
        </p:nvSpPr>
        <p:spPr>
          <a:xfrm>
            <a:off x="7847184" y="3904180"/>
            <a:ext cx="1848263" cy="39584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BB1FEA6-2F1A-364C-BDD1-0ABE97C6AA2D}"/>
              </a:ext>
            </a:extLst>
          </p:cNvPr>
          <p:cNvSpPr/>
          <p:nvPr/>
        </p:nvSpPr>
        <p:spPr>
          <a:xfrm>
            <a:off x="5112545" y="4251788"/>
            <a:ext cx="1848263" cy="39584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7F81F0-A34A-9C16-9849-CFFDF76E3429}"/>
              </a:ext>
            </a:extLst>
          </p:cNvPr>
          <p:cNvSpPr/>
          <p:nvPr/>
        </p:nvSpPr>
        <p:spPr>
          <a:xfrm>
            <a:off x="6095999" y="2408289"/>
            <a:ext cx="3417871" cy="139041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60A7BD2-F015-F5D6-6FC4-C4FF3803DE44}"/>
              </a:ext>
            </a:extLst>
          </p:cNvPr>
          <p:cNvSpPr/>
          <p:nvPr/>
        </p:nvSpPr>
        <p:spPr>
          <a:xfrm>
            <a:off x="3403609" y="1643864"/>
            <a:ext cx="5154764" cy="311341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2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41023CA-A766-4DDA-B99F-F07270FCC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552" y="373381"/>
            <a:ext cx="7198895" cy="6477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AMPS Site Updates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5A515B-5BB0-3235-544C-42BAA6C85886}"/>
              </a:ext>
            </a:extLst>
          </p:cNvPr>
          <p:cNvSpPr txBox="1"/>
          <p:nvPr/>
        </p:nvSpPr>
        <p:spPr>
          <a:xfrm>
            <a:off x="758081" y="6160443"/>
            <a:ext cx="121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Link to Site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0C566E-48C6-0C97-0258-8F097BB97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248" y="967947"/>
            <a:ext cx="5315457" cy="55618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3DFAB8-E877-6855-6442-AA2F36A76F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8"/>
          <a:stretch/>
        </p:blipFill>
        <p:spPr>
          <a:xfrm>
            <a:off x="2917860" y="1073025"/>
            <a:ext cx="6387563" cy="54901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96DEBD-CF6A-1B1B-1E73-EA89D996C3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8272" y="1058733"/>
            <a:ext cx="5315457" cy="57992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037E74-C6F1-B078-4394-CCF883E136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0579" y="1073025"/>
            <a:ext cx="6750842" cy="565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EF79DE8-0B47-535F-3060-995912115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728" y="0"/>
            <a:ext cx="7322545" cy="69027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5547D0-EF7C-DD97-D468-23D3D82D2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620" y="0"/>
            <a:ext cx="8844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3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7BD0EC-8083-11F0-763A-C37C257A9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21" y="0"/>
            <a:ext cx="10347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73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3ADEFF8FA0D44F80EB729D7C288B3F" ma:contentTypeVersion="2729" ma:contentTypeDescription="Create a new document." ma:contentTypeScope="" ma:versionID="b1720b98dc588d4d0b038bd6944e1d38">
  <xsd:schema xmlns:xsd="http://www.w3.org/2001/XMLSchema" xmlns:xs="http://www.w3.org/2001/XMLSchema" xmlns:p="http://schemas.microsoft.com/office/2006/metadata/properties" xmlns:ns2="7274a981-c812-4bc8-a299-9413e9e0141e" xmlns:ns3="946b1f3c-ad30-4bca-9395-c2c4ea552107" xmlns:ns4="6413699b-d948-40f1-9d08-c7ff8b30f535" targetNamespace="http://schemas.microsoft.com/office/2006/metadata/properties" ma:root="true" ma:fieldsID="5699c75354b9fc297d793364eb3114e6" ns2:_="" ns3:_="" ns4:_="">
    <xsd:import namespace="7274a981-c812-4bc8-a299-9413e9e0141e"/>
    <xsd:import namespace="946b1f3c-ad30-4bca-9395-c2c4ea552107"/>
    <xsd:import namespace="6413699b-d948-40f1-9d08-c7ff8b30f535"/>
    <xsd:element name="properties">
      <xsd:complexType>
        <xsd:sequence>
          <xsd:element name="documentManagement">
            <xsd:complexType>
              <xsd:all>
                <xsd:element ref="ns2:Comments" minOccurs="0"/>
                <xsd:element ref="ns2:Version0" minOccurs="0"/>
                <xsd:element ref="ns3:_dlc_DocId" minOccurs="0"/>
                <xsd:element ref="ns3:_dlc_DocIdUrl" minOccurs="0"/>
                <xsd:element ref="ns3:_dlc_DocIdPersistId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4a981-c812-4bc8-a299-9413e9e0141e" elementFormDefault="qualified">
    <xsd:import namespace="http://schemas.microsoft.com/office/2006/documentManagement/types"/>
    <xsd:import namespace="http://schemas.microsoft.com/office/infopath/2007/PartnerControls"/>
    <xsd:element name="Comments" ma:index="2" nillable="true" ma:displayName="Comments" ma:internalName="Comments" ma:readOnly="false">
      <xsd:simpleType>
        <xsd:restriction base="dms:Text">
          <xsd:maxLength value="255"/>
        </xsd:restriction>
      </xsd:simpleType>
    </xsd:element>
    <xsd:element name="Version0" ma:index="3" nillable="true" ma:displayName="Version" ma:decimals="-1" ma:internalName="Version0" ma:readOnly="false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6b1f3c-ad30-4bca-9395-c2c4ea552107" elementFormDefault="qualified">
    <xsd:import namespace="http://schemas.microsoft.com/office/2006/documentManagement/types"/>
    <xsd:import namespace="http://schemas.microsoft.com/office/infopath/2007/PartnerControls"/>
    <xsd:element name="_dlc_DocId" ma:index="6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3699b-d948-40f1-9d08-c7ff8b30f53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 xmlns=""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 xmlns=""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 xmlns=""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 xmlns=""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7274a981-c812-4bc8-a299-9413e9e0141e" xsi:nil="true"/>
    <Version0 xmlns="7274a981-c812-4bc8-a299-9413e9e0141e" xsi:nil="true"/>
    <_dlc_DocId xmlns="946b1f3c-ad30-4bca-9395-c2c4ea552107">NXRC265MJ43S-1379969754-3085</_dlc_DocId>
    <_dlc_DocIdUrl xmlns="946b1f3c-ad30-4bca-9395-c2c4ea552107">
      <Url>https://usdagcc.sharepoint.com/sites/aphis-ppq-policy/php/PD/CAPS/_layouts/15/DocIdRedir.aspx?ID=NXRC265MJ43S-1379969754-3085</Url>
      <Description>NXRC265MJ43S-1379969754-3085</Description>
    </_dlc_DocIdUrl>
  </documentManagement>
</p:properties>
</file>

<file path=customXml/itemProps1.xml><?xml version="1.0" encoding="utf-8"?>
<ds:datastoreItem xmlns:ds="http://schemas.openxmlformats.org/officeDocument/2006/customXml" ds:itemID="{D19A0348-4B3D-424E-8499-29AEFAC71DA5}"/>
</file>

<file path=customXml/itemProps2.xml><?xml version="1.0" encoding="utf-8"?>
<ds:datastoreItem xmlns:ds="http://schemas.openxmlformats.org/officeDocument/2006/customXml" ds:itemID="{9802211D-5624-47B7-9AE6-4372CE06E7D1}"/>
</file>

<file path=customXml/itemProps3.xml><?xml version="1.0" encoding="utf-8"?>
<ds:datastoreItem xmlns:ds="http://schemas.openxmlformats.org/officeDocument/2006/customXml" ds:itemID="{87597655-912B-450F-AEEF-3DB19C7F8A16}"/>
</file>

<file path=customXml/itemProps4.xml><?xml version="1.0" encoding="utf-8"?>
<ds:datastoreItem xmlns:ds="http://schemas.openxmlformats.org/officeDocument/2006/customXml" ds:itemID="{D5DB6459-259A-4A4D-9D24-73A3753D7C8E}"/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769</Words>
  <Application>Microsoft Office PowerPoint</Application>
  <PresentationFormat>Widescreen</PresentationFormat>
  <Paragraphs>105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Old English Text MT</vt:lpstr>
      <vt:lpstr>Office Theme</vt:lpstr>
      <vt:lpstr>S&amp;D Assessment and AMPS Website Updates</vt:lpstr>
      <vt:lpstr>Brief Introduction</vt:lpstr>
      <vt:lpstr>The S&amp;D Assessment</vt:lpstr>
      <vt:lpstr>The S&amp;D Assessment - Reviews</vt:lpstr>
      <vt:lpstr>The Sharepoint Process</vt:lpstr>
      <vt:lpstr>AMPS Site Updates</vt:lpstr>
      <vt:lpstr>AMPS Site Updates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S&amp;D Assessment and AMPS Website Updates</dc:title>
  <dc:creator>Funaro, Colin - MRP-APHIS</dc:creator>
  <cp:lastModifiedBy>Funaro, Colin - MRP-APHIS</cp:lastModifiedBy>
  <cp:revision>1</cp:revision>
  <dcterms:created xsi:type="dcterms:W3CDTF">2023-01-26T14:32:41Z</dcterms:created>
  <dcterms:modified xsi:type="dcterms:W3CDTF">2023-01-26T21:32:53Z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0x010100713ADEFF8FA0D44F80EB729D7C288B3F</vt:lpwstr>
  </property>
  <property fmtid="{D5CDD505-2E9C-101B-9397-08002B2CF9AE}" pid="3" name="_dlc_DocIdItemGuid">
    <vt:lpwstr>9f816c3b-2f01-4ad0-897c-2ab10cb2e50a</vt:lpwstr>
  </property>
</Properties>
</file>