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6" r:id="rId6"/>
    <p:sldId id="257" r:id="rId7"/>
    <p:sldId id="258" r:id="rId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28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20DC1-53B2-4ADE-9C68-C96D83C2D54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326654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20DC1-53B2-4ADE-9C68-C96D83C2D54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148564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20DC1-53B2-4ADE-9C68-C96D83C2D54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111223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20DC1-53B2-4ADE-9C68-C96D83C2D54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245455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420DC1-53B2-4ADE-9C68-C96D83C2D54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258261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20DC1-53B2-4ADE-9C68-C96D83C2D54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256178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20DC1-53B2-4ADE-9C68-C96D83C2D54C}"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301268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420DC1-53B2-4ADE-9C68-C96D83C2D54C}"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268098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20DC1-53B2-4ADE-9C68-C96D83C2D54C}"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98597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420DC1-53B2-4ADE-9C68-C96D83C2D54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6980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420DC1-53B2-4ADE-9C68-C96D83C2D54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AF606-4F0A-4885-A572-45E5BAD14649}" type="slidenum">
              <a:rPr lang="en-US" smtClean="0"/>
              <a:t>‹#›</a:t>
            </a:fld>
            <a:endParaRPr lang="en-US"/>
          </a:p>
        </p:txBody>
      </p:sp>
    </p:spTree>
    <p:extLst>
      <p:ext uri="{BB962C8B-B14F-4D97-AF65-F5344CB8AC3E}">
        <p14:creationId xmlns:p14="http://schemas.microsoft.com/office/powerpoint/2010/main" val="128401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C420DC1-53B2-4ADE-9C68-C96D83C2D54C}" type="datetimeFigureOut">
              <a:rPr lang="en-US" smtClean="0"/>
              <a:t>2/10/2023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60AF606-4F0A-4885-A572-45E5BAD14649}" type="slidenum">
              <a:rPr lang="en-US" smtClean="0"/>
              <a:t>‹#›</a:t>
            </a:fld>
            <a:endParaRPr lang="en-US"/>
          </a:p>
        </p:txBody>
      </p:sp>
    </p:spTree>
    <p:extLst>
      <p:ext uri="{BB962C8B-B14F-4D97-AF65-F5344CB8AC3E}">
        <p14:creationId xmlns:p14="http://schemas.microsoft.com/office/powerpoint/2010/main" val="4148862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afaris.cipm.info/"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0">
            <a:extLst>
              <a:ext uri="{FF2B5EF4-FFF2-40B4-BE49-F238E27FC236}">
                <a16:creationId xmlns:a16="http://schemas.microsoft.com/office/drawing/2014/main" id="{0C2A668F-F151-18DA-270A-21B0469F1FD1}"/>
              </a:ext>
            </a:extLst>
          </p:cNvPr>
          <p:cNvSpPr txBox="1"/>
          <p:nvPr/>
        </p:nvSpPr>
        <p:spPr>
          <a:xfrm>
            <a:off x="-1" y="0"/>
            <a:ext cx="6778487" cy="482767"/>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2800" dirty="0">
                <a:latin typeface="Gill Sans MT" panose="020B0502020104020203" pitchFamily="34" charset="0"/>
                <a:ea typeface="Arial"/>
                <a:cs typeface="Arial"/>
                <a:sym typeface="Arial"/>
              </a:rPr>
              <a:t>An Intro to the SAFARIS Toolbox: </a:t>
            </a:r>
          </a:p>
          <a:p>
            <a:pPr algn="ctr">
              <a:spcBef>
                <a:spcPts val="0"/>
              </a:spcBef>
              <a:spcAft>
                <a:spcPts val="0"/>
              </a:spcAft>
            </a:pPr>
            <a:r>
              <a:rPr lang="en-US" sz="2000" dirty="0">
                <a:latin typeface="Gill Sans MT" panose="020B0502020104020203" pitchFamily="34" charset="0"/>
                <a:cs typeface="Arial"/>
                <a:sym typeface="Arial"/>
              </a:rPr>
              <a:t>A collection of spatial tools to help survey planning</a:t>
            </a:r>
          </a:p>
          <a:p>
            <a:pPr algn="ctr">
              <a:spcBef>
                <a:spcPts val="0"/>
              </a:spcBef>
              <a:spcAft>
                <a:spcPts val="0"/>
              </a:spcAft>
            </a:pPr>
            <a:r>
              <a:rPr lang="en-US" sz="1050" dirty="0">
                <a:latin typeface="Gill Sans MT" panose="020B0502020104020203" pitchFamily="34" charset="0"/>
                <a:cs typeface="Arial"/>
                <a:sym typeface="Arial"/>
              </a:rPr>
              <a:t>Amber Tripodi, USDA-APHIS-PPQ-S&amp;T-PPRA amber.tripodi@usda.gov</a:t>
            </a:r>
            <a:endParaRPr sz="1000" dirty="0">
              <a:latin typeface="Gill Sans MT" panose="020B0502020104020203" pitchFamily="34" charset="0"/>
            </a:endParaRPr>
          </a:p>
        </p:txBody>
      </p:sp>
      <p:sp>
        <p:nvSpPr>
          <p:cNvPr id="5" name="Shape 90">
            <a:extLst>
              <a:ext uri="{FF2B5EF4-FFF2-40B4-BE49-F238E27FC236}">
                <a16:creationId xmlns:a16="http://schemas.microsoft.com/office/drawing/2014/main" id="{C8B4D3A3-4770-F3C3-DB9C-BEF0EAA5908C}"/>
              </a:ext>
            </a:extLst>
          </p:cNvPr>
          <p:cNvSpPr txBox="1"/>
          <p:nvPr/>
        </p:nvSpPr>
        <p:spPr>
          <a:xfrm>
            <a:off x="5049465" y="1606829"/>
            <a:ext cx="1816833" cy="1113183"/>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The SAFARIS Home Page has links to all of the available tools </a:t>
            </a:r>
          </a:p>
          <a:p>
            <a:pPr algn="ctr">
              <a:spcBef>
                <a:spcPts val="0"/>
              </a:spcBef>
              <a:spcAft>
                <a:spcPts val="0"/>
              </a:spcAft>
            </a:pPr>
            <a:r>
              <a:rPr lang="en-US" sz="1400" dirty="0">
                <a:latin typeface="Gill Sans MT" panose="020B0502020104020203" pitchFamily="34" charset="0"/>
                <a:ea typeface="Arial"/>
                <a:cs typeface="Arial"/>
                <a:sym typeface="Arial"/>
                <a:hlinkClick r:id="rId2"/>
              </a:rPr>
              <a:t>https://safaris.cipm.info</a:t>
            </a:r>
            <a:r>
              <a:rPr lang="en-US" sz="1400" dirty="0">
                <a:latin typeface="Gill Sans MT" panose="020B0502020104020203" pitchFamily="34" charset="0"/>
                <a:ea typeface="Arial"/>
                <a:cs typeface="Arial"/>
                <a:sym typeface="Arial"/>
              </a:rPr>
              <a:t>  </a:t>
            </a:r>
            <a:endParaRPr sz="1400" dirty="0">
              <a:latin typeface="Gill Sans MT" panose="020B0502020104020203" pitchFamily="34" charset="0"/>
            </a:endParaRPr>
          </a:p>
        </p:txBody>
      </p:sp>
      <p:pic>
        <p:nvPicPr>
          <p:cNvPr id="7" name="Picture 6">
            <a:extLst>
              <a:ext uri="{FF2B5EF4-FFF2-40B4-BE49-F238E27FC236}">
                <a16:creationId xmlns:a16="http://schemas.microsoft.com/office/drawing/2014/main" id="{CAEE02E0-7CBF-0260-B035-B7B90346E483}"/>
              </a:ext>
            </a:extLst>
          </p:cNvPr>
          <p:cNvPicPr>
            <a:picLocks noChangeAspect="1"/>
          </p:cNvPicPr>
          <p:nvPr/>
        </p:nvPicPr>
        <p:blipFill>
          <a:blip r:embed="rId3"/>
          <a:stretch>
            <a:fillRect/>
          </a:stretch>
        </p:blipFill>
        <p:spPr>
          <a:xfrm>
            <a:off x="8298" y="1189385"/>
            <a:ext cx="5041168" cy="2393094"/>
          </a:xfrm>
          <a:prstGeom prst="rect">
            <a:avLst/>
          </a:prstGeom>
        </p:spPr>
      </p:pic>
      <p:pic>
        <p:nvPicPr>
          <p:cNvPr id="9" name="Picture 8">
            <a:extLst>
              <a:ext uri="{FF2B5EF4-FFF2-40B4-BE49-F238E27FC236}">
                <a16:creationId xmlns:a16="http://schemas.microsoft.com/office/drawing/2014/main" id="{AFF27398-D3C2-2219-5DB1-29B7D86ADA13}"/>
              </a:ext>
            </a:extLst>
          </p:cNvPr>
          <p:cNvPicPr>
            <a:picLocks noChangeAspect="1"/>
          </p:cNvPicPr>
          <p:nvPr/>
        </p:nvPicPr>
        <p:blipFill>
          <a:blip r:embed="rId4"/>
          <a:stretch>
            <a:fillRect/>
          </a:stretch>
        </p:blipFill>
        <p:spPr>
          <a:xfrm>
            <a:off x="8298" y="4376641"/>
            <a:ext cx="4988474" cy="1546115"/>
          </a:xfrm>
          <a:prstGeom prst="rect">
            <a:avLst/>
          </a:prstGeom>
        </p:spPr>
      </p:pic>
      <p:sp>
        <p:nvSpPr>
          <p:cNvPr id="10" name="Shape 90">
            <a:extLst>
              <a:ext uri="{FF2B5EF4-FFF2-40B4-BE49-F238E27FC236}">
                <a16:creationId xmlns:a16="http://schemas.microsoft.com/office/drawing/2014/main" id="{78C8733F-5871-9B52-16E3-E1FF0BE24D3B}"/>
              </a:ext>
            </a:extLst>
          </p:cNvPr>
          <p:cNvSpPr txBox="1"/>
          <p:nvPr/>
        </p:nvSpPr>
        <p:spPr>
          <a:xfrm>
            <a:off x="5049466" y="3765964"/>
            <a:ext cx="1816833" cy="2236303"/>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Models for specific pests are all listed by pest on the Pest Products Page. Here you can find prediction maps for weekly and monthly life stage and the CAPS Climate Suitability Maps for Pest Surveillance. </a:t>
            </a:r>
            <a:endParaRPr sz="1400" dirty="0">
              <a:latin typeface="Gill Sans MT" panose="020B0502020104020203" pitchFamily="34" charset="0"/>
            </a:endParaRPr>
          </a:p>
        </p:txBody>
      </p:sp>
      <p:pic>
        <p:nvPicPr>
          <p:cNvPr id="12" name="Picture 11">
            <a:extLst>
              <a:ext uri="{FF2B5EF4-FFF2-40B4-BE49-F238E27FC236}">
                <a16:creationId xmlns:a16="http://schemas.microsoft.com/office/drawing/2014/main" id="{8AAC0DCB-D4ED-BBD2-DA4B-0AE406B10F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597" y="6303664"/>
            <a:ext cx="4971876" cy="2467014"/>
          </a:xfrm>
          <a:prstGeom prst="rect">
            <a:avLst/>
          </a:prstGeom>
        </p:spPr>
      </p:pic>
      <p:sp>
        <p:nvSpPr>
          <p:cNvPr id="13" name="Shape 90">
            <a:extLst>
              <a:ext uri="{FF2B5EF4-FFF2-40B4-BE49-F238E27FC236}">
                <a16:creationId xmlns:a16="http://schemas.microsoft.com/office/drawing/2014/main" id="{CC2E0DFF-3EE4-EC40-3E45-BF2EAC9C3C83}"/>
              </a:ext>
            </a:extLst>
          </p:cNvPr>
          <p:cNvSpPr txBox="1"/>
          <p:nvPr/>
        </p:nvSpPr>
        <p:spPr>
          <a:xfrm>
            <a:off x="4996772" y="6613886"/>
            <a:ext cx="1816833" cy="2236303"/>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Climate Suitability m</a:t>
            </a:r>
            <a:r>
              <a:rPr lang="en-US" sz="1400" dirty="0">
                <a:latin typeface="Gill Sans MT" panose="020B0502020104020203" pitchFamily="34" charset="0"/>
                <a:cs typeface="Arial"/>
                <a:sym typeface="Arial"/>
              </a:rPr>
              <a:t>odels are specific for each pest based on what we know about their biology. For some pests, more than one model may be available to help survey planning. </a:t>
            </a:r>
            <a:endParaRPr sz="1400" dirty="0">
              <a:latin typeface="Gill Sans MT" panose="020B0502020104020203" pitchFamily="34" charset="0"/>
            </a:endParaRPr>
          </a:p>
        </p:txBody>
      </p:sp>
    </p:spTree>
    <p:extLst>
      <p:ext uri="{BB962C8B-B14F-4D97-AF65-F5344CB8AC3E}">
        <p14:creationId xmlns:p14="http://schemas.microsoft.com/office/powerpoint/2010/main" val="181381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EBF2D1-5AA2-A9D7-C84A-959E6A023F1C}"/>
              </a:ext>
            </a:extLst>
          </p:cNvPr>
          <p:cNvPicPr>
            <a:picLocks noChangeAspect="1"/>
          </p:cNvPicPr>
          <p:nvPr/>
        </p:nvPicPr>
        <p:blipFill>
          <a:blip r:embed="rId2"/>
          <a:stretch>
            <a:fillRect/>
          </a:stretch>
        </p:blipFill>
        <p:spPr>
          <a:xfrm>
            <a:off x="0" y="3562424"/>
            <a:ext cx="4537595" cy="2115458"/>
          </a:xfrm>
          <a:prstGeom prst="rect">
            <a:avLst/>
          </a:prstGeom>
        </p:spPr>
      </p:pic>
      <p:pic>
        <p:nvPicPr>
          <p:cNvPr id="20" name="Picture 19">
            <a:extLst>
              <a:ext uri="{FF2B5EF4-FFF2-40B4-BE49-F238E27FC236}">
                <a16:creationId xmlns:a16="http://schemas.microsoft.com/office/drawing/2014/main" id="{B0D9F077-87BE-3DF7-9F8D-02B93F7CD5B1}"/>
              </a:ext>
            </a:extLst>
          </p:cNvPr>
          <p:cNvPicPr>
            <a:picLocks noChangeAspect="1"/>
          </p:cNvPicPr>
          <p:nvPr/>
        </p:nvPicPr>
        <p:blipFill>
          <a:blip r:embed="rId3"/>
          <a:stretch>
            <a:fillRect/>
          </a:stretch>
        </p:blipFill>
        <p:spPr>
          <a:xfrm>
            <a:off x="2843065" y="3373453"/>
            <a:ext cx="2074231" cy="1394920"/>
          </a:xfrm>
          <a:prstGeom prst="rect">
            <a:avLst/>
          </a:prstGeom>
        </p:spPr>
      </p:pic>
      <p:sp>
        <p:nvSpPr>
          <p:cNvPr id="10" name="Shape 90">
            <a:extLst>
              <a:ext uri="{FF2B5EF4-FFF2-40B4-BE49-F238E27FC236}">
                <a16:creationId xmlns:a16="http://schemas.microsoft.com/office/drawing/2014/main" id="{78C8733F-5871-9B52-16E3-E1FF0BE24D3B}"/>
              </a:ext>
            </a:extLst>
          </p:cNvPr>
          <p:cNvSpPr txBox="1"/>
          <p:nvPr/>
        </p:nvSpPr>
        <p:spPr>
          <a:xfrm>
            <a:off x="4830806" y="3015252"/>
            <a:ext cx="1816833" cy="2236303"/>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Maps can be downloaded in pdf form for paper copies or sharing or in </a:t>
            </a:r>
            <a:r>
              <a:rPr lang="en-US" sz="1400" dirty="0" err="1">
                <a:latin typeface="Gill Sans MT" panose="020B0502020104020203" pitchFamily="34" charset="0"/>
                <a:ea typeface="Arial"/>
                <a:cs typeface="Arial"/>
                <a:sym typeface="Arial"/>
              </a:rPr>
              <a:t>netcdf</a:t>
            </a:r>
            <a:r>
              <a:rPr lang="en-US" sz="1400" dirty="0">
                <a:latin typeface="Gill Sans MT" panose="020B0502020104020203" pitchFamily="34" charset="0"/>
                <a:ea typeface="Arial"/>
                <a:cs typeface="Arial"/>
                <a:sym typeface="Arial"/>
              </a:rPr>
              <a:t> form for using in your own spatial software. Instructions for using </a:t>
            </a:r>
            <a:r>
              <a:rPr lang="en-US" sz="1400" dirty="0" err="1">
                <a:latin typeface="Gill Sans MT" panose="020B0502020104020203" pitchFamily="34" charset="0"/>
                <a:ea typeface="Arial"/>
                <a:cs typeface="Arial"/>
                <a:sym typeface="Arial"/>
              </a:rPr>
              <a:t>netcdf</a:t>
            </a:r>
            <a:r>
              <a:rPr lang="en-US" sz="1400" dirty="0">
                <a:latin typeface="Gill Sans MT" panose="020B0502020104020203" pitchFamily="34" charset="0"/>
                <a:ea typeface="Arial"/>
                <a:cs typeface="Arial"/>
                <a:sym typeface="Arial"/>
              </a:rPr>
              <a:t> files in ArcGIS are in the User Guide document under Help. </a:t>
            </a:r>
            <a:endParaRPr sz="1400" dirty="0">
              <a:latin typeface="Gill Sans MT" panose="020B0502020104020203" pitchFamily="34" charset="0"/>
            </a:endParaRPr>
          </a:p>
        </p:txBody>
      </p:sp>
      <p:sp>
        <p:nvSpPr>
          <p:cNvPr id="13" name="Shape 90">
            <a:extLst>
              <a:ext uri="{FF2B5EF4-FFF2-40B4-BE49-F238E27FC236}">
                <a16:creationId xmlns:a16="http://schemas.microsoft.com/office/drawing/2014/main" id="{CC2E0DFF-3EE4-EC40-3E45-BF2EAC9C3C83}"/>
              </a:ext>
            </a:extLst>
          </p:cNvPr>
          <p:cNvSpPr txBox="1"/>
          <p:nvPr/>
        </p:nvSpPr>
        <p:spPr>
          <a:xfrm>
            <a:off x="4996772" y="6072810"/>
            <a:ext cx="1816833" cy="2777380"/>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There are many other spatial tools available in SAFARIS, such as an interactive Plant Hardiness Zone Map and the Phenology Model, a customizable degree day calculator, that provide maps that you can download and use. Check the User Guide for step-by-step instructions.   </a:t>
            </a:r>
            <a:endParaRPr sz="1400" dirty="0">
              <a:latin typeface="Gill Sans MT" panose="020B0502020104020203" pitchFamily="34" charset="0"/>
            </a:endParaRPr>
          </a:p>
        </p:txBody>
      </p:sp>
      <p:pic>
        <p:nvPicPr>
          <p:cNvPr id="3" name="Picture 2">
            <a:extLst>
              <a:ext uri="{FF2B5EF4-FFF2-40B4-BE49-F238E27FC236}">
                <a16:creationId xmlns:a16="http://schemas.microsoft.com/office/drawing/2014/main" id="{846DABED-BD84-0E29-E301-C307D78F1D84}"/>
              </a:ext>
            </a:extLst>
          </p:cNvPr>
          <p:cNvPicPr>
            <a:picLocks noChangeAspect="1"/>
          </p:cNvPicPr>
          <p:nvPr/>
        </p:nvPicPr>
        <p:blipFill>
          <a:blip r:embed="rId4"/>
          <a:stretch>
            <a:fillRect/>
          </a:stretch>
        </p:blipFill>
        <p:spPr>
          <a:xfrm>
            <a:off x="1800237" y="815769"/>
            <a:ext cx="3476881" cy="1837979"/>
          </a:xfrm>
          <a:prstGeom prst="rect">
            <a:avLst/>
          </a:prstGeom>
        </p:spPr>
      </p:pic>
      <p:pic>
        <p:nvPicPr>
          <p:cNvPr id="8" name="Picture 7">
            <a:extLst>
              <a:ext uri="{FF2B5EF4-FFF2-40B4-BE49-F238E27FC236}">
                <a16:creationId xmlns:a16="http://schemas.microsoft.com/office/drawing/2014/main" id="{C99F5FD1-7119-786F-5684-C3B52D1F5B11}"/>
              </a:ext>
            </a:extLst>
          </p:cNvPr>
          <p:cNvPicPr>
            <a:picLocks noChangeAspect="1"/>
          </p:cNvPicPr>
          <p:nvPr/>
        </p:nvPicPr>
        <p:blipFill>
          <a:blip r:embed="rId5"/>
          <a:stretch>
            <a:fillRect/>
          </a:stretch>
        </p:blipFill>
        <p:spPr>
          <a:xfrm>
            <a:off x="86172" y="722113"/>
            <a:ext cx="1816834" cy="2037219"/>
          </a:xfrm>
          <a:prstGeom prst="rect">
            <a:avLst/>
          </a:prstGeom>
        </p:spPr>
      </p:pic>
      <p:pic>
        <p:nvPicPr>
          <p:cNvPr id="14" name="Picture 13">
            <a:extLst>
              <a:ext uri="{FF2B5EF4-FFF2-40B4-BE49-F238E27FC236}">
                <a16:creationId xmlns:a16="http://schemas.microsoft.com/office/drawing/2014/main" id="{20E8103B-AC35-ED29-67F7-F4C7CE0B34F7}"/>
              </a:ext>
            </a:extLst>
          </p:cNvPr>
          <p:cNvPicPr>
            <a:picLocks noChangeAspect="1"/>
          </p:cNvPicPr>
          <p:nvPr/>
        </p:nvPicPr>
        <p:blipFill>
          <a:blip r:embed="rId6"/>
          <a:stretch>
            <a:fillRect/>
          </a:stretch>
        </p:blipFill>
        <p:spPr>
          <a:xfrm>
            <a:off x="0" y="-25130"/>
            <a:ext cx="6858000" cy="840899"/>
          </a:xfrm>
          <a:prstGeom prst="rect">
            <a:avLst/>
          </a:prstGeom>
        </p:spPr>
      </p:pic>
      <p:sp>
        <p:nvSpPr>
          <p:cNvPr id="5" name="Shape 90">
            <a:extLst>
              <a:ext uri="{FF2B5EF4-FFF2-40B4-BE49-F238E27FC236}">
                <a16:creationId xmlns:a16="http://schemas.microsoft.com/office/drawing/2014/main" id="{C8B4D3A3-4770-F3C3-DB9C-BEF0EAA5908C}"/>
              </a:ext>
            </a:extLst>
          </p:cNvPr>
          <p:cNvSpPr txBox="1"/>
          <p:nvPr/>
        </p:nvSpPr>
        <p:spPr>
          <a:xfrm>
            <a:off x="5057764" y="898634"/>
            <a:ext cx="1816833" cy="1755113"/>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Each pest has a methodology document that describes how we defined suitability and where we got the data to parameterize the model.  </a:t>
            </a:r>
            <a:endParaRPr sz="1400" dirty="0">
              <a:latin typeface="Gill Sans MT" panose="020B0502020104020203" pitchFamily="34" charset="0"/>
            </a:endParaRPr>
          </a:p>
        </p:txBody>
      </p:sp>
      <p:pic>
        <p:nvPicPr>
          <p:cNvPr id="18" name="Picture 17">
            <a:extLst>
              <a:ext uri="{FF2B5EF4-FFF2-40B4-BE49-F238E27FC236}">
                <a16:creationId xmlns:a16="http://schemas.microsoft.com/office/drawing/2014/main" id="{28FA9570-EBFD-D48A-A3AA-37398CC3EC45}"/>
              </a:ext>
            </a:extLst>
          </p:cNvPr>
          <p:cNvPicPr>
            <a:picLocks noChangeAspect="1"/>
          </p:cNvPicPr>
          <p:nvPr/>
        </p:nvPicPr>
        <p:blipFill>
          <a:blip r:embed="rId7"/>
          <a:stretch>
            <a:fillRect/>
          </a:stretch>
        </p:blipFill>
        <p:spPr>
          <a:xfrm>
            <a:off x="2402451" y="2804001"/>
            <a:ext cx="1026549" cy="1327875"/>
          </a:xfrm>
          <a:prstGeom prst="rect">
            <a:avLst/>
          </a:prstGeom>
        </p:spPr>
      </p:pic>
      <p:pic>
        <p:nvPicPr>
          <p:cNvPr id="24" name="Picture 23">
            <a:extLst>
              <a:ext uri="{FF2B5EF4-FFF2-40B4-BE49-F238E27FC236}">
                <a16:creationId xmlns:a16="http://schemas.microsoft.com/office/drawing/2014/main" id="{45E06EC9-584E-5A3D-075B-99962C9ABE68}"/>
              </a:ext>
            </a:extLst>
          </p:cNvPr>
          <p:cNvPicPr>
            <a:picLocks noChangeAspect="1"/>
          </p:cNvPicPr>
          <p:nvPr/>
        </p:nvPicPr>
        <p:blipFill rotWithShape="1">
          <a:blip r:embed="rId8"/>
          <a:srcRect r="7500"/>
          <a:stretch/>
        </p:blipFill>
        <p:spPr>
          <a:xfrm>
            <a:off x="20554" y="5801643"/>
            <a:ext cx="1372143" cy="1460446"/>
          </a:xfrm>
          <a:prstGeom prst="rect">
            <a:avLst/>
          </a:prstGeom>
        </p:spPr>
      </p:pic>
      <p:pic>
        <p:nvPicPr>
          <p:cNvPr id="22" name="Picture 21">
            <a:extLst>
              <a:ext uri="{FF2B5EF4-FFF2-40B4-BE49-F238E27FC236}">
                <a16:creationId xmlns:a16="http://schemas.microsoft.com/office/drawing/2014/main" id="{0A3E1E58-1E12-20BC-A77C-27879213D518}"/>
              </a:ext>
            </a:extLst>
          </p:cNvPr>
          <p:cNvPicPr>
            <a:picLocks noChangeAspect="1"/>
          </p:cNvPicPr>
          <p:nvPr/>
        </p:nvPicPr>
        <p:blipFill rotWithShape="1">
          <a:blip r:embed="rId9"/>
          <a:srcRect l="9239"/>
          <a:stretch/>
        </p:blipFill>
        <p:spPr>
          <a:xfrm>
            <a:off x="168965" y="7022563"/>
            <a:ext cx="1223732" cy="2028454"/>
          </a:xfrm>
          <a:prstGeom prst="rect">
            <a:avLst/>
          </a:prstGeom>
        </p:spPr>
      </p:pic>
      <p:pic>
        <p:nvPicPr>
          <p:cNvPr id="26" name="Picture 25">
            <a:extLst>
              <a:ext uri="{FF2B5EF4-FFF2-40B4-BE49-F238E27FC236}">
                <a16:creationId xmlns:a16="http://schemas.microsoft.com/office/drawing/2014/main" id="{A6DB12D8-39E1-8472-38B7-B7256B058519}"/>
              </a:ext>
            </a:extLst>
          </p:cNvPr>
          <p:cNvPicPr>
            <a:picLocks noChangeAspect="1"/>
          </p:cNvPicPr>
          <p:nvPr/>
        </p:nvPicPr>
        <p:blipFill>
          <a:blip r:embed="rId10"/>
          <a:stretch>
            <a:fillRect/>
          </a:stretch>
        </p:blipFill>
        <p:spPr>
          <a:xfrm>
            <a:off x="1365493" y="7787140"/>
            <a:ext cx="3100463" cy="1289999"/>
          </a:xfrm>
          <a:prstGeom prst="rect">
            <a:avLst/>
          </a:prstGeom>
        </p:spPr>
      </p:pic>
      <p:pic>
        <p:nvPicPr>
          <p:cNvPr id="28" name="Picture 27">
            <a:extLst>
              <a:ext uri="{FF2B5EF4-FFF2-40B4-BE49-F238E27FC236}">
                <a16:creationId xmlns:a16="http://schemas.microsoft.com/office/drawing/2014/main" id="{8261D34D-EF2E-ECEB-528D-9A48ECD291C6}"/>
              </a:ext>
            </a:extLst>
          </p:cNvPr>
          <p:cNvPicPr>
            <a:picLocks noChangeAspect="1"/>
          </p:cNvPicPr>
          <p:nvPr/>
        </p:nvPicPr>
        <p:blipFill>
          <a:blip r:embed="rId11"/>
          <a:stretch>
            <a:fillRect/>
          </a:stretch>
        </p:blipFill>
        <p:spPr>
          <a:xfrm>
            <a:off x="1392697" y="5852512"/>
            <a:ext cx="2861251" cy="1832143"/>
          </a:xfrm>
          <a:prstGeom prst="rect">
            <a:avLst/>
          </a:prstGeom>
        </p:spPr>
      </p:pic>
    </p:spTree>
    <p:extLst>
      <p:ext uri="{BB962C8B-B14F-4D97-AF65-F5344CB8AC3E}">
        <p14:creationId xmlns:p14="http://schemas.microsoft.com/office/powerpoint/2010/main" val="105987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90">
            <a:extLst>
              <a:ext uri="{FF2B5EF4-FFF2-40B4-BE49-F238E27FC236}">
                <a16:creationId xmlns:a16="http://schemas.microsoft.com/office/drawing/2014/main" id="{78C8733F-5871-9B52-16E3-E1FF0BE24D3B}"/>
              </a:ext>
            </a:extLst>
          </p:cNvPr>
          <p:cNvSpPr txBox="1"/>
          <p:nvPr/>
        </p:nvSpPr>
        <p:spPr>
          <a:xfrm>
            <a:off x="254267" y="3453848"/>
            <a:ext cx="6349465" cy="1724440"/>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cs typeface="Arial"/>
                <a:sym typeface="Arial"/>
              </a:rPr>
              <a:t>Because this is a dynamic system, we can build new tools to model the diverse climate suitability needs of 100+ CAPS Priority Pests. Pathogens, weeds, mollusks,  and long-lived insects likely require a different perspective than most of the insects we’ve addressed so far, so some models may take longer than others. </a:t>
            </a:r>
          </a:p>
          <a:p>
            <a:pPr algn="ctr">
              <a:spcBef>
                <a:spcPts val="0"/>
              </a:spcBef>
              <a:spcAft>
                <a:spcPts val="0"/>
              </a:spcAft>
            </a:pPr>
            <a:r>
              <a:rPr lang="en-US" sz="1400" dirty="0">
                <a:latin typeface="Gill Sans MT" panose="020B0502020104020203" pitchFamily="34" charset="0"/>
                <a:cs typeface="Arial"/>
                <a:sym typeface="Arial"/>
              </a:rPr>
              <a:t>We are working on improvements to the user interface and improving map communication, and we hope to have a model interpretation guide available soon. Your feedback is a crucial part of this. Please reach out if you have ideas!</a:t>
            </a:r>
          </a:p>
          <a:p>
            <a:pPr algn="ctr">
              <a:spcBef>
                <a:spcPts val="0"/>
              </a:spcBef>
              <a:spcAft>
                <a:spcPts val="0"/>
              </a:spcAft>
            </a:pPr>
            <a:endParaRPr sz="1400" dirty="0">
              <a:latin typeface="Gill Sans MT" panose="020B0502020104020203" pitchFamily="34" charset="0"/>
            </a:endParaRPr>
          </a:p>
        </p:txBody>
      </p:sp>
      <p:sp>
        <p:nvSpPr>
          <p:cNvPr id="5" name="Shape 90">
            <a:extLst>
              <a:ext uri="{FF2B5EF4-FFF2-40B4-BE49-F238E27FC236}">
                <a16:creationId xmlns:a16="http://schemas.microsoft.com/office/drawing/2014/main" id="{C8B4D3A3-4770-F3C3-DB9C-BEF0EAA5908C}"/>
              </a:ext>
            </a:extLst>
          </p:cNvPr>
          <p:cNvSpPr txBox="1"/>
          <p:nvPr/>
        </p:nvSpPr>
        <p:spPr>
          <a:xfrm>
            <a:off x="4783770" y="0"/>
            <a:ext cx="2074231" cy="2890271"/>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ea typeface="Arial"/>
                <a:cs typeface="Arial"/>
                <a:sym typeface="Arial"/>
              </a:rPr>
              <a:t>The tools are customizable and interactive. Best of all, the models are dynamic and can be updated as new data are available. This has worked well for the SLF PestCAST model, which has been updated as we gather new observations. The life-stage predictions from PestCAST for SLF are very accurate. </a:t>
            </a:r>
            <a:endParaRPr sz="1400" dirty="0">
              <a:latin typeface="Gill Sans MT" panose="020B0502020104020203" pitchFamily="34" charset="0"/>
            </a:endParaRPr>
          </a:p>
        </p:txBody>
      </p:sp>
      <p:pic>
        <p:nvPicPr>
          <p:cNvPr id="4" name="Picture 3">
            <a:extLst>
              <a:ext uri="{FF2B5EF4-FFF2-40B4-BE49-F238E27FC236}">
                <a16:creationId xmlns:a16="http://schemas.microsoft.com/office/drawing/2014/main" id="{3779F118-51D7-EF5B-6CD7-9F50A53271E9}"/>
              </a:ext>
            </a:extLst>
          </p:cNvPr>
          <p:cNvPicPr>
            <a:picLocks noChangeAspect="1"/>
          </p:cNvPicPr>
          <p:nvPr/>
        </p:nvPicPr>
        <p:blipFill>
          <a:blip r:embed="rId2"/>
          <a:stretch>
            <a:fillRect/>
          </a:stretch>
        </p:blipFill>
        <p:spPr>
          <a:xfrm>
            <a:off x="0" y="145171"/>
            <a:ext cx="4696437" cy="2666511"/>
          </a:xfrm>
          <a:prstGeom prst="rect">
            <a:avLst/>
          </a:prstGeom>
        </p:spPr>
      </p:pic>
      <p:sp>
        <p:nvSpPr>
          <p:cNvPr id="9" name="Shape 90">
            <a:extLst>
              <a:ext uri="{FF2B5EF4-FFF2-40B4-BE49-F238E27FC236}">
                <a16:creationId xmlns:a16="http://schemas.microsoft.com/office/drawing/2014/main" id="{40DD8A1A-4E14-F443-8053-C16FED44B394}"/>
              </a:ext>
            </a:extLst>
          </p:cNvPr>
          <p:cNvSpPr txBox="1"/>
          <p:nvPr/>
        </p:nvSpPr>
        <p:spPr>
          <a:xfrm>
            <a:off x="254267" y="8507895"/>
            <a:ext cx="6349465" cy="490933"/>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pPr>
            <a:r>
              <a:rPr lang="en-US" sz="1400" dirty="0">
                <a:latin typeface="Gill Sans MT" panose="020B0502020104020203" pitchFamily="34" charset="0"/>
                <a:cs typeface="Arial"/>
                <a:sym typeface="Arial"/>
              </a:rPr>
              <a:t>SAFARIS is a collaboration between USDA-APHIS-PPQ-S&amp;T and Yu Takeuchi with the North Carolina State University Center for Integrated Pest Management. </a:t>
            </a:r>
          </a:p>
          <a:p>
            <a:pPr algn="ctr">
              <a:spcBef>
                <a:spcPts val="0"/>
              </a:spcBef>
              <a:spcAft>
                <a:spcPts val="0"/>
              </a:spcAft>
            </a:pPr>
            <a:endParaRPr sz="1400" dirty="0">
              <a:latin typeface="Gill Sans MT" panose="020B0502020104020203" pitchFamily="34" charset="0"/>
            </a:endParaRPr>
          </a:p>
        </p:txBody>
      </p:sp>
    </p:spTree>
    <p:extLst>
      <p:ext uri="{BB962C8B-B14F-4D97-AF65-F5344CB8AC3E}">
        <p14:creationId xmlns:p14="http://schemas.microsoft.com/office/powerpoint/2010/main" val="15576517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3ADEFF8FA0D44F80EB729D7C288B3F" ma:contentTypeVersion="2729" ma:contentTypeDescription="Create a new document." ma:contentTypeScope="" ma:versionID="b1720b98dc588d4d0b038bd6944e1d38">
  <xsd:schema xmlns:xsd="http://www.w3.org/2001/XMLSchema" xmlns:xs="http://www.w3.org/2001/XMLSchema" xmlns:p="http://schemas.microsoft.com/office/2006/metadata/properties" xmlns:ns2="7274a981-c812-4bc8-a299-9413e9e0141e" xmlns:ns3="946b1f3c-ad30-4bca-9395-c2c4ea552107" xmlns:ns4="6413699b-d948-40f1-9d08-c7ff8b30f535" targetNamespace="http://schemas.microsoft.com/office/2006/metadata/properties" ma:root="true" ma:fieldsID="5699c75354b9fc297d793364eb3114e6" ns2:_="" ns3:_="" ns4:_="">
    <xsd:import namespace="7274a981-c812-4bc8-a299-9413e9e0141e"/>
    <xsd:import namespace="946b1f3c-ad30-4bca-9395-c2c4ea552107"/>
    <xsd:import namespace="6413699b-d948-40f1-9d08-c7ff8b30f535"/>
    <xsd:element name="properties">
      <xsd:complexType>
        <xsd:sequence>
          <xsd:element name="documentManagement">
            <xsd:complexType>
              <xsd:all>
                <xsd:element ref="ns2:Comments" minOccurs="0"/>
                <xsd:element ref="ns2:Version0" minOccurs="0"/>
                <xsd:element ref="ns3:_dlc_DocId" minOccurs="0"/>
                <xsd:element ref="ns3:_dlc_DocIdUrl" minOccurs="0"/>
                <xsd:element ref="ns3:_dlc_DocIdPersistId"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4a981-c812-4bc8-a299-9413e9e0141e" elementFormDefault="qualified">
    <xsd:import namespace="http://schemas.microsoft.com/office/2006/documentManagement/types"/>
    <xsd:import namespace="http://schemas.microsoft.com/office/infopath/2007/PartnerControls"/>
    <xsd:element name="Comments" ma:index="2" nillable="true" ma:displayName="Comments" ma:internalName="Comments" ma:readOnly="false">
      <xsd:simpleType>
        <xsd:restriction base="dms:Text">
          <xsd:maxLength value="255"/>
        </xsd:restriction>
      </xsd:simpleType>
    </xsd:element>
    <xsd:element name="Version0" ma:index="3" nillable="true" ma:displayName="Version" ma:decimals="-1" ma:internalName="Version0"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46b1f3c-ad30-4bca-9395-c2c4ea552107"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dexed="true"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699b-d948-40f1-9d08-c7ff8b30f53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mments xmlns="7274a981-c812-4bc8-a299-9413e9e0141e" xsi:nil="true"/>
    <Version0 xmlns="7274a981-c812-4bc8-a299-9413e9e0141e" xsi:nil="true"/>
  </documentManagement>
</p:properties>
</file>

<file path=customXml/itemProps1.xml><?xml version="1.0" encoding="utf-8"?>
<ds:datastoreItem xmlns:ds="http://schemas.openxmlformats.org/officeDocument/2006/customXml" ds:itemID="{92F98F7E-CF37-46C2-9F81-C1345767B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74a981-c812-4bc8-a299-9413e9e0141e"/>
    <ds:schemaRef ds:uri="946b1f3c-ad30-4bca-9395-c2c4ea552107"/>
    <ds:schemaRef ds:uri="6413699b-d948-40f1-9d08-c7ff8b30f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366777-EDC8-4C03-B082-3C479915167D}">
  <ds:schemaRefs>
    <ds:schemaRef ds:uri="http://schemas.microsoft.com/sharepoint/events"/>
    <ds:schemaRef ds:uri=""/>
  </ds:schemaRefs>
</ds:datastoreItem>
</file>

<file path=customXml/itemProps3.xml><?xml version="1.0" encoding="utf-8"?>
<ds:datastoreItem xmlns:ds="http://schemas.openxmlformats.org/officeDocument/2006/customXml" ds:itemID="{0C2BC4EB-14D7-477A-8F89-34FDA7127524}">
  <ds:schemaRefs>
    <ds:schemaRef ds:uri="http://schemas.microsoft.com/sharepoint/v3/contenttype/forms"/>
  </ds:schemaRefs>
</ds:datastoreItem>
</file>

<file path=customXml/itemProps4.xml><?xml version="1.0" encoding="utf-8"?>
<ds:datastoreItem xmlns:ds="http://schemas.openxmlformats.org/officeDocument/2006/customXml" ds:itemID="{6CEB4E9F-7E5E-4998-BE88-F6AE1ED8B3A2}">
  <ds:schemaRefs>
    <ds:schemaRef ds:uri="http://www.w3.org/XML/1998/namespace"/>
    <ds:schemaRef ds:uri="http://purl.org/dc/elements/1.1/"/>
    <ds:schemaRef ds:uri="6413699b-d948-40f1-9d08-c7ff8b30f535"/>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946b1f3c-ad30-4bca-9395-c2c4ea552107"/>
    <ds:schemaRef ds:uri="7274a981-c812-4bc8-a299-9413e9e0141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51</TotalTime>
  <Words>409</Words>
  <Application>Microsoft Office PowerPoint</Application>
  <PresentationFormat>Letter Paper (8.5x11 in)</PresentationFormat>
  <Paragraphs>14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Gill Sans MT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Tripodi, AmberD - MRP-APHIS</dc:creator>
  <cp:lastModifiedBy>Crowe, John - MRP-APHIS</cp:lastModifiedBy>
  <cp:revision>2</cp:revision>
  <dcterms:created xsi:type="dcterms:W3CDTF">2023-02-08T17:55:05Z</dcterms:created>
  <dcterms:modified xsi:type="dcterms:W3CDTF">2023-02-10T12:49:01Z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0x010100713ADEFF8FA0D44F80EB729D7C288B3F</vt:lpwstr>
  </property>
</Properties>
</file>