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96" r:id="rId7"/>
    <p:sldMasterId id="2147483708" r:id="rId8"/>
  </p:sldMasterIdLst>
  <p:notesMasterIdLst>
    <p:notesMasterId r:id="rId26"/>
  </p:notesMasterIdLst>
  <p:handoutMasterIdLst>
    <p:handoutMasterId r:id="rId27"/>
  </p:handoutMasterIdLst>
  <p:sldIdLst>
    <p:sldId id="322" r:id="rId9"/>
    <p:sldId id="307" r:id="rId10"/>
    <p:sldId id="354" r:id="rId11"/>
    <p:sldId id="284" r:id="rId12"/>
    <p:sldId id="323" r:id="rId13"/>
    <p:sldId id="286" r:id="rId14"/>
    <p:sldId id="332" r:id="rId15"/>
    <p:sldId id="333" r:id="rId16"/>
    <p:sldId id="334" r:id="rId17"/>
    <p:sldId id="335" r:id="rId18"/>
    <p:sldId id="296" r:id="rId19"/>
    <p:sldId id="318" r:id="rId20"/>
    <p:sldId id="396" r:id="rId21"/>
    <p:sldId id="388" r:id="rId22"/>
    <p:sldId id="384" r:id="rId23"/>
    <p:sldId id="398" r:id="rId24"/>
    <p:sldId id="399"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pos="561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6DAF44-CED9-9AAC-9005-29D22276C540}" name="Nicholson, Jennifer S - APHIS" initials="NA" userId="S::jennifer.s.nicholson@usda.gov::6d518c8d-5810-4bed-9735-b56b1afff3b9" providerId="AD"/>
  <p188:author id="{45920BA2-44F2-7043-9CC3-2C5A77E2A5B4}" name="Smith, Gibbs L - MRP-APHIS" initials="SM" userId="S::gibbs.l.smith@usda.gov::1b1050d6-7c38-4824-b724-0a60ef2854ac" providerId="AD"/>
  <p188:author id="{097CF0AC-E1A5-9706-8CAC-637A91357BCF}" name="Pichler, Van N - APHIS" initials="PA" userId="S::van.n.pichler@usda.gov::97f10cb7-0fc0-4c57-976b-196654eeace7" providerId="AD"/>
  <p188:author id="{2E5493F9-4759-552E-E6C6-5E9C35D3D4F3}" name="Van Meter, Julie - MRP-APHIS, Riverdale, MD" initials="VM" userId="S::julie.vanmeter@usda.gov::c03a8fc0-2ab2-4624-900d-1c86eb224d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eeks, Ronald D - APHIS" initials="WA" lastIdx="6" clrIdx="6">
    <p:extLst>
      <p:ext uri="{19B8F6BF-5375-455C-9EA6-DF929625EA0E}">
        <p15:presenceInfo xmlns:p15="http://schemas.microsoft.com/office/powerpoint/2012/main" userId="S::ron.d.weeks@usda.gov::f3d052a2-da34-44dc-8a46-e3c39b32a39a" providerId="AD"/>
      </p:ext>
    </p:extLst>
  </p:cmAuthor>
  <p:cmAuthor id="1" name="Jennings, Sharla M - APHIS" initials="JSM-A" lastIdx="3" clrIdx="0">
    <p:extLst>
      <p:ext uri="{19B8F6BF-5375-455C-9EA6-DF929625EA0E}">
        <p15:presenceInfo xmlns:p15="http://schemas.microsoft.com/office/powerpoint/2012/main" userId="S::sharla.m.jennings@usda.gov::2c4b81d1-764d-4586-b31b-9826231bbb71" providerId="AD"/>
      </p:ext>
    </p:extLst>
  </p:cmAuthor>
  <p:cmAuthor id="2" name="Montero, Monica A - APHIS" initials="MMAA" lastIdx="58" clrIdx="1">
    <p:extLst>
      <p:ext uri="{19B8F6BF-5375-455C-9EA6-DF929625EA0E}">
        <p15:presenceInfo xmlns:p15="http://schemas.microsoft.com/office/powerpoint/2012/main" userId="S::monica.a.montero@usda.gov::b8885081-8625-48cc-bf45-7c7d079edff1" providerId="AD"/>
      </p:ext>
    </p:extLst>
  </p:cmAuthor>
  <p:cmAuthor id="3" name="Pichler, Van N - APHIS" initials="PVNA" lastIdx="29" clrIdx="2">
    <p:extLst>
      <p:ext uri="{19B8F6BF-5375-455C-9EA6-DF929625EA0E}">
        <p15:presenceInfo xmlns:p15="http://schemas.microsoft.com/office/powerpoint/2012/main" userId="S::van.n.pichler@usda.gov::97f10cb7-0fc0-4c57-976b-196654eeace7" providerId="AD"/>
      </p:ext>
    </p:extLst>
  </p:cmAuthor>
  <p:cmAuthor id="4" name="Divver, Brooke - MRP-APHIS, Riverdale, MD" initials="DBMARM" lastIdx="11" clrIdx="3">
    <p:extLst>
      <p:ext uri="{19B8F6BF-5375-455C-9EA6-DF929625EA0E}">
        <p15:presenceInfo xmlns:p15="http://schemas.microsoft.com/office/powerpoint/2012/main" userId="S::brooke.a.divver@usda.gov::ffba671f-ce3a-453c-ad09-145429f678a4" providerId="AD"/>
      </p:ext>
    </p:extLst>
  </p:cmAuthor>
  <p:cmAuthor id="5" name="Mehdizadegan, Feridoon - APHIS" initials="MFA" lastIdx="30" clrIdx="4">
    <p:extLst>
      <p:ext uri="{19B8F6BF-5375-455C-9EA6-DF929625EA0E}">
        <p15:presenceInfo xmlns:p15="http://schemas.microsoft.com/office/powerpoint/2012/main" userId="S::feridoon.mehdizadegan@usda.gov::64aa9630-b391-4b35-8649-bbda23565cd5" providerId="AD"/>
      </p:ext>
    </p:extLst>
  </p:cmAuthor>
  <p:cmAuthor id="6" name="Nicholson, Jennifer S - APHIS" initials="NA" lastIdx="5" clrIdx="5">
    <p:extLst>
      <p:ext uri="{19B8F6BF-5375-455C-9EA6-DF929625EA0E}">
        <p15:presenceInfo xmlns:p15="http://schemas.microsoft.com/office/powerpoint/2012/main" userId="S::jennifer.s.nicholson@usda.gov::6d518c8d-5810-4bed-9735-b56b1afff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E73"/>
    <a:srgbClr val="002D5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740" y="208"/>
      </p:cViewPr>
      <p:guideLst>
        <p:guide orient="horz" pos="144"/>
        <p:guide pos="56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PPDMDPP Projects by Cooperator Type</a:t>
            </a:r>
          </a:p>
        </c:rich>
      </c:tx>
      <c:layout>
        <c:manualLayout>
          <c:xMode val="edge"/>
          <c:yMode val="edge"/>
          <c:x val="0.29398895067168734"/>
          <c:y val="2.36486493476345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7655219725175618E-2"/>
          <c:y val="9.1595114809674361E-2"/>
          <c:w val="0.93673892843038398"/>
          <c:h val="0.75499003304070789"/>
        </c:manualLayout>
      </c:layout>
      <c:barChart>
        <c:barDir val="col"/>
        <c:grouping val="clustered"/>
        <c:varyColors val="0"/>
        <c:ser>
          <c:idx val="0"/>
          <c:order val="0"/>
          <c:tx>
            <c:strRef>
              <c:f>Sheet6!$B$1</c:f>
              <c:strCache>
                <c:ptCount val="1"/>
                <c:pt idx="0">
                  <c:v>FY 2023</c:v>
                </c:pt>
              </c:strCache>
            </c:strRef>
          </c:tx>
          <c:spPr>
            <a:solidFill>
              <a:schemeClr val="accent1"/>
            </a:solidFill>
            <a:ln>
              <a:noFill/>
            </a:ln>
            <a:effectLst/>
          </c:spPr>
          <c:invertIfNegative val="0"/>
          <c:cat>
            <c:strRef>
              <c:f>Sheet6!$A$2:$A$8</c:f>
              <c:strCache>
                <c:ptCount val="7"/>
                <c:pt idx="0">
                  <c:v>Academia</c:v>
                </c:pt>
                <c:pt idx="1">
                  <c:v>APHIS + Collaborators</c:v>
                </c:pt>
                <c:pt idx="2">
                  <c:v>Non APHIS Federal</c:v>
                </c:pt>
                <c:pt idx="3">
                  <c:v>Non Profit</c:v>
                </c:pt>
                <c:pt idx="4">
                  <c:v>Private Entity</c:v>
                </c:pt>
                <c:pt idx="5">
                  <c:v>State Government</c:v>
                </c:pt>
                <c:pt idx="6">
                  <c:v>Tribal Nations</c:v>
                </c:pt>
              </c:strCache>
            </c:strRef>
          </c:cat>
          <c:val>
            <c:numRef>
              <c:f>Sheet6!$B$2:$B$8</c:f>
              <c:numCache>
                <c:formatCode>General</c:formatCode>
                <c:ptCount val="7"/>
                <c:pt idx="0">
                  <c:v>109</c:v>
                </c:pt>
                <c:pt idx="1">
                  <c:v>18</c:v>
                </c:pt>
                <c:pt idx="2">
                  <c:v>16</c:v>
                </c:pt>
                <c:pt idx="3">
                  <c:v>7</c:v>
                </c:pt>
                <c:pt idx="4">
                  <c:v>0</c:v>
                </c:pt>
                <c:pt idx="5">
                  <c:v>157</c:v>
                </c:pt>
                <c:pt idx="6">
                  <c:v>3</c:v>
                </c:pt>
              </c:numCache>
            </c:numRef>
          </c:val>
          <c:extLst>
            <c:ext xmlns:c16="http://schemas.microsoft.com/office/drawing/2014/chart" uri="{C3380CC4-5D6E-409C-BE32-E72D297353CC}">
              <c16:uniqueId val="{00000000-B052-4B11-A8FE-86ED47367805}"/>
            </c:ext>
          </c:extLst>
        </c:ser>
        <c:ser>
          <c:idx val="1"/>
          <c:order val="1"/>
          <c:tx>
            <c:strRef>
              <c:f>Sheet6!$C$1</c:f>
              <c:strCache>
                <c:ptCount val="1"/>
                <c:pt idx="0">
                  <c:v>FY 2022</c:v>
                </c:pt>
              </c:strCache>
            </c:strRef>
          </c:tx>
          <c:spPr>
            <a:solidFill>
              <a:schemeClr val="accent2"/>
            </a:solidFill>
            <a:ln>
              <a:noFill/>
            </a:ln>
            <a:effectLst/>
          </c:spPr>
          <c:invertIfNegative val="0"/>
          <c:cat>
            <c:strRef>
              <c:f>Sheet6!$A$2:$A$8</c:f>
              <c:strCache>
                <c:ptCount val="7"/>
                <c:pt idx="0">
                  <c:v>Academia</c:v>
                </c:pt>
                <c:pt idx="1">
                  <c:v>APHIS + Collaborators</c:v>
                </c:pt>
                <c:pt idx="2">
                  <c:v>Non APHIS Federal</c:v>
                </c:pt>
                <c:pt idx="3">
                  <c:v>Non Profit</c:v>
                </c:pt>
                <c:pt idx="4">
                  <c:v>Private Entity</c:v>
                </c:pt>
                <c:pt idx="5">
                  <c:v>State Government</c:v>
                </c:pt>
                <c:pt idx="6">
                  <c:v>Tribal Nations</c:v>
                </c:pt>
              </c:strCache>
            </c:strRef>
          </c:cat>
          <c:val>
            <c:numRef>
              <c:f>Sheet6!$C$2:$C$8</c:f>
              <c:numCache>
                <c:formatCode>General</c:formatCode>
                <c:ptCount val="7"/>
                <c:pt idx="0">
                  <c:v>127</c:v>
                </c:pt>
                <c:pt idx="1">
                  <c:v>23</c:v>
                </c:pt>
                <c:pt idx="2">
                  <c:v>15</c:v>
                </c:pt>
                <c:pt idx="3">
                  <c:v>8</c:v>
                </c:pt>
                <c:pt idx="4">
                  <c:v>1</c:v>
                </c:pt>
                <c:pt idx="5">
                  <c:v>193</c:v>
                </c:pt>
                <c:pt idx="6">
                  <c:v>5</c:v>
                </c:pt>
              </c:numCache>
            </c:numRef>
          </c:val>
          <c:extLst>
            <c:ext xmlns:c16="http://schemas.microsoft.com/office/drawing/2014/chart" uri="{C3380CC4-5D6E-409C-BE32-E72D297353CC}">
              <c16:uniqueId val="{00000001-B052-4B11-A8FE-86ED47367805}"/>
            </c:ext>
          </c:extLst>
        </c:ser>
        <c:dLbls>
          <c:showLegendKey val="0"/>
          <c:showVal val="0"/>
          <c:showCatName val="0"/>
          <c:showSerName val="0"/>
          <c:showPercent val="0"/>
          <c:showBubbleSize val="0"/>
        </c:dLbls>
        <c:gapWidth val="219"/>
        <c:overlap val="-27"/>
        <c:axId val="1532534095"/>
        <c:axId val="1532533263"/>
      </c:barChart>
      <c:catAx>
        <c:axId val="153253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2533263"/>
        <c:crosses val="autoZero"/>
        <c:auto val="1"/>
        <c:lblAlgn val="ctr"/>
        <c:lblOffset val="100"/>
        <c:noMultiLvlLbl val="0"/>
      </c:catAx>
      <c:valAx>
        <c:axId val="1532533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2534095"/>
        <c:crosses val="autoZero"/>
        <c:crossBetween val="between"/>
      </c:valAx>
      <c:spPr>
        <a:noFill/>
        <a:ln>
          <a:noFill/>
        </a:ln>
        <a:effectLst/>
      </c:spPr>
    </c:plotArea>
    <c:legend>
      <c:legendPos val="b"/>
      <c:layout>
        <c:manualLayout>
          <c:xMode val="edge"/>
          <c:yMode val="edge"/>
          <c:x val="0.40093395832445999"/>
          <c:y val="0.94349669384433732"/>
          <c:w val="0.19813208335108018"/>
          <c:h val="5.38756784503700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PPA 7721 Funded Projects vs</a:t>
            </a:r>
            <a:r>
              <a:rPr lang="en-US" sz="1800" b="1" baseline="0"/>
              <a:t> Unfunded Projects</a:t>
            </a:r>
            <a:endParaRPr lang="en-US"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0366-4E61-BFCC-EC45A6EF7F0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0366-4E61-BFCC-EC45A6EF7F0D}"/>
              </c:ext>
            </c:extLst>
          </c:dPt>
          <c:cat>
            <c:strRef>
              <c:f>Sheet2!$A$2:$B$2</c:f>
              <c:strCache>
                <c:ptCount val="2"/>
                <c:pt idx="0">
                  <c:v>Not funded</c:v>
                </c:pt>
                <c:pt idx="1">
                  <c:v>Funded</c:v>
                </c:pt>
              </c:strCache>
            </c:strRef>
          </c:cat>
          <c:val>
            <c:numRef>
              <c:f>Sheet2!$A$3:$B$3</c:f>
              <c:numCache>
                <c:formatCode>General</c:formatCode>
                <c:ptCount val="2"/>
                <c:pt idx="0">
                  <c:v>154</c:v>
                </c:pt>
                <c:pt idx="1">
                  <c:v>338</c:v>
                </c:pt>
              </c:numCache>
            </c:numRef>
          </c:val>
          <c:extLst>
            <c:ext xmlns:c16="http://schemas.microsoft.com/office/drawing/2014/chart" uri="{C3380CC4-5D6E-409C-BE32-E72D297353CC}">
              <c16:uniqueId val="{00000004-0366-4E61-BFCC-EC45A6EF7F0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9021884417225624"/>
          <c:y val="0.89850358918091022"/>
          <c:w val="0.3664758919024011"/>
          <c:h val="8.46602148537228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0.25661</cdr:x>
      <cdr:y>0.43774</cdr:y>
    </cdr:from>
    <cdr:to>
      <cdr:x>0.52381</cdr:x>
      <cdr:y>0.51711</cdr:y>
    </cdr:to>
    <cdr:sp macro="" textlink="">
      <cdr:nvSpPr>
        <cdr:cNvPr id="2" name="TextBox 1">
          <a:extLst xmlns:a="http://schemas.openxmlformats.org/drawingml/2006/main">
            <a:ext uri="{FF2B5EF4-FFF2-40B4-BE49-F238E27FC236}">
              <a16:creationId xmlns:a16="http://schemas.microsoft.com/office/drawing/2014/main" id="{3D78CBA1-75C9-403F-8BAA-7D7B2536F56B}"/>
            </a:ext>
          </a:extLst>
        </cdr:cNvPr>
        <cdr:cNvSpPr txBox="1"/>
      </cdr:nvSpPr>
      <cdr:spPr>
        <a:xfrm xmlns:a="http://schemas.openxmlformats.org/drawingml/2006/main">
          <a:off x="2111829" y="1981200"/>
          <a:ext cx="2198914" cy="359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0.31878</cdr:x>
      <cdr:y>0.39898</cdr:y>
    </cdr:from>
    <cdr:to>
      <cdr:x>0.62831</cdr:x>
      <cdr:y>0.5</cdr:y>
    </cdr:to>
    <cdr:sp macro="" textlink="">
      <cdr:nvSpPr>
        <cdr:cNvPr id="3" name="TextBox 2">
          <a:extLst xmlns:a="http://schemas.openxmlformats.org/drawingml/2006/main">
            <a:ext uri="{FF2B5EF4-FFF2-40B4-BE49-F238E27FC236}">
              <a16:creationId xmlns:a16="http://schemas.microsoft.com/office/drawing/2014/main" id="{7CBE15D3-555C-490D-B8DE-073924F886E8}"/>
            </a:ext>
          </a:extLst>
        </cdr:cNvPr>
        <cdr:cNvSpPr txBox="1"/>
      </cdr:nvSpPr>
      <cdr:spPr>
        <a:xfrm xmlns:a="http://schemas.openxmlformats.org/drawingml/2006/main">
          <a:off x="2623457" y="1805781"/>
          <a:ext cx="2547257"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 68% </a:t>
          </a:r>
        </a:p>
      </cdr:txBody>
    </cdr:sp>
  </cdr:relSizeAnchor>
  <cdr:relSizeAnchor xmlns:cdr="http://schemas.openxmlformats.org/drawingml/2006/chartDrawing">
    <cdr:from>
      <cdr:x>0.69577</cdr:x>
      <cdr:y>0.87067</cdr:y>
    </cdr:from>
    <cdr:to>
      <cdr:x>1</cdr:x>
      <cdr:y>1</cdr:y>
    </cdr:to>
    <cdr:sp macro="" textlink="">
      <cdr:nvSpPr>
        <cdr:cNvPr id="4" name="TextBox 3">
          <a:extLst xmlns:a="http://schemas.openxmlformats.org/drawingml/2006/main">
            <a:ext uri="{FF2B5EF4-FFF2-40B4-BE49-F238E27FC236}">
              <a16:creationId xmlns:a16="http://schemas.microsoft.com/office/drawing/2014/main" id="{EB163B86-50ED-48C4-AB57-337B5A5009E0}"/>
            </a:ext>
          </a:extLst>
        </cdr:cNvPr>
        <cdr:cNvSpPr txBox="1"/>
      </cdr:nvSpPr>
      <cdr:spPr>
        <a:xfrm xmlns:a="http://schemas.openxmlformats.org/drawingml/2006/main">
          <a:off x="5725886" y="3940627"/>
          <a:ext cx="2503714" cy="585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Projects Submitted 493</a:t>
          </a:r>
        </a:p>
        <a:p xmlns:a="http://schemas.openxmlformats.org/drawingml/2006/main">
          <a:r>
            <a:rPr lang="en-US" sz="1400" b="1" dirty="0"/>
            <a:t>Total Projects Funded  339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30A24-D4E5-493D-AD66-DA4179163221}"/>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3757A-2E8E-42A9-91EC-E32AEFAC726A}"/>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E259D40-58C2-470C-8B1E-113E7B53A708}" type="datetimeFigureOut">
              <a:rPr lang="en-US" smtClean="0"/>
              <a:t>1/31/2023</a:t>
            </a:fld>
            <a:endParaRPr lang="en-US"/>
          </a:p>
        </p:txBody>
      </p:sp>
      <p:sp>
        <p:nvSpPr>
          <p:cNvPr id="4" name="Footer Placeholder 3">
            <a:extLst>
              <a:ext uri="{FF2B5EF4-FFF2-40B4-BE49-F238E27FC236}">
                <a16:creationId xmlns:a16="http://schemas.microsoft.com/office/drawing/2014/main" id="{FDDDC0BD-9845-4293-9A9F-7CD66032A00A}"/>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A51327-FA6B-4E06-B92E-39B7E99149DD}"/>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AD40F8A4-87B7-4F16-ABC2-3F0D8CE24FA7}" type="slidenum">
              <a:rPr lang="en-US" smtClean="0"/>
              <a:t>‹#›</a:t>
            </a:fld>
            <a:endParaRPr lang="en-US"/>
          </a:p>
        </p:txBody>
      </p:sp>
    </p:spTree>
    <p:extLst>
      <p:ext uri="{BB962C8B-B14F-4D97-AF65-F5344CB8AC3E}">
        <p14:creationId xmlns:p14="http://schemas.microsoft.com/office/powerpoint/2010/main" val="74647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4698" cy="3933294"/>
          </a:xfrm>
          <a:prstGeom prst="rect">
            <a:avLst/>
          </a:prstGeom>
        </p:spPr>
        <p:txBody>
          <a:bodyPr vert="horz" lIns="193612" tIns="96804" rIns="193612" bIns="96804" rtlCol="0"/>
          <a:lstStyle>
            <a:lvl1pPr algn="l">
              <a:defRPr sz="2500"/>
            </a:lvl1pPr>
          </a:lstStyle>
          <a:p>
            <a:endParaRPr lang="en-US"/>
          </a:p>
        </p:txBody>
      </p:sp>
      <p:sp>
        <p:nvSpPr>
          <p:cNvPr id="3" name="Date Placeholder 2"/>
          <p:cNvSpPr>
            <a:spLocks noGrp="1"/>
          </p:cNvSpPr>
          <p:nvPr>
            <p:ph type="dt" idx="1"/>
          </p:nvPr>
        </p:nvSpPr>
        <p:spPr>
          <a:xfrm>
            <a:off x="4136762" y="1"/>
            <a:ext cx="3164698" cy="3933294"/>
          </a:xfrm>
          <a:prstGeom prst="rect">
            <a:avLst/>
          </a:prstGeom>
        </p:spPr>
        <p:txBody>
          <a:bodyPr vert="horz" lIns="193612" tIns="96804" rIns="193612" bIns="96804" rtlCol="0"/>
          <a:lstStyle>
            <a:lvl1pPr algn="r">
              <a:defRPr sz="2500"/>
            </a:lvl1pPr>
          </a:lstStyle>
          <a:p>
            <a:fld id="{2E4EC0E2-7E75-481A-8808-47F623CE66C7}" type="datetimeFigureOut">
              <a:rPr lang="en-US" smtClean="0"/>
              <a:pPr/>
              <a:t>1/31/2023</a:t>
            </a:fld>
            <a:endParaRPr lang="en-US"/>
          </a:p>
        </p:txBody>
      </p:sp>
      <p:sp>
        <p:nvSpPr>
          <p:cNvPr id="4" name="Slide Image Placeholder 3"/>
          <p:cNvSpPr>
            <a:spLocks noGrp="1" noRot="1" noChangeAspect="1"/>
          </p:cNvSpPr>
          <p:nvPr>
            <p:ph type="sldImg" idx="2"/>
          </p:nvPr>
        </p:nvSpPr>
        <p:spPr>
          <a:xfrm>
            <a:off x="-16008350" y="5905500"/>
            <a:ext cx="39320788" cy="29492575"/>
          </a:xfrm>
          <a:prstGeom prst="rect">
            <a:avLst/>
          </a:prstGeom>
          <a:noFill/>
          <a:ln w="12700">
            <a:solidFill>
              <a:prstClr val="black"/>
            </a:solidFill>
          </a:ln>
        </p:spPr>
        <p:txBody>
          <a:bodyPr vert="horz" lIns="193612" tIns="96804" rIns="193612" bIns="96804" rtlCol="0" anchor="ctr"/>
          <a:lstStyle/>
          <a:p>
            <a:endParaRPr lang="en-US"/>
          </a:p>
        </p:txBody>
      </p:sp>
      <p:sp>
        <p:nvSpPr>
          <p:cNvPr id="5" name="Notes Placeholder 4"/>
          <p:cNvSpPr>
            <a:spLocks noGrp="1"/>
          </p:cNvSpPr>
          <p:nvPr>
            <p:ph type="body" sz="quarter" idx="3"/>
          </p:nvPr>
        </p:nvSpPr>
        <p:spPr>
          <a:xfrm>
            <a:off x="730318" y="37366278"/>
            <a:ext cx="5842519" cy="35399628"/>
          </a:xfrm>
          <a:prstGeom prst="rect">
            <a:avLst/>
          </a:prstGeom>
        </p:spPr>
        <p:txBody>
          <a:bodyPr vert="horz" lIns="193612" tIns="96804" rIns="193612" bIns="968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74718896"/>
            <a:ext cx="3164698" cy="3933294"/>
          </a:xfrm>
          <a:prstGeom prst="rect">
            <a:avLst/>
          </a:prstGeom>
        </p:spPr>
        <p:txBody>
          <a:bodyPr vert="horz" lIns="193612" tIns="96804" rIns="193612" bIns="96804" rtlCol="0" anchor="b"/>
          <a:lstStyle>
            <a:lvl1pPr algn="l">
              <a:defRPr sz="2500"/>
            </a:lvl1pPr>
          </a:lstStyle>
          <a:p>
            <a:endParaRPr lang="en-US"/>
          </a:p>
        </p:txBody>
      </p:sp>
      <p:sp>
        <p:nvSpPr>
          <p:cNvPr id="7" name="Slide Number Placeholder 6"/>
          <p:cNvSpPr>
            <a:spLocks noGrp="1"/>
          </p:cNvSpPr>
          <p:nvPr>
            <p:ph type="sldNum" sz="quarter" idx="5"/>
          </p:nvPr>
        </p:nvSpPr>
        <p:spPr>
          <a:xfrm>
            <a:off x="4136762" y="74718896"/>
            <a:ext cx="3164698" cy="3933294"/>
          </a:xfrm>
          <a:prstGeom prst="rect">
            <a:avLst/>
          </a:prstGeom>
        </p:spPr>
        <p:txBody>
          <a:bodyPr vert="horz" lIns="193612" tIns="96804" rIns="193612" bIns="96804" rtlCol="0" anchor="b"/>
          <a:lstStyle>
            <a:lvl1pPr algn="r">
              <a:defRPr sz="2500"/>
            </a:lvl1pPr>
          </a:lstStyle>
          <a:p>
            <a:fld id="{A6B1D93D-3D79-4E25-970F-1F693B469348}" type="slidenum">
              <a:rPr lang="en-US" smtClean="0"/>
              <a:pPr/>
              <a:t>‹#›</a:t>
            </a:fld>
            <a:endParaRPr lang="en-US"/>
          </a:p>
        </p:txBody>
      </p:sp>
    </p:spTree>
    <p:extLst>
      <p:ext uri="{BB962C8B-B14F-4D97-AF65-F5344CB8AC3E}">
        <p14:creationId xmlns:p14="http://schemas.microsoft.com/office/powerpoint/2010/main" val="14019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giving me the opportunity to providing you with the FY 23 PPA update. I am Feridoon Mehdizadegan, National OPS Manager  with Field Operations  My PPA Team colleagues are : </a:t>
            </a:r>
          </a:p>
        </p:txBody>
      </p:sp>
      <p:sp>
        <p:nvSpPr>
          <p:cNvPr id="4" name="Slide Number Placeholder 3"/>
          <p:cNvSpPr>
            <a:spLocks noGrp="1"/>
          </p:cNvSpPr>
          <p:nvPr>
            <p:ph type="sldNum" sz="quarter" idx="10"/>
          </p:nvPr>
        </p:nvSpPr>
        <p:spPr/>
        <p:txBody>
          <a:bodyPr/>
          <a:lstStyle/>
          <a:p>
            <a:fld id="{A6B1D93D-3D79-4E25-970F-1F693B469348}" type="slidenum">
              <a:rPr lang="en-US" smtClean="0"/>
              <a:pPr/>
              <a:t>1</a:t>
            </a:fld>
            <a:endParaRPr lang="en-US"/>
          </a:p>
        </p:txBody>
      </p:sp>
    </p:spTree>
    <p:extLst>
      <p:ext uri="{BB962C8B-B14F-4D97-AF65-F5344CB8AC3E}">
        <p14:creationId xmlns:p14="http://schemas.microsoft.com/office/powerpoint/2010/main" val="247523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Goal 6 focuses on Mitigation and Emergency Pest Responses</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0030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97946">
              <a:defRPr/>
            </a:pPr>
            <a:r>
              <a:rPr lang="en-US" b="0" dirty="0"/>
              <a:t>Look at a quick  breakdown of our budget.  We start with $75 M and after the sequestration and $7,750 M we have about $63 M to spend. Keep in min that from this amount $15 M is kept for Rapid Response and pest emergencies</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685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breakdown of allocation for the six  goal area, plus the NCPN</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265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comparison between FY 22 and FY 23 funding allocations for each goal area and RR. </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7581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97946">
              <a:defRPr/>
            </a:pPr>
            <a:r>
              <a:rPr lang="en-US" b="0" dirty="0"/>
              <a:t>This is a bar presentation of funding distributions among cooperators, as you see,  academia and state governments pick up a good portion  of the PPA funding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7B4C-F1FE-4B80-B932-A0FF040B5C4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641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97946">
              <a:defRPr/>
            </a:pPr>
            <a:r>
              <a:rPr lang="en-US" b="0" dirty="0"/>
              <a:t>This chart depicts  funded versus unfunded, although our funding is relatively competitive, we have funded about 68% for total suggestions, with 32 percent not funded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7B4C-F1FE-4B80-B932-A0FF040B5C4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19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1D93D-3D79-4E25-970F-1F693B46934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04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1D93D-3D79-4E25-970F-1F693B46934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24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PPA 7721 was codified into Plant Protection Act which provides APHIS PPQ with the authority to make the funding available in two key areas:</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723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give you an overall timeline of our program activities…Preopen Period includes sending advance notice to stakeholder, preparing IM and requesting APHIS and  PPQ leadership for open period announcement, then Open period (7-8 weeks) , followed by review period , till oct, then, developing SP, and finally announcing the SP</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6294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thrive to make the PPA funding program  a clear and transparent process, with a broad stakeholder engagement which includes…</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685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I mentioned, we have a diverse review team which Include  APHIS employees-</a:t>
            </a:r>
          </a:p>
          <a:p>
            <a:endParaRPr lang="en-US" dirty="0">
              <a:cs typeface="Calibri"/>
            </a:endParaRP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5496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review and Evaluation process includes 4 key criteria: Strategic alignment; Impact and outcome; feasibility; and past performance, best practices and innovation</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685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a:rPr>
              <a:t>I know many of you are familiar with the 6 goals areas that we target for funding: So, in the interest of time, I quickly go thru them as a refresher. But for more detail please refer to the FY 23 Implementation plan.</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5691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cs typeface="Calibri"/>
              </a:rPr>
              <a:t>Goal 2, focuses on Domestic Inspection ; Goal 3 focuses on improving Diagnostic and Pest Identification</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1372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Goal 4, focusing on improving management practices for Nursery Production ; Goal 5 focuses on Outreach and Education</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0198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84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9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5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86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2"/>
          <p:cNvSpPr txBox="1">
            <a:spLocks/>
          </p:cNvSpPr>
          <p:nvPr userDrawn="1"/>
        </p:nvSpPr>
        <p:spPr>
          <a:xfrm>
            <a:off x="3492500" y="6375400"/>
            <a:ext cx="2133600" cy="365125"/>
          </a:xfrm>
          <a:prstGeom prst="rect">
            <a:avLst/>
          </a:prstGeom>
        </p:spPr>
        <p:txBody>
          <a:bodyPr vert="horz" lIns="91440" tIns="45720" rIns="91440" bIns="45720" rtlCol="0" anchor="ctr"/>
          <a:lstStyle/>
          <a:p>
            <a:pPr algn="ctr">
              <a:defRPr/>
            </a:pPr>
            <a:r>
              <a:rPr lang="en-US" sz="1200">
                <a:solidFill>
                  <a:prstClr val="black">
                    <a:tint val="75000"/>
                  </a:prstClr>
                </a:solidFill>
              </a:rPr>
              <a:t>slide </a:t>
            </a:r>
            <a:fld id="{CE5BBAC6-D494-4BBB-8773-11B6C25EF966}" type="slidenum">
              <a:rPr lang="en-US" sz="1200">
                <a:solidFill>
                  <a:prstClr val="black">
                    <a:tint val="75000"/>
                  </a:prstClr>
                </a:solidFill>
              </a:rPr>
              <a:pPr algn="ctr">
                <a:defRPr/>
              </a:pPr>
              <a:t>‹#›</a:t>
            </a:fld>
            <a:endParaRPr lang="en-US" sz="1200">
              <a:solidFill>
                <a:prstClr val="black">
                  <a:tint val="75000"/>
                </a:prstClr>
              </a:solidFill>
            </a:endParaRPr>
          </a:p>
        </p:txBody>
      </p:sp>
    </p:spTree>
    <p:extLst>
      <p:ext uri="{BB962C8B-B14F-4D97-AF65-F5344CB8AC3E}">
        <p14:creationId xmlns:p14="http://schemas.microsoft.com/office/powerpoint/2010/main" val="428647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69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777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50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74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82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9144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Slide Number Placeholder 5"/>
          <p:cNvSpPr>
            <a:spLocks noGrp="1"/>
          </p:cNvSpPr>
          <p:nvPr>
            <p:ph type="sldNum" sz="quarter" idx="12"/>
          </p:nvPr>
        </p:nvSpPr>
        <p:spPr>
          <a:xfrm>
            <a:off x="4559300" y="6375399"/>
            <a:ext cx="2133600" cy="365125"/>
          </a:xfrm>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2"/>
          <p:cNvSpPr txBox="1">
            <a:spLocks/>
          </p:cNvSpPr>
          <p:nvPr userDrawn="1"/>
        </p:nvSpPr>
        <p:spPr>
          <a:xfrm>
            <a:off x="3492500" y="6375400"/>
            <a:ext cx="2133600" cy="365125"/>
          </a:xfrm>
          <a:prstGeom prst="rect">
            <a:avLst/>
          </a:prstGeom>
        </p:spPr>
        <p:txBody>
          <a:bodyPr vert="horz" lIns="91440" tIns="45720" rIns="91440" bIns="45720" rtlCol="0" anchor="ctr"/>
          <a:lstStyle/>
          <a:p>
            <a:pPr algn="ctr">
              <a:defRPr/>
            </a:pPr>
            <a:r>
              <a:rPr lang="en-US" sz="1200">
                <a:solidFill>
                  <a:prstClr val="black">
                    <a:tint val="75000"/>
                  </a:prstClr>
                </a:solidFill>
              </a:rPr>
              <a:t>slide </a:t>
            </a:r>
            <a:fld id="{CE5BBAC6-D494-4BBB-8773-11B6C25EF966}" type="slidenum">
              <a:rPr lang="en-US" sz="1200">
                <a:solidFill>
                  <a:prstClr val="black">
                    <a:tint val="75000"/>
                  </a:prstClr>
                </a:solidFill>
              </a:rPr>
              <a:pPr algn="ctr">
                <a:defRPr/>
              </a:pPr>
              <a:t>‹#›</a:t>
            </a:fld>
            <a:endParaRPr lang="en-US" sz="1200">
              <a:solidFill>
                <a:prstClr val="black">
                  <a:tint val="75000"/>
                </a:prstClr>
              </a:solidFill>
            </a:endParaRPr>
          </a:p>
        </p:txBody>
      </p:sp>
    </p:spTree>
    <p:extLst>
      <p:ext uri="{BB962C8B-B14F-4D97-AF65-F5344CB8AC3E}">
        <p14:creationId xmlns:p14="http://schemas.microsoft.com/office/powerpoint/2010/main" val="1574924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5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97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98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42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455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9144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Slide Number Placeholder 5"/>
          <p:cNvSpPr>
            <a:spLocks noGrp="1"/>
          </p:cNvSpPr>
          <p:nvPr>
            <p:ph type="sldNum" sz="quarter" idx="12"/>
          </p:nvPr>
        </p:nvSpPr>
        <p:spPr>
          <a:xfrm>
            <a:off x="4559300" y="6375399"/>
            <a:ext cx="2133600" cy="365125"/>
          </a:xfrm>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2"/>
          <p:cNvSpPr txBox="1">
            <a:spLocks/>
          </p:cNvSpPr>
          <p:nvPr userDrawn="1"/>
        </p:nvSpPr>
        <p:spPr>
          <a:xfrm>
            <a:off x="3492500" y="6375400"/>
            <a:ext cx="2133600" cy="365125"/>
          </a:xfrm>
          <a:prstGeom prst="rect">
            <a:avLst/>
          </a:prstGeom>
        </p:spPr>
        <p:txBody>
          <a:bodyPr vert="horz" lIns="91440" tIns="45720" rIns="91440" bIns="45720" rtlCol="0" anchor="ctr"/>
          <a:lstStyle/>
          <a:p>
            <a:pPr algn="ctr">
              <a:defRPr/>
            </a:pPr>
            <a:r>
              <a:rPr lang="en-US" sz="1200">
                <a:solidFill>
                  <a:prstClr val="black">
                    <a:tint val="75000"/>
                  </a:prstClr>
                </a:solidFill>
              </a:rPr>
              <a:t>slide </a:t>
            </a:r>
            <a:fld id="{CE5BBAC6-D494-4BBB-8773-11B6C25EF966}" type="slidenum">
              <a:rPr lang="en-US" sz="1200">
                <a:solidFill>
                  <a:prstClr val="black">
                    <a:tint val="75000"/>
                  </a:prstClr>
                </a:solidFill>
              </a:rPr>
              <a:pPr algn="ctr">
                <a:defRPr/>
              </a:pPr>
              <a:t>‹#›</a:t>
            </a:fld>
            <a:endParaRPr lang="en-US" sz="1200">
              <a:solidFill>
                <a:prstClr val="black">
                  <a:tint val="75000"/>
                </a:prstClr>
              </a:solidFill>
            </a:endParaRPr>
          </a:p>
        </p:txBody>
      </p:sp>
    </p:spTree>
    <p:extLst>
      <p:ext uri="{BB962C8B-B14F-4D97-AF65-F5344CB8AC3E}">
        <p14:creationId xmlns:p14="http://schemas.microsoft.com/office/powerpoint/2010/main" val="1574924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108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738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628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81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2"/>
          <p:cNvSpPr txBox="1">
            <a:spLocks/>
          </p:cNvSpPr>
          <p:nvPr userDrawn="1"/>
        </p:nvSpPr>
        <p:spPr>
          <a:xfrm>
            <a:off x="3492500" y="6375400"/>
            <a:ext cx="2133600" cy="365125"/>
          </a:xfrm>
          <a:prstGeom prst="rect">
            <a:avLst/>
          </a:prstGeom>
        </p:spPr>
        <p:txBody>
          <a:bodyPr vert="horz" lIns="91440" tIns="45720" rIns="91440" bIns="45720" rtlCol="0" anchor="ctr"/>
          <a:lstStyle/>
          <a:p>
            <a:pPr algn="ctr">
              <a:defRPr/>
            </a:pPr>
            <a:r>
              <a:rPr lang="en-US" sz="1200">
                <a:solidFill>
                  <a:prstClr val="black">
                    <a:tint val="75000"/>
                  </a:prstClr>
                </a:solidFill>
              </a:rPr>
              <a:t>slide </a:t>
            </a:r>
            <a:fld id="{CE5BBAC6-D494-4BBB-8773-11B6C25EF966}" type="slidenum">
              <a:rPr lang="en-US" sz="1200">
                <a:solidFill>
                  <a:prstClr val="black">
                    <a:tint val="75000"/>
                  </a:prstClr>
                </a:solidFill>
              </a:rPr>
              <a:pPr algn="ctr">
                <a:defRPr/>
              </a:pPr>
              <a:t>‹#›</a:t>
            </a:fld>
            <a:endParaRPr lang="en-US" sz="1200">
              <a:solidFill>
                <a:prstClr val="black">
                  <a:tint val="75000"/>
                </a:prstClr>
              </a:solidFill>
            </a:endParaRPr>
          </a:p>
        </p:txBody>
      </p:sp>
    </p:spTree>
    <p:extLst>
      <p:ext uri="{BB962C8B-B14F-4D97-AF65-F5344CB8AC3E}">
        <p14:creationId xmlns:p14="http://schemas.microsoft.com/office/powerpoint/2010/main" val="3498953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6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333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445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564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161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04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2"/>
          <p:cNvSpPr txBox="1">
            <a:spLocks/>
          </p:cNvSpPr>
          <p:nvPr userDrawn="1"/>
        </p:nvSpPr>
        <p:spPr>
          <a:xfrm>
            <a:off x="3492500" y="6375400"/>
            <a:ext cx="2133600" cy="365125"/>
          </a:xfrm>
          <a:prstGeom prst="rect">
            <a:avLst/>
          </a:prstGeom>
        </p:spPr>
        <p:txBody>
          <a:bodyPr vert="horz" lIns="91440" tIns="45720" rIns="91440" bIns="45720" rtlCol="0" anchor="ctr"/>
          <a:lstStyle/>
          <a:p>
            <a:pPr algn="ctr">
              <a:defRPr/>
            </a:pPr>
            <a:r>
              <a:rPr lang="en-US" sz="1200">
                <a:solidFill>
                  <a:prstClr val="black">
                    <a:tint val="75000"/>
                  </a:prstClr>
                </a:solidFill>
              </a:rPr>
              <a:t>slide </a:t>
            </a:r>
            <a:fld id="{CE5BBAC6-D494-4BBB-8773-11B6C25EF966}" type="slidenum">
              <a:rPr lang="en-US" sz="1200">
                <a:solidFill>
                  <a:prstClr val="black">
                    <a:tint val="75000"/>
                  </a:prstClr>
                </a:solidFill>
              </a:rPr>
              <a:pPr algn="ctr">
                <a:defRPr/>
              </a:pPr>
              <a:t>‹#›</a:t>
            </a:fld>
            <a:endParaRPr lang="en-US" sz="1200">
              <a:solidFill>
                <a:prstClr val="black">
                  <a:tint val="75000"/>
                </a:prstClr>
              </a:solidFill>
            </a:endParaRPr>
          </a:p>
        </p:txBody>
      </p:sp>
    </p:spTree>
    <p:extLst>
      <p:ext uri="{BB962C8B-B14F-4D97-AF65-F5344CB8AC3E}">
        <p14:creationId xmlns:p14="http://schemas.microsoft.com/office/powerpoint/2010/main" val="1957769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003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07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6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111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18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734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45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20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72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8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2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8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5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08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72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A584EAC-E0C1-4B06-8AEF-4347B6BDA8B6}" type="slidenum">
              <a:rPr lang="en-US" smtClean="0">
                <a:solidFill>
                  <a:prstClr val="black">
                    <a:tint val="75000"/>
                  </a:prstClr>
                </a:solidFill>
              </a:rPr>
              <a:pPr/>
              <a:t>‹#›</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147353"/>
      </p:ext>
    </p:extLst>
  </p:cSld>
  <p:clrMap bg1="lt1" tx1="dk1" bg2="lt2" tx2="dk2" accent1="accent1" accent2="accent2" accent3="accent3" accent4="accent4" accent5="accent5" accent6="accent6" hlink="hlink" folHlink="folHlink"/>
  <p:sldLayoutIdLst>
    <p:sldLayoutId id="2147483661" r:id="rId1"/>
    <p:sldLayoutId id="214748372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A584EAC-E0C1-4B06-8AEF-4347B6BDA8B6}" type="slidenum">
              <a:rPr lang="en-US" smtClean="0">
                <a:solidFill>
                  <a:prstClr val="black">
                    <a:tint val="75000"/>
                  </a:prstClr>
                </a:solidFill>
              </a:rPr>
              <a:pPr/>
              <a:t>‹#›</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427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A584EAC-E0C1-4B06-8AEF-4347B6BDA8B6}" type="slidenum">
              <a:rPr lang="en-US" smtClean="0">
                <a:solidFill>
                  <a:prstClr val="black">
                    <a:tint val="75000"/>
                  </a:prstClr>
                </a:solidFill>
              </a:rPr>
              <a:pPr/>
              <a:t>‹#›</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735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A041-2948-4F64-8757-C545DD6EF6F5}"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A584EAC-E0C1-4B06-8AEF-4347B6BDA8B6}" type="slidenum">
              <a:rPr lang="en-US" smtClean="0">
                <a:solidFill>
                  <a:prstClr val="black">
                    <a:tint val="75000"/>
                  </a:prstClr>
                </a:solidFill>
              </a:rPr>
              <a:pPr/>
              <a:t>‹#›</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83ADF-5C79-4E29-804B-A97F6F4B6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274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A9101B-FE57-4EF4-BE37-0EC8136E386A}"/>
              </a:ext>
            </a:extLst>
          </p:cNvPr>
          <p:cNvPicPr>
            <a:picLocks noChangeAspect="1"/>
          </p:cNvPicPr>
          <p:nvPr/>
        </p:nvPicPr>
        <p:blipFill>
          <a:blip r:embed="rId3"/>
          <a:stretch>
            <a:fillRect/>
          </a:stretch>
        </p:blipFill>
        <p:spPr>
          <a:xfrm>
            <a:off x="-201839" y="714484"/>
            <a:ext cx="3316224" cy="3251200"/>
          </a:xfrm>
          <a:prstGeom prst="rect">
            <a:avLst/>
          </a:prstGeom>
        </p:spPr>
      </p:pic>
      <p:grpSp>
        <p:nvGrpSpPr>
          <p:cNvPr id="2" name="Group 1"/>
          <p:cNvGrpSpPr/>
          <p:nvPr/>
        </p:nvGrpSpPr>
        <p:grpSpPr>
          <a:xfrm>
            <a:off x="0" y="0"/>
            <a:ext cx="9144000" cy="706993"/>
            <a:chOff x="0" y="0"/>
            <a:chExt cx="9144000" cy="706993"/>
          </a:xfrm>
        </p:grpSpPr>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
        <p:nvSpPr>
          <p:cNvPr id="7" name="Title 3"/>
          <p:cNvSpPr>
            <a:spLocks noGrp="1"/>
          </p:cNvSpPr>
          <p:nvPr>
            <p:ph type="ctrTitle"/>
          </p:nvPr>
        </p:nvSpPr>
        <p:spPr>
          <a:xfrm>
            <a:off x="2401824" y="2822684"/>
            <a:ext cx="6467856" cy="1143000"/>
          </a:xfrm>
          <a:ln w="38100" cmpd="sng">
            <a:noFill/>
          </a:ln>
        </p:spPr>
        <p:txBody>
          <a:bodyPr>
            <a:normAutofit fontScale="90000"/>
          </a:bodyPr>
          <a:lstStyle/>
          <a:p>
            <a:pPr lvl="0" fontAlgn="base">
              <a:spcAft>
                <a:spcPct val="0"/>
              </a:spcAft>
            </a:pPr>
            <a:br>
              <a:rPr lang="en-US" b="1" dirty="0">
                <a:solidFill>
                  <a:srgbClr val="000000"/>
                </a:solidFill>
                <a:latin typeface="Times New Roman" pitchFamily="18" charset="0"/>
                <a:ea typeface="Times New Roman" pitchFamily="18" charset="0"/>
                <a:cs typeface="Times New Roman" pitchFamily="18" charset="0"/>
              </a:rPr>
            </a:br>
            <a:br>
              <a:rPr lang="en-US" sz="800" dirty="0">
                <a:solidFill>
                  <a:srgbClr val="000000"/>
                </a:solidFill>
                <a:latin typeface="+mn-lt"/>
                <a:ea typeface="Times New Roman" pitchFamily="18" charset="0"/>
                <a:cs typeface="Times New Roman" pitchFamily="18" charset="0"/>
              </a:rPr>
            </a:br>
            <a:r>
              <a:rPr lang="en-US" sz="4900" b="1" dirty="0">
                <a:solidFill>
                  <a:srgbClr val="000000"/>
                </a:solidFill>
                <a:latin typeface="+mn-lt"/>
                <a:ea typeface="Times New Roman" pitchFamily="18" charset="0"/>
                <a:cs typeface="Times New Roman" pitchFamily="18" charset="0"/>
              </a:rPr>
              <a:t>Plant Protection Act </a:t>
            </a:r>
            <a:br>
              <a:rPr lang="en-US" sz="4900" b="1" dirty="0">
                <a:solidFill>
                  <a:srgbClr val="000000"/>
                </a:solidFill>
                <a:latin typeface="+mn-lt"/>
                <a:ea typeface="Times New Roman" pitchFamily="18" charset="0"/>
                <a:cs typeface="Times New Roman" pitchFamily="18" charset="0"/>
              </a:rPr>
            </a:br>
            <a:r>
              <a:rPr lang="en-US" sz="4900" b="1" dirty="0">
                <a:solidFill>
                  <a:srgbClr val="000000"/>
                </a:solidFill>
                <a:latin typeface="+mn-lt"/>
                <a:ea typeface="Times New Roman" pitchFamily="18" charset="0"/>
                <a:cs typeface="Times New Roman" pitchFamily="18" charset="0"/>
              </a:rPr>
              <a:t>Section 7721</a:t>
            </a:r>
            <a:br>
              <a:rPr lang="en-US" sz="4900" b="1" dirty="0">
                <a:solidFill>
                  <a:srgbClr val="000000"/>
                </a:solidFill>
                <a:latin typeface="+mn-lt"/>
                <a:ea typeface="Times New Roman" pitchFamily="18" charset="0"/>
                <a:cs typeface="Times New Roman" pitchFamily="18" charset="0"/>
              </a:rPr>
            </a:br>
            <a:br>
              <a:rPr lang="en-US" sz="3100" b="1" dirty="0">
                <a:solidFill>
                  <a:srgbClr val="000000"/>
                </a:solidFill>
                <a:latin typeface="+mn-lt"/>
                <a:ea typeface="Times New Roman" pitchFamily="18" charset="0"/>
                <a:cs typeface="Times New Roman" pitchFamily="18" charset="0"/>
              </a:rPr>
            </a:br>
            <a:r>
              <a:rPr lang="en-US" sz="2700" b="1" i="1" dirty="0">
                <a:solidFill>
                  <a:srgbClr val="000000"/>
                </a:solidFill>
                <a:latin typeface="+mn-lt"/>
                <a:ea typeface="Times New Roman" pitchFamily="18" charset="0"/>
                <a:cs typeface="Times New Roman" pitchFamily="18" charset="0"/>
              </a:rPr>
              <a:t>The Plant Pest and Disease Management and </a:t>
            </a:r>
            <a:br>
              <a:rPr lang="en-US" sz="2700" b="1" i="1" dirty="0">
                <a:solidFill>
                  <a:srgbClr val="000000"/>
                </a:solidFill>
                <a:latin typeface="+mn-lt"/>
                <a:ea typeface="Times New Roman" pitchFamily="18" charset="0"/>
                <a:cs typeface="Times New Roman" pitchFamily="18" charset="0"/>
              </a:rPr>
            </a:br>
            <a:r>
              <a:rPr lang="en-US" sz="2700" b="1" i="1" dirty="0">
                <a:solidFill>
                  <a:srgbClr val="000000"/>
                </a:solidFill>
                <a:latin typeface="+mn-lt"/>
                <a:ea typeface="Times New Roman" pitchFamily="18" charset="0"/>
                <a:cs typeface="Times New Roman" pitchFamily="18" charset="0"/>
              </a:rPr>
              <a:t>Disaster Prevention Program </a:t>
            </a:r>
            <a:br>
              <a:rPr lang="en-US" sz="2700" b="1" i="1" dirty="0">
                <a:solidFill>
                  <a:srgbClr val="000000"/>
                </a:solidFill>
                <a:latin typeface="+mn-lt"/>
                <a:ea typeface="Times New Roman" pitchFamily="18" charset="0"/>
                <a:cs typeface="Times New Roman" pitchFamily="18" charset="0"/>
              </a:rPr>
            </a:br>
            <a:r>
              <a:rPr lang="en-US" sz="2000" b="1" i="1" dirty="0">
                <a:solidFill>
                  <a:srgbClr val="000000"/>
                </a:solidFill>
                <a:latin typeface="+mn-lt"/>
                <a:ea typeface="Times New Roman" pitchFamily="18" charset="0"/>
                <a:cs typeface="Times New Roman" pitchFamily="18" charset="0"/>
              </a:rPr>
              <a:t>and</a:t>
            </a:r>
            <a:br>
              <a:rPr lang="en-US" sz="2700" b="1" i="1" dirty="0">
                <a:solidFill>
                  <a:srgbClr val="000000"/>
                </a:solidFill>
                <a:latin typeface="+mn-lt"/>
                <a:ea typeface="Times New Roman" pitchFamily="18" charset="0"/>
                <a:cs typeface="Times New Roman" pitchFamily="18" charset="0"/>
              </a:rPr>
            </a:br>
            <a:r>
              <a:rPr lang="en-US" sz="2700" b="1" i="1" dirty="0">
                <a:solidFill>
                  <a:srgbClr val="000000"/>
                </a:solidFill>
                <a:latin typeface="+mn-lt"/>
                <a:ea typeface="Times New Roman" pitchFamily="18" charset="0"/>
                <a:cs typeface="Times New Roman" pitchFamily="18" charset="0"/>
              </a:rPr>
              <a:t>The National Clean Plant Network</a:t>
            </a:r>
            <a:br>
              <a:rPr lang="en-US" sz="3100" b="1" dirty="0">
                <a:solidFill>
                  <a:srgbClr val="000000"/>
                </a:solidFill>
                <a:latin typeface="+mn-lt"/>
                <a:ea typeface="Times New Roman" pitchFamily="18" charset="0"/>
                <a:cs typeface="Times New Roman" pitchFamily="18" charset="0"/>
              </a:rPr>
            </a:br>
            <a:br>
              <a:rPr lang="en-US" sz="4900" b="1" dirty="0">
                <a:solidFill>
                  <a:srgbClr val="000000"/>
                </a:solidFill>
                <a:latin typeface="+mn-lt"/>
                <a:ea typeface="Times New Roman" pitchFamily="18" charset="0"/>
                <a:cs typeface="Times New Roman" pitchFamily="18" charset="0"/>
              </a:rPr>
            </a:br>
            <a:r>
              <a:rPr lang="en-US" sz="3600" b="1" dirty="0">
                <a:solidFill>
                  <a:srgbClr val="000000"/>
                </a:solidFill>
                <a:latin typeface="+mn-lt"/>
                <a:ea typeface="Times New Roman" pitchFamily="18" charset="0"/>
                <a:cs typeface="Times New Roman" pitchFamily="18" charset="0"/>
              </a:rPr>
              <a:t>The FY 2023 Spending Plan Overview</a:t>
            </a:r>
            <a:br>
              <a:rPr lang="en-US" sz="3600" b="1" dirty="0">
                <a:solidFill>
                  <a:srgbClr val="000000"/>
                </a:solidFill>
                <a:latin typeface="+mn-lt"/>
                <a:ea typeface="Times New Roman" pitchFamily="18" charset="0"/>
                <a:cs typeface="Times New Roman" pitchFamily="18" charset="0"/>
              </a:rPr>
            </a:br>
            <a:r>
              <a:rPr lang="en-US" sz="3600" b="1" dirty="0">
                <a:solidFill>
                  <a:srgbClr val="000000"/>
                </a:solidFill>
                <a:latin typeface="+mn-lt"/>
                <a:ea typeface="Times New Roman" pitchFamily="18" charset="0"/>
                <a:cs typeface="Times New Roman" pitchFamily="18" charset="0"/>
              </a:rPr>
              <a:t>Feridoon Mehdizadegan, FO </a:t>
            </a:r>
            <a:br>
              <a:rPr lang="en-US" sz="3600" b="1" dirty="0">
                <a:solidFill>
                  <a:srgbClr val="000000"/>
                </a:solidFill>
                <a:latin typeface="+mn-lt"/>
                <a:ea typeface="Times New Roman" pitchFamily="18" charset="0"/>
                <a:cs typeface="Times New Roman" pitchFamily="18" charset="0"/>
              </a:rPr>
            </a:br>
            <a:r>
              <a:rPr lang="en-US" sz="3600" b="1" dirty="0">
                <a:solidFill>
                  <a:srgbClr val="000000"/>
                </a:solidFill>
                <a:latin typeface="+mn-lt"/>
                <a:ea typeface="Times New Roman" pitchFamily="18" charset="0"/>
                <a:cs typeface="Times New Roman" pitchFamily="18" charset="0"/>
              </a:rPr>
              <a:t>Julie Van Meter, EDP</a:t>
            </a:r>
            <a:br>
              <a:rPr lang="en-US" sz="3600" b="1" dirty="0">
                <a:solidFill>
                  <a:srgbClr val="000000"/>
                </a:solidFill>
                <a:latin typeface="+mn-lt"/>
                <a:ea typeface="Times New Roman" pitchFamily="18" charset="0"/>
                <a:cs typeface="Times New Roman" pitchFamily="18" charset="0"/>
              </a:rPr>
            </a:br>
            <a:r>
              <a:rPr lang="en-US" sz="3600" b="1" dirty="0">
                <a:solidFill>
                  <a:srgbClr val="000000"/>
                </a:solidFill>
                <a:latin typeface="+mn-lt"/>
                <a:ea typeface="Times New Roman" pitchFamily="18" charset="0"/>
                <a:cs typeface="Times New Roman" pitchFamily="18" charset="0"/>
              </a:rPr>
              <a:t>Lindsey Thiessen, S&amp;T</a:t>
            </a:r>
            <a:br>
              <a:rPr lang="en-US" sz="3200" dirty="0">
                <a:latin typeface="+mn-lt"/>
                <a:cs typeface="Arial" pitchFamily="34" charset="0"/>
              </a:rPr>
            </a:br>
            <a:endParaRPr lang="en-US" dirty="0">
              <a:latin typeface="+mn-lt"/>
            </a:endParaRPr>
          </a:p>
        </p:txBody>
      </p:sp>
    </p:spTree>
    <p:extLst>
      <p:ext uri="{BB962C8B-B14F-4D97-AF65-F5344CB8AC3E}">
        <p14:creationId xmlns:p14="http://schemas.microsoft.com/office/powerpoint/2010/main" val="124774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288"/>
            <a:ext cx="8229600" cy="914400"/>
          </a:xfrm>
          <a:solidFill>
            <a:srgbClr val="002D5B"/>
          </a:solidFill>
          <a:effectLst>
            <a:outerShdw blurRad="50800" dist="38100" dir="8100000" algn="tr" rotWithShape="0">
              <a:prstClr val="black">
                <a:alpha val="40000"/>
              </a:prstClr>
            </a:outerShdw>
          </a:effectLst>
        </p:spPr>
        <p:txBody>
          <a:bodyPr>
            <a:normAutofit/>
          </a:bodyPr>
          <a:lstStyle/>
          <a:p>
            <a:pPr algn="ctr"/>
            <a:r>
              <a:rPr lang="en-US">
                <a:solidFill>
                  <a:schemeClr val="bg1"/>
                </a:solidFill>
              </a:rPr>
              <a:t>Goal Area Objectives</a:t>
            </a:r>
          </a:p>
        </p:txBody>
      </p:sp>
      <p:graphicFrame>
        <p:nvGraphicFramePr>
          <p:cNvPr id="4" name="Table 3"/>
          <p:cNvGraphicFramePr>
            <a:graphicFrameLocks noGrp="1"/>
          </p:cNvGraphicFramePr>
          <p:nvPr>
            <p:extLst>
              <p:ext uri="{D42A27DB-BD31-4B8C-83A1-F6EECF244321}">
                <p14:modId xmlns:p14="http://schemas.microsoft.com/office/powerpoint/2010/main" val="3038496004"/>
              </p:ext>
            </p:extLst>
          </p:nvPr>
        </p:nvGraphicFramePr>
        <p:xfrm>
          <a:off x="457200" y="1250830"/>
          <a:ext cx="8229600" cy="4921370"/>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4921370">
                <a:tc>
                  <a:txBody>
                    <a:bodyPr/>
                    <a:lstStyle/>
                    <a:p>
                      <a:pPr marL="0" marR="0">
                        <a:lnSpc>
                          <a:spcPct val="115000"/>
                        </a:lnSpc>
                        <a:spcBef>
                          <a:spcPts val="0"/>
                        </a:spcBef>
                        <a:spcAft>
                          <a:spcPts val="0"/>
                        </a:spcAft>
                      </a:pPr>
                      <a:r>
                        <a:rPr lang="en-US" sz="2000" b="1">
                          <a:effectLst/>
                        </a:rPr>
                        <a:t>Goal 6: Enhance Mitigation Capabilities</a:t>
                      </a:r>
                      <a:endParaRPr lang="en-US" sz="20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800" b="1">
                        <a:solidFill>
                          <a:schemeClr val="tx1"/>
                        </a:solidFill>
                        <a:effectLst/>
                      </a:endParaRPr>
                    </a:p>
                    <a:p>
                      <a:pPr marL="0" marR="0">
                        <a:lnSpc>
                          <a:spcPct val="115000"/>
                        </a:lnSpc>
                        <a:spcBef>
                          <a:spcPts val="0"/>
                        </a:spcBef>
                        <a:spcAft>
                          <a:spcPts val="0"/>
                        </a:spcAft>
                      </a:pPr>
                      <a:r>
                        <a:rPr lang="en-US" b="1">
                          <a:solidFill>
                            <a:schemeClr val="tx1"/>
                          </a:solidFill>
                        </a:rPr>
                        <a:t>Develop or adapt new control technologies, tools, and treatments for use in plant health emergencies.</a:t>
                      </a:r>
                      <a:r>
                        <a:rPr lang="en-US" sz="800" b="1">
                          <a:solidFill>
                            <a:schemeClr val="tx1"/>
                          </a:solidFill>
                          <a:effectLst/>
                        </a:rPr>
                        <a:t> </a:t>
                      </a:r>
                    </a:p>
                    <a:p>
                      <a:pPr marL="0" marR="0">
                        <a:lnSpc>
                          <a:spcPct val="115000"/>
                        </a:lnSpc>
                        <a:spcBef>
                          <a:spcPts val="0"/>
                        </a:spcBef>
                        <a:spcAft>
                          <a:spcPts val="0"/>
                        </a:spcAft>
                      </a:pPr>
                      <a:endParaRPr lang="en-US" sz="800" b="1">
                        <a:solidFill>
                          <a:schemeClr val="tx1"/>
                        </a:solidFill>
                        <a:effectLst/>
                      </a:endParaRPr>
                    </a:p>
                    <a:p>
                      <a:pPr marL="0" marR="0">
                        <a:lnSpc>
                          <a:spcPct val="115000"/>
                        </a:lnSpc>
                        <a:spcBef>
                          <a:spcPts val="0"/>
                        </a:spcBef>
                        <a:spcAft>
                          <a:spcPts val="0"/>
                        </a:spcAft>
                      </a:pPr>
                      <a:r>
                        <a:rPr lang="en-US" sz="1800" b="1" kern="1200">
                          <a:solidFill>
                            <a:schemeClr val="tx1"/>
                          </a:solidFill>
                          <a:latin typeface="+mn-lt"/>
                          <a:ea typeface="+mn-ea"/>
                          <a:cs typeface="+mn-cs"/>
                        </a:rPr>
                        <a:t>Improve the knowledge base, response options and capabilities prior to the onset of a plant health emergency</a:t>
                      </a:r>
                    </a:p>
                    <a:p>
                      <a:pPr marL="0" marR="0">
                        <a:lnSpc>
                          <a:spcPct val="115000"/>
                        </a:lnSpc>
                        <a:spcBef>
                          <a:spcPts val="0"/>
                        </a:spcBef>
                        <a:spcAft>
                          <a:spcPts val="0"/>
                        </a:spcAft>
                      </a:pPr>
                      <a:endParaRPr lang="en-US" sz="800" b="1" kern="1200">
                        <a:solidFill>
                          <a:schemeClr val="tx1"/>
                        </a:solidFill>
                        <a:latin typeface="+mn-lt"/>
                        <a:ea typeface="+mn-ea"/>
                        <a:cs typeface="+mn-cs"/>
                      </a:endParaRPr>
                    </a:p>
                    <a:p>
                      <a:pPr marL="0" marR="0">
                        <a:lnSpc>
                          <a:spcPct val="115000"/>
                        </a:lnSpc>
                        <a:spcBef>
                          <a:spcPts val="0"/>
                        </a:spcBef>
                        <a:spcAft>
                          <a:spcPts val="0"/>
                        </a:spcAft>
                      </a:pPr>
                      <a:r>
                        <a:rPr lang="en-US" sz="1800" b="1" kern="1200">
                          <a:solidFill>
                            <a:schemeClr val="tx1"/>
                          </a:solidFill>
                          <a:latin typeface="+mn-lt"/>
                          <a:ea typeface="+mn-ea"/>
                          <a:cs typeface="+mn-cs"/>
                        </a:rPr>
                        <a:t>Support the use of existing tools and initial response protocols for the overarching goals of containment, control, and/or eradication of plant pests</a:t>
                      </a: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622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a:solidFill>
            <a:srgbClr val="002D5B"/>
          </a:solidFill>
          <a:effectLst>
            <a:glow rad="63500">
              <a:schemeClr val="bg1">
                <a:lumMod val="65000"/>
                <a:alpha val="40000"/>
              </a:schemeClr>
            </a:glow>
          </a:effectLst>
        </p:spPr>
        <p:txBody>
          <a:bodyPr>
            <a:noAutofit/>
          </a:bodyPr>
          <a:lstStyle/>
          <a:p>
            <a:r>
              <a:rPr lang="en-US" sz="3200">
                <a:solidFill>
                  <a:schemeClr val="bg1"/>
                </a:solidFill>
              </a:rPr>
              <a:t>Plant Protection Act Section 7721</a:t>
            </a:r>
            <a:br>
              <a:rPr lang="en-US" sz="3200"/>
            </a:br>
            <a:r>
              <a:rPr lang="en-US" sz="3200">
                <a:solidFill>
                  <a:schemeClr val="bg1"/>
                </a:solidFill>
              </a:rPr>
              <a:t>FY 2023 Budget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8373039"/>
              </p:ext>
            </p:extLst>
          </p:nvPr>
        </p:nvGraphicFramePr>
        <p:xfrm>
          <a:off x="1371600" y="1752600"/>
          <a:ext cx="5753100" cy="3122120"/>
        </p:xfrm>
        <a:graphic>
          <a:graphicData uri="http://schemas.openxmlformats.org/drawingml/2006/table">
            <a:tbl>
              <a:tblPr>
                <a:tableStyleId>{5C22544A-7EE6-4342-B048-85BDC9FD1C3A}</a:tableStyleId>
              </a:tblPr>
              <a:tblGrid>
                <a:gridCol w="25527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21369">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a:effectLst/>
                        </a:rPr>
                        <a:t> </a:t>
                      </a:r>
                      <a:r>
                        <a:rPr lang="en-US" sz="2400" b="1" i="0" u="none" strike="noStrike">
                          <a:solidFill>
                            <a:srgbClr val="000000"/>
                          </a:solidFill>
                          <a:effectLst/>
                          <a:latin typeface="+mn-lt"/>
                        </a:rPr>
                        <a:t>Plant Protection Act Section 7721</a:t>
                      </a:r>
                      <a:endParaRPr lang="en-US"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US" sz="2000" b="1"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73231">
                <a:tc>
                  <a:txBody>
                    <a:bodyPr/>
                    <a:lstStyle/>
                    <a:p>
                      <a:pPr marL="114300" indent="0" algn="l" fontAlgn="b"/>
                      <a:r>
                        <a:rPr lang="en-US" sz="2000" b="1" u="none" strike="noStrike">
                          <a:solidFill>
                            <a:schemeClr val="tx1"/>
                          </a:solidFill>
                          <a:effectLst/>
                        </a:rPr>
                        <a:t>Appropriated</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0" algn="ctr" fontAlgn="b"/>
                      <a:r>
                        <a:rPr lang="en-US" sz="2000" b="1" i="0" u="none" strike="noStrike">
                          <a:solidFill>
                            <a:schemeClr val="tx1"/>
                          </a:solidFill>
                          <a:effectLst/>
                          <a:latin typeface="Calibri"/>
                        </a:rPr>
                        <a:t>$75,000,000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7000">
                <a:tc>
                  <a:txBody>
                    <a:bodyPr/>
                    <a:lstStyle/>
                    <a:p>
                      <a:pPr marL="114300" indent="0" algn="l" fontAlgn="b"/>
                      <a:r>
                        <a:rPr lang="en-US" sz="2000" b="1" u="none" strike="noStrike">
                          <a:solidFill>
                            <a:schemeClr val="tx1"/>
                          </a:solidFill>
                          <a:effectLst/>
                        </a:rPr>
                        <a:t>Sequester %</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indent="0" algn="ctr" fontAlgn="b"/>
                      <a:r>
                        <a:rPr lang="en-US" sz="2000" b="0" i="0" u="none" strike="noStrike">
                          <a:solidFill>
                            <a:srgbClr val="FF0000"/>
                          </a:solidFill>
                          <a:effectLst/>
                          <a:latin typeface="Calibri"/>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5856">
                <a:tc>
                  <a:txBody>
                    <a:bodyPr/>
                    <a:lstStyle/>
                    <a:p>
                      <a:pPr marL="114300" indent="0" algn="l" fontAlgn="b"/>
                      <a:r>
                        <a:rPr lang="en-US" sz="2000" b="1" u="none" strike="noStrike">
                          <a:solidFill>
                            <a:schemeClr val="tx1"/>
                          </a:solidFill>
                          <a:effectLst/>
                        </a:rPr>
                        <a:t>Sequester Amount</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00" indent="0" algn="ctr" fontAlgn="b"/>
                      <a:r>
                        <a:rPr lang="en-US" sz="2000" b="0" i="0" u="none" strike="noStrike">
                          <a:solidFill>
                            <a:schemeClr val="tx1"/>
                          </a:solidFill>
                          <a:effectLst/>
                          <a:latin typeface="Calibri"/>
                        </a:rPr>
                        <a:t>$4,275,000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1902">
                <a:tc>
                  <a:txBody>
                    <a:bodyPr/>
                    <a:lstStyle/>
                    <a:p>
                      <a:pPr marL="114300" indent="0" algn="l" fontAlgn="b"/>
                      <a:r>
                        <a:rPr lang="en-US" sz="2000" b="1" u="none" strike="noStrike">
                          <a:solidFill>
                            <a:schemeClr val="tx1"/>
                          </a:solidFill>
                          <a:effectLst/>
                        </a:rPr>
                        <a:t>Net to APHIS</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0" algn="ctr" fontAlgn="b"/>
                      <a:r>
                        <a:rPr lang="en-US" sz="2000" b="1" i="0" u="none" strike="noStrike">
                          <a:solidFill>
                            <a:schemeClr val="tx1"/>
                          </a:solidFill>
                          <a:effectLst/>
                          <a:latin typeface="Calibri"/>
                        </a:rPr>
                        <a:t>$70,725,000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81381">
                <a:tc>
                  <a:txBody>
                    <a:bodyPr/>
                    <a:lstStyle/>
                    <a:p>
                      <a:pPr marL="114300" indent="0" algn="l" fontAlgn="b"/>
                      <a:r>
                        <a:rPr lang="en-US" sz="2000" b="1" u="none" strike="noStrike">
                          <a:solidFill>
                            <a:schemeClr val="tx1"/>
                          </a:solidFill>
                          <a:effectLst/>
                        </a:rPr>
                        <a:t>NCPN</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0" algn="ctr" fontAlgn="b"/>
                      <a:r>
                        <a:rPr lang="en-US" sz="2000" b="1" i="0" u="none" strike="noStrike">
                          <a:solidFill>
                            <a:schemeClr val="tx1"/>
                          </a:solidFill>
                          <a:effectLst/>
                          <a:latin typeface="+mn-lt"/>
                        </a:rPr>
                        <a:t>$7,750,000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81381">
                <a:tc>
                  <a:txBody>
                    <a:bodyPr/>
                    <a:lstStyle/>
                    <a:p>
                      <a:pPr marL="114300" indent="0" algn="l" fontAlgn="b"/>
                      <a:r>
                        <a:rPr lang="en-US" sz="2000" b="1" i="0" u="none" strike="noStrike" baseline="0">
                          <a:solidFill>
                            <a:schemeClr val="tx1"/>
                          </a:solidFill>
                          <a:effectLst/>
                          <a:latin typeface="Calibri"/>
                        </a:rPr>
                        <a:t>PPDMDPP</a:t>
                      </a:r>
                      <a:endParaRPr lang="en-US" sz="2000" b="1" i="0" u="none" strike="noStrike">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0" algn="ctr" fontAlgn="b"/>
                      <a:r>
                        <a:rPr lang="en-US" sz="2000" b="1" i="0" u="none" strike="noStrike">
                          <a:solidFill>
                            <a:schemeClr val="tx1"/>
                          </a:solidFill>
                          <a:effectLst/>
                          <a:latin typeface="+mn-lt"/>
                        </a:rPr>
                        <a:t>$62,975,000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450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206" y="6468432"/>
            <a:ext cx="9076945" cy="461665"/>
          </a:xfrm>
          <a:prstGeom prst="rect">
            <a:avLst/>
          </a:prstGeom>
          <a:noFill/>
        </p:spPr>
        <p:txBody>
          <a:bodyPr wrap="square" lIns="91440" tIns="45720" rIns="91440" bIns="45720" rtlCol="0" anchor="t">
            <a:spAutoFit/>
          </a:bodyPr>
          <a:lstStyle/>
          <a:p>
            <a:r>
              <a:rPr lang="en-US" sz="1200"/>
              <a:t>*direct costs (includes salary, supplies, Metastorm replacement, travel)     **RR projects will be approved via DM  </a:t>
            </a:r>
            <a:endParaRPr lang="en-US"/>
          </a:p>
          <a:p>
            <a:r>
              <a:rPr lang="en-US" sz="1200"/>
              <a:t>***total  does not include subprojects</a:t>
            </a:r>
            <a:endParaRPr lang="en-US"/>
          </a:p>
        </p:txBody>
      </p:sp>
      <p:sp>
        <p:nvSpPr>
          <p:cNvPr id="2" name="Title 1"/>
          <p:cNvSpPr>
            <a:spLocks noGrp="1"/>
          </p:cNvSpPr>
          <p:nvPr>
            <p:ph type="title"/>
          </p:nvPr>
        </p:nvSpPr>
        <p:spPr>
          <a:xfrm>
            <a:off x="219075" y="94488"/>
            <a:ext cx="8705850" cy="838200"/>
          </a:xfrm>
          <a:solidFill>
            <a:srgbClr val="002D5B"/>
          </a:solidFill>
          <a:effectLst>
            <a:glow rad="63500">
              <a:schemeClr val="bg1">
                <a:lumMod val="65000"/>
                <a:alpha val="40000"/>
              </a:schemeClr>
            </a:glow>
          </a:effectLst>
        </p:spPr>
        <p:txBody>
          <a:bodyPr>
            <a:normAutofit fontScale="90000"/>
          </a:bodyPr>
          <a:lstStyle/>
          <a:p>
            <a:r>
              <a:rPr lang="en-US" sz="4000">
                <a:solidFill>
                  <a:schemeClr val="bg1"/>
                </a:solidFill>
              </a:rPr>
              <a:t>FY 2023 Projects Requested/Funded</a:t>
            </a:r>
            <a:br>
              <a:rPr lang="en-US">
                <a:solidFill>
                  <a:schemeClr val="bg1"/>
                </a:solidFill>
              </a:rPr>
            </a:br>
            <a:r>
              <a:rPr lang="en-US" sz="2000" b="1">
                <a:solidFill>
                  <a:schemeClr val="bg1"/>
                </a:solidFill>
                <a:ea typeface="Times New Roman" pitchFamily="18" charset="0"/>
                <a:cs typeface="Times New Roman" pitchFamily="18" charset="0"/>
              </a:rPr>
              <a:t>PPDMDPP - NCPN</a:t>
            </a:r>
            <a:endParaRPr lang="en-US">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1921792"/>
              </p:ext>
            </p:extLst>
          </p:nvPr>
        </p:nvGraphicFramePr>
        <p:xfrm>
          <a:off x="270484" y="1057364"/>
          <a:ext cx="8603032" cy="5429588"/>
        </p:xfrm>
        <a:graphic>
          <a:graphicData uri="http://schemas.openxmlformats.org/drawingml/2006/table">
            <a:tbl>
              <a:tblPr/>
              <a:tblGrid>
                <a:gridCol w="209886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63029">
                  <a:extLst>
                    <a:ext uri="{9D8B030D-6E8A-4147-A177-3AD203B41FA5}">
                      <a16:colId xmlns:a16="http://schemas.microsoft.com/office/drawing/2014/main" val="20002"/>
                    </a:ext>
                  </a:extLst>
                </a:gridCol>
                <a:gridCol w="770636">
                  <a:extLst>
                    <a:ext uri="{9D8B030D-6E8A-4147-A177-3AD203B41FA5}">
                      <a16:colId xmlns:a16="http://schemas.microsoft.com/office/drawing/2014/main" val="20003"/>
                    </a:ext>
                  </a:extLst>
                </a:gridCol>
                <a:gridCol w="1978643">
                  <a:extLst>
                    <a:ext uri="{9D8B030D-6E8A-4147-A177-3AD203B41FA5}">
                      <a16:colId xmlns:a16="http://schemas.microsoft.com/office/drawing/2014/main" val="20004"/>
                    </a:ext>
                  </a:extLst>
                </a:gridCol>
                <a:gridCol w="977462">
                  <a:extLst>
                    <a:ext uri="{9D8B030D-6E8A-4147-A177-3AD203B41FA5}">
                      <a16:colId xmlns:a16="http://schemas.microsoft.com/office/drawing/2014/main" val="3511823343"/>
                    </a:ext>
                  </a:extLst>
                </a:gridCol>
              </a:tblGrid>
              <a:tr h="272856">
                <a:tc>
                  <a:txBody>
                    <a:bodyPr/>
                    <a:lstStyle/>
                    <a:p>
                      <a:pPr algn="l" fontAlgn="b"/>
                      <a:r>
                        <a:rPr lang="en-US" sz="1600" b="1" i="0" u="none" strike="noStrike">
                          <a:solidFill>
                            <a:srgbClr val="FFFFFF"/>
                          </a:solidFill>
                          <a:effectLst/>
                          <a:latin typeface="Calibri"/>
                        </a:rPr>
                        <a:t>FY 2023</a:t>
                      </a:r>
                      <a:endParaRPr lang="en-US" sz="1600" b="1" i="0" u="none" strike="noStrike">
                        <a:solidFill>
                          <a:srgbClr val="FF0000"/>
                        </a:solidFill>
                        <a:effectLst/>
                        <a:latin typeface="Calibri"/>
                      </a:endParaRP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4472C4"/>
                    </a:solidFill>
                  </a:tcPr>
                </a:tc>
                <a:tc gridSpan="2">
                  <a:txBody>
                    <a:bodyPr/>
                    <a:lstStyle/>
                    <a:p>
                      <a:pPr algn="ctr" fontAlgn="b"/>
                      <a:r>
                        <a:rPr lang="en-US" sz="1600" b="1" i="0" u="none" strike="noStrike">
                          <a:solidFill>
                            <a:srgbClr val="FFFFFF"/>
                          </a:solidFill>
                          <a:effectLst/>
                          <a:latin typeface="Calibri"/>
                        </a:rPr>
                        <a:t>Requested</a:t>
                      </a: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gridSpan="2">
                  <a:txBody>
                    <a:bodyPr/>
                    <a:lstStyle/>
                    <a:p>
                      <a:pPr algn="ctr" fontAlgn="b"/>
                      <a:r>
                        <a:rPr lang="en-US" sz="1600" b="1" i="0" u="none" strike="noStrike">
                          <a:solidFill>
                            <a:srgbClr val="FFFFFF"/>
                          </a:solidFill>
                          <a:effectLst/>
                          <a:latin typeface="Calibri"/>
                        </a:rPr>
                        <a:t>Recommended</a:t>
                      </a: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a:txBody>
                    <a:bodyPr/>
                    <a:lstStyle/>
                    <a:p>
                      <a:pPr algn="ctr" fontAlgn="b"/>
                      <a:r>
                        <a:rPr lang="en-US" sz="1600" b="1" i="0" u="none" strike="noStrike">
                          <a:solidFill>
                            <a:srgbClr val="FFFFFF"/>
                          </a:solidFill>
                          <a:effectLst/>
                          <a:latin typeface="Calibri"/>
                        </a:rPr>
                        <a:t>% Funding</a:t>
                      </a:r>
                      <a:endParaRPr lang="en-US" sz="1600" b="1" i="0" u="none" strike="noStrike">
                        <a:solidFill>
                          <a:srgbClr val="FFFFFF"/>
                        </a:solidFill>
                        <a:effectLst/>
                        <a:latin typeface="Calibri" panose="020F0502020204030204" pitchFamily="34" charset="0"/>
                      </a:endParaRP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47348">
                <a:tc>
                  <a:txBody>
                    <a:bodyPr/>
                    <a:lstStyle/>
                    <a:p>
                      <a:pPr algn="l" fontAlgn="b"/>
                      <a:r>
                        <a:rPr lang="en-US" sz="1600" b="1" i="0" u="none" strike="noStrike">
                          <a:solidFill>
                            <a:srgbClr val="FFFFFF"/>
                          </a:solidFill>
                          <a:effectLst/>
                          <a:latin typeface="Calibri"/>
                        </a:rPr>
                        <a:t>Goal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en-US" sz="1600" b="1" i="0" u="none" strike="noStrike">
                          <a:solidFill>
                            <a:srgbClr val="FFFFFF"/>
                          </a:solidFill>
                          <a:effectLst/>
                          <a:latin typeface="Calibri"/>
                        </a:rPr>
                        <a:t>Projects</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600" b="1" i="0" u="none" strike="noStrike">
                          <a:solidFill>
                            <a:srgbClr val="FFFFFF"/>
                          </a:solidFill>
                          <a:effectLst/>
                          <a:latin typeface="Calibri"/>
                        </a:rPr>
                        <a:t>Funding</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en-US" sz="1600" b="1" i="0" u="none" strike="noStrike">
                          <a:solidFill>
                            <a:srgbClr val="FFFFFF"/>
                          </a:solidFill>
                          <a:effectLst/>
                          <a:latin typeface="Calibri"/>
                        </a:rPr>
                        <a:t>Projects </a:t>
                      </a:r>
                      <a:endParaRPr lang="en-US" sz="1600" b="1" i="0" u="none" strike="noStrike">
                        <a:solidFill>
                          <a:srgbClr val="FFFFFF"/>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600" b="1" i="0" u="none" strike="noStrike">
                          <a:solidFill>
                            <a:srgbClr val="FFFFFF"/>
                          </a:solidFill>
                          <a:effectLst/>
                          <a:latin typeface="Calibri"/>
                        </a:rPr>
                        <a:t>Funding </a:t>
                      </a:r>
                      <a:endParaRPr lang="en-US" sz="1600" b="1" i="0" u="none" strike="noStrike">
                        <a:solidFill>
                          <a:srgbClr val="FFFFFF"/>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600" b="1" i="0" u="none" strike="noStrike">
                          <a:solidFill>
                            <a:srgbClr val="FFFFFF"/>
                          </a:solidFill>
                          <a:effectLst/>
                          <a:latin typeface="Calibri"/>
                        </a:rPr>
                        <a:t>Request</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201968">
                <a:tc>
                  <a:txBody>
                    <a:bodyPr/>
                    <a:lstStyle/>
                    <a:p>
                      <a:pPr algn="l" fontAlgn="b"/>
                      <a:r>
                        <a:rPr lang="en-US" sz="1600" b="1" i="0" u="none" strike="noStrike">
                          <a:solidFill>
                            <a:srgbClr val="000000"/>
                          </a:solidFill>
                          <a:effectLst/>
                          <a:latin typeface="Calibri"/>
                        </a:rPr>
                        <a:t>1 Analysis</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25</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$3,250,567</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15</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$ 2,057,174</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63.2</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2"/>
                  </a:ext>
                </a:extLst>
              </a:tr>
              <a:tr h="367478">
                <a:tc>
                  <a:txBody>
                    <a:bodyPr/>
                    <a:lstStyle/>
                    <a:p>
                      <a:pPr algn="l" fontAlgn="b"/>
                      <a:r>
                        <a:rPr lang="en-US" sz="1600" b="1" i="0" u="none" strike="noStrike">
                          <a:solidFill>
                            <a:srgbClr val="000000"/>
                          </a:solidFill>
                          <a:effectLst/>
                          <a:latin typeface="Calibri"/>
                        </a:rPr>
                        <a:t>1 Survey</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174</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$28,216,908</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a:rPr>
                        <a:t>139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a:rPr>
                        <a:t> $ 14,300,000 </a:t>
                      </a:r>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a:rPr>
                        <a:t>50.7</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3"/>
                  </a:ext>
                </a:extLst>
              </a:tr>
              <a:tr h="479492">
                <a:tc>
                  <a:txBody>
                    <a:bodyPr/>
                    <a:lstStyle/>
                    <a:p>
                      <a:pPr algn="l" fontAlgn="b"/>
                      <a:r>
                        <a:rPr lang="en-US" sz="1600" b="1" i="0" u="none" strike="noStrike">
                          <a:solidFill>
                            <a:srgbClr val="000000"/>
                          </a:solidFill>
                          <a:effectLst/>
                          <a:latin typeface="Calibri"/>
                        </a:rPr>
                        <a:t>2 Domesti</a:t>
                      </a:r>
                      <a:r>
                        <a:rPr lang="en-US" sz="1600" b="1" i="0" u="none" strike="noStrike" baseline="0">
                          <a:solidFill>
                            <a:srgbClr val="000000"/>
                          </a:solidFill>
                          <a:effectLst/>
                          <a:latin typeface="Calibri"/>
                        </a:rPr>
                        <a:t>c Inspection</a:t>
                      </a:r>
                      <a:endParaRPr lang="en-US" sz="1600" b="1" i="0" u="none" strike="noStrike">
                        <a:solidFill>
                          <a:srgbClr val="000000"/>
                        </a:solidFill>
                        <a:effectLst/>
                        <a:latin typeface="Calibri"/>
                      </a:endParaRP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$7,714,169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6</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$ 6,250,000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81.0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4"/>
                  </a:ext>
                </a:extLst>
              </a:tr>
              <a:tr h="367478">
                <a:tc>
                  <a:txBody>
                    <a:bodyPr/>
                    <a:lstStyle/>
                    <a:p>
                      <a:pPr algn="l" fontAlgn="b"/>
                      <a:r>
                        <a:rPr lang="en-US" sz="1600" b="1" i="0" u="none" strike="noStrike">
                          <a:solidFill>
                            <a:srgbClr val="000000"/>
                          </a:solidFill>
                          <a:effectLst/>
                          <a:latin typeface="Calibri"/>
                        </a:rPr>
                        <a:t>3 Pest Identification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72</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$10,047,752</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$ 5,295,125 </a:t>
                      </a:r>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52.7</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5"/>
                  </a:ext>
                </a:extLst>
              </a:tr>
              <a:tr h="479492">
                <a:tc>
                  <a:txBody>
                    <a:bodyPr/>
                    <a:lstStyle/>
                    <a:p>
                      <a:pPr algn="l" fontAlgn="b"/>
                      <a:r>
                        <a:rPr lang="en-US" sz="1600" b="1" i="0" u="none" strike="noStrike">
                          <a:solidFill>
                            <a:srgbClr val="000000"/>
                          </a:solidFill>
                          <a:effectLst/>
                          <a:latin typeface="Calibri"/>
                        </a:rPr>
                        <a:t>4 Nursery Production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14</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$3,058,221</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7</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$ 1,542,494 </a:t>
                      </a:r>
                      <a:endParaRPr lang="en-US" sz="1600"/>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50.4</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6"/>
                  </a:ext>
                </a:extLst>
              </a:tr>
              <a:tr h="367478">
                <a:tc>
                  <a:txBody>
                    <a:bodyPr/>
                    <a:lstStyle/>
                    <a:p>
                      <a:pPr algn="l" fontAlgn="b"/>
                      <a:r>
                        <a:rPr lang="en-US" sz="1600" b="1" i="0" u="none" strike="noStrike">
                          <a:solidFill>
                            <a:srgbClr val="000000"/>
                          </a:solidFill>
                          <a:effectLst/>
                          <a:latin typeface="Calibri"/>
                        </a:rPr>
                        <a:t>5 Outreach</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$6,998,683</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47</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$ 3,493,239</a:t>
                      </a:r>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49.9</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7"/>
                  </a:ext>
                </a:extLst>
              </a:tr>
              <a:tr h="367478">
                <a:tc>
                  <a:txBody>
                    <a:bodyPr/>
                    <a:lstStyle/>
                    <a:p>
                      <a:pPr algn="l" fontAlgn="b"/>
                      <a:r>
                        <a:rPr lang="en-US" sz="1600" b="1" i="0" u="none" strike="noStrike">
                          <a:solidFill>
                            <a:srgbClr val="000000"/>
                          </a:solidFill>
                          <a:effectLst/>
                          <a:latin typeface="Calibri"/>
                        </a:rPr>
                        <a:t>6 Mitigation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$35,041,349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58</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$ 13,522,912</a:t>
                      </a:r>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38.6</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8"/>
                  </a:ext>
                </a:extLst>
              </a:tr>
              <a:tr h="272856">
                <a:tc gridSpan="2">
                  <a:txBody>
                    <a:bodyPr/>
                    <a:lstStyle/>
                    <a:p>
                      <a:pPr algn="l" fontAlgn="b"/>
                      <a:r>
                        <a:rPr lang="en-US" sz="1600" b="0" i="0" u="none" strike="noStrike">
                          <a:solidFill>
                            <a:srgbClr val="000000"/>
                          </a:solidFill>
                          <a:effectLst/>
                          <a:latin typeface="Calibri"/>
                        </a:rPr>
                        <a:t>*Direct Costs</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hMerge="1">
                  <a:txBody>
                    <a:bodyPr/>
                    <a:lstStyle/>
                    <a:p>
                      <a:pPr algn="ctr" fontAlgn="b"/>
                      <a:endParaRPr lang="en-US" sz="2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$ 1,283,000</a:t>
                      </a:r>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9"/>
                  </a:ext>
                </a:extLst>
              </a:tr>
              <a:tr h="272856">
                <a:tc>
                  <a:txBody>
                    <a:bodyPr/>
                    <a:lstStyle/>
                    <a:p>
                      <a:pPr algn="l" fontAlgn="b"/>
                      <a:r>
                        <a:rPr lang="en-US" sz="1600" b="0" i="0" u="none" strike="noStrike">
                          <a:solidFill>
                            <a:srgbClr val="000000"/>
                          </a:solidFill>
                          <a:effectLst/>
                          <a:latin typeface="Calibri"/>
                        </a:rPr>
                        <a:t>**Rapid Response</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$ 15,231,056</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10"/>
                  </a:ext>
                </a:extLst>
              </a:tr>
              <a:tr h="295112">
                <a:tc>
                  <a:txBody>
                    <a:bodyPr/>
                    <a:lstStyle/>
                    <a:p>
                      <a:pPr algn="l" fontAlgn="b"/>
                      <a:r>
                        <a:rPr lang="en-US" sz="1600" b="0" i="0" u="none" strike="noStrike">
                          <a:solidFill>
                            <a:schemeClr val="tx1"/>
                          </a:solidFill>
                          <a:effectLst/>
                          <a:latin typeface="Calibri"/>
                        </a:rPr>
                        <a:t>PPDMDPP Total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chemeClr val="tx1"/>
                          </a:solidFill>
                          <a:effectLst/>
                          <a:latin typeface="Calibri"/>
                        </a:rPr>
                        <a:t>464</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chemeClr val="tx1"/>
                          </a:solidFill>
                          <a:effectLst/>
                          <a:latin typeface="Calibri"/>
                        </a:rPr>
                        <a:t>$94,327,649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chemeClr val="tx1"/>
                          </a:solidFill>
                          <a:effectLst/>
                          <a:latin typeface="Calibri"/>
                        </a:rPr>
                        <a:t>311</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chemeClr val="tx1"/>
                          </a:solidFill>
                          <a:effectLst/>
                          <a:latin typeface="Calibri"/>
                        </a:rPr>
                        <a:t> $62,975,000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chemeClr val="tx1"/>
                          </a:solidFill>
                          <a:effectLst/>
                          <a:latin typeface="Calibri"/>
                        </a:rPr>
                        <a:t>66.7</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70859710"/>
                  </a:ext>
                </a:extLst>
              </a:tr>
              <a:tr h="272856">
                <a:tc>
                  <a:txBody>
                    <a:bodyPr/>
                    <a:lstStyle/>
                    <a:p>
                      <a:pPr algn="l" fontAlgn="b"/>
                      <a:r>
                        <a:rPr lang="en-US" sz="1600" b="1" i="0" u="none" strike="noStrike">
                          <a:solidFill>
                            <a:srgbClr val="000000"/>
                          </a:solidFill>
                          <a:effectLst/>
                          <a:latin typeface="Calibri"/>
                        </a:rPr>
                        <a:t>NCPN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29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$9,164,348</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28</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7,312,779</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lvl="0" algn="ctr">
                        <a:buNone/>
                      </a:pPr>
                      <a:r>
                        <a:rPr lang="en-US" sz="1600" b="0" i="0" u="none" strike="noStrike">
                          <a:solidFill>
                            <a:srgbClr val="000000"/>
                          </a:solidFill>
                          <a:effectLst/>
                          <a:latin typeface="Calibri"/>
                        </a:rPr>
                        <a:t>79.8</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11"/>
                  </a:ext>
                </a:extLst>
              </a:tr>
              <a:tr h="272856">
                <a:tc>
                  <a:txBody>
                    <a:bodyPr/>
                    <a:lstStyle/>
                    <a:p>
                      <a:pPr algn="l" fontAlgn="b"/>
                      <a:r>
                        <a:rPr lang="en-US" sz="1600" b="0" i="0" u="none" strike="noStrike">
                          <a:solidFill>
                            <a:srgbClr val="000000"/>
                          </a:solidFill>
                          <a:effectLst/>
                          <a:latin typeface="Calibri"/>
                        </a:rPr>
                        <a:t>*Direct Costs + Reserve</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$ 437,221</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09837776"/>
                  </a:ext>
                </a:extLst>
              </a:tr>
              <a:tr h="293900">
                <a:tc>
                  <a:txBody>
                    <a:bodyPr/>
                    <a:lstStyle/>
                    <a:p>
                      <a:pPr algn="l" fontAlgn="b"/>
                      <a:r>
                        <a:rPr lang="en-US" sz="1600" b="0" i="0" u="none" strike="noStrike">
                          <a:solidFill>
                            <a:srgbClr val="000000"/>
                          </a:solidFill>
                          <a:effectLst/>
                          <a:latin typeface="Calibri"/>
                        </a:rPr>
                        <a:t>NCPN Total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lvl="0" algn="ctr">
                        <a:buNone/>
                      </a:pPr>
                      <a:r>
                        <a:rPr lang="en-US" sz="1600" b="0" i="0" u="none" strike="noStrike" noProof="0">
                          <a:solidFill>
                            <a:srgbClr val="000000"/>
                          </a:solidFill>
                          <a:effectLst/>
                          <a:latin typeface="Calibri"/>
                        </a:rPr>
                        <a:t>$9,164,348</a:t>
                      </a:r>
                      <a:endParaRPr lang="en-US"/>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 $ 7,750,000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9967030"/>
                  </a:ext>
                </a:extLst>
              </a:tr>
              <a:tr h="256212">
                <a:tc>
                  <a:txBody>
                    <a:bodyPr/>
                    <a:lstStyle/>
                    <a:p>
                      <a:pPr algn="l" fontAlgn="b"/>
                      <a:r>
                        <a:rPr lang="en-US" sz="1600" b="0" i="0" u="none" strike="noStrike">
                          <a:solidFill>
                            <a:srgbClr val="000000"/>
                          </a:solidFill>
                          <a:effectLst/>
                          <a:latin typeface="Calibri"/>
                        </a:rPr>
                        <a:t>***</a:t>
                      </a:r>
                      <a:r>
                        <a:rPr lang="en-US" sz="1600" b="1" i="0" u="none" strike="noStrike">
                          <a:solidFill>
                            <a:srgbClr val="000000"/>
                          </a:solidFill>
                          <a:effectLst/>
                          <a:latin typeface="Calibri"/>
                        </a:rPr>
                        <a:t>Total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493</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$103,491,997</a:t>
                      </a:r>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339</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$ 70,725,000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2819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94488"/>
            <a:ext cx="8705850" cy="838200"/>
          </a:xfrm>
          <a:solidFill>
            <a:srgbClr val="002D5B"/>
          </a:solidFill>
          <a:effectLst>
            <a:glow rad="63500">
              <a:schemeClr val="bg1">
                <a:lumMod val="65000"/>
                <a:alpha val="40000"/>
              </a:schemeClr>
            </a:glow>
          </a:effectLst>
        </p:spPr>
        <p:txBody>
          <a:bodyPr>
            <a:normAutofit fontScale="90000"/>
          </a:bodyPr>
          <a:lstStyle/>
          <a:p>
            <a:br>
              <a:rPr lang="en-US" sz="4000">
                <a:solidFill>
                  <a:schemeClr val="bg1"/>
                </a:solidFill>
              </a:rPr>
            </a:br>
            <a:r>
              <a:rPr lang="en-US" sz="4000">
                <a:solidFill>
                  <a:schemeClr val="bg1"/>
                </a:solidFill>
              </a:rPr>
              <a:t>FY 2023  and FY 2022 Goal Allocations</a:t>
            </a:r>
            <a:br>
              <a:rPr lang="en-US" sz="4000">
                <a:solidFill>
                  <a:schemeClr val="bg1"/>
                </a:solidFill>
              </a:rPr>
            </a:br>
            <a:r>
              <a:rPr lang="en-US" sz="2000" b="1">
                <a:solidFill>
                  <a:prstClr val="white"/>
                </a:solidFill>
                <a:ea typeface="Times New Roman" pitchFamily="18" charset="0"/>
                <a:cs typeface="Times New Roman" pitchFamily="18" charset="0"/>
              </a:rPr>
              <a:t>Plant Pest and Disease Management and Disaster Prevention Program</a:t>
            </a:r>
            <a:br>
              <a:rPr lang="en-US">
                <a:solidFill>
                  <a:schemeClr val="bg1"/>
                </a:solidFill>
              </a:rPr>
            </a:br>
            <a:endParaRPr lang="en-US">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39346138"/>
              </p:ext>
            </p:extLst>
          </p:nvPr>
        </p:nvGraphicFramePr>
        <p:xfrm>
          <a:off x="270483" y="1057362"/>
          <a:ext cx="8383659" cy="5246567"/>
        </p:xfrm>
        <a:graphic>
          <a:graphicData uri="http://schemas.openxmlformats.org/drawingml/2006/table">
            <a:tbl>
              <a:tblPr/>
              <a:tblGrid>
                <a:gridCol w="2543532">
                  <a:extLst>
                    <a:ext uri="{9D8B030D-6E8A-4147-A177-3AD203B41FA5}">
                      <a16:colId xmlns:a16="http://schemas.microsoft.com/office/drawing/2014/main" val="20000"/>
                    </a:ext>
                  </a:extLst>
                </a:gridCol>
                <a:gridCol w="2257735">
                  <a:extLst>
                    <a:ext uri="{9D8B030D-6E8A-4147-A177-3AD203B41FA5}">
                      <a16:colId xmlns:a16="http://schemas.microsoft.com/office/drawing/2014/main" val="20002"/>
                    </a:ext>
                  </a:extLst>
                </a:gridCol>
                <a:gridCol w="2397843">
                  <a:extLst>
                    <a:ext uri="{9D8B030D-6E8A-4147-A177-3AD203B41FA5}">
                      <a16:colId xmlns:a16="http://schemas.microsoft.com/office/drawing/2014/main" val="20004"/>
                    </a:ext>
                  </a:extLst>
                </a:gridCol>
                <a:gridCol w="1184549">
                  <a:extLst>
                    <a:ext uri="{9D8B030D-6E8A-4147-A177-3AD203B41FA5}">
                      <a16:colId xmlns:a16="http://schemas.microsoft.com/office/drawing/2014/main" val="3511823343"/>
                    </a:ext>
                  </a:extLst>
                </a:gridCol>
              </a:tblGrid>
              <a:tr h="374663">
                <a:tc>
                  <a:txBody>
                    <a:bodyPr/>
                    <a:lstStyle/>
                    <a:p>
                      <a:pPr algn="l" fontAlgn="b"/>
                      <a:endParaRPr lang="en-US" sz="1600" b="1" i="0" u="none" strike="noStrike">
                        <a:solidFill>
                          <a:srgbClr val="FF0000"/>
                        </a:solidFill>
                        <a:effectLst/>
                        <a:latin typeface="Calibri"/>
                      </a:endParaRP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4472C4"/>
                    </a:solidFill>
                  </a:tcPr>
                </a:tc>
                <a:tc>
                  <a:txBody>
                    <a:bodyPr/>
                    <a:lstStyle/>
                    <a:p>
                      <a:pPr algn="ctr"/>
                      <a:r>
                        <a:rPr lang="en-US" b="1" dirty="0"/>
                        <a:t> FY 2023 </a:t>
                      </a:r>
                    </a:p>
                  </a:txBody>
                  <a:tcPr>
                    <a:lnL w="12700" cmpd="sng">
                      <a:noFill/>
                      <a:prstDash val="solid"/>
                    </a:lnL>
                    <a:solidFill>
                      <a:schemeClr val="tx2">
                        <a:lumMod val="20000"/>
                        <a:lumOff val="80000"/>
                      </a:schemeClr>
                    </a:solidFill>
                  </a:tcPr>
                </a:tc>
                <a:tc>
                  <a:txBody>
                    <a:bodyPr/>
                    <a:lstStyle/>
                    <a:p>
                      <a:pPr algn="ctr"/>
                      <a:r>
                        <a:rPr lang="en-US" b="1" dirty="0"/>
                        <a:t>FY 2022</a:t>
                      </a:r>
                    </a:p>
                  </a:txBody>
                  <a:tcPr>
                    <a:solidFill>
                      <a:schemeClr val="tx2">
                        <a:lumMod val="20000"/>
                        <a:lumOff val="80000"/>
                      </a:schemeClr>
                    </a:solidFill>
                  </a:tcPr>
                </a:tc>
                <a:tc>
                  <a:txBody>
                    <a:bodyPr/>
                    <a:lstStyle/>
                    <a:p>
                      <a:pPr algn="ctr" fontAlgn="b"/>
                      <a:r>
                        <a:rPr lang="en-US" sz="1600" b="1" i="0" u="none" strike="noStrike" dirty="0">
                          <a:solidFill>
                            <a:srgbClr val="FFFFFF"/>
                          </a:solidFill>
                          <a:effectLst/>
                          <a:latin typeface="Calibri"/>
                        </a:rPr>
                        <a:t>Difference</a:t>
                      </a:r>
                    </a:p>
                  </a:txBody>
                  <a:tcPr marL="0" marR="0" marT="0" marB="0" anchor="b">
                    <a:lnR>
                      <a:noFill/>
                    </a:lnR>
                    <a:lnT>
                      <a:noFill/>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249775">
                <a:tc>
                  <a:txBody>
                    <a:bodyPr/>
                    <a:lstStyle/>
                    <a:p>
                      <a:pPr algn="l" fontAlgn="b"/>
                      <a:r>
                        <a:rPr lang="en-US" sz="1600" b="1" i="0" u="none" strike="noStrike" dirty="0">
                          <a:solidFill>
                            <a:srgbClr val="FFFFFF"/>
                          </a:solidFill>
                          <a:effectLst/>
                          <a:latin typeface="Calibri"/>
                        </a:rPr>
                        <a:t>Goal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a:rPr>
                        <a:t>Allocations</a:t>
                      </a:r>
                    </a:p>
                  </a:txBody>
                  <a:tcPr marL="0" marR="0" marT="0" marB="0" anchor="b">
                    <a:lnL>
                      <a:noFill/>
                    </a:lnL>
                    <a:lnR>
                      <a:noFill/>
                    </a:lnR>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a:rPr>
                        <a:t>Allocations</a:t>
                      </a:r>
                      <a:endParaRPr lang="en-US" sz="1600" b="1" i="0" u="none" strike="noStrike" dirty="0">
                        <a:solidFill>
                          <a:srgbClr val="FFFFFF"/>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B w="6350" cap="flat" cmpd="sng" algn="ctr">
                      <a:solidFill>
                        <a:srgbClr val="4472C4"/>
                      </a:solidFill>
                      <a:prstDash val="solid"/>
                      <a:round/>
                      <a:headEnd type="none" w="med" len="med"/>
                      <a:tailEnd type="none" w="med" len="med"/>
                    </a:lnB>
                    <a:solidFill>
                      <a:srgbClr val="4472C4"/>
                    </a:solidFill>
                  </a:tcPr>
                </a:tc>
                <a:tc>
                  <a:txBody>
                    <a:bodyPr/>
                    <a:lstStyle/>
                    <a:p>
                      <a:pPr algn="ctr" fontAlgn="b"/>
                      <a:endParaRPr lang="en-US" sz="1600" b="1" i="0" u="none" strike="noStrike">
                        <a:solidFill>
                          <a:srgbClr val="FFFFFF"/>
                        </a:solidFill>
                        <a:effectLst/>
                        <a:latin typeface="Calibri"/>
                      </a:endParaRP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1"/>
                  </a:ext>
                </a:extLst>
              </a:tr>
              <a:tr h="499551">
                <a:tc>
                  <a:txBody>
                    <a:bodyPr/>
                    <a:lstStyle/>
                    <a:p>
                      <a:pPr algn="l" fontAlgn="b"/>
                      <a:r>
                        <a:rPr lang="en-US" sz="1600" b="1" i="0" u="none" strike="noStrike" dirty="0">
                          <a:solidFill>
                            <a:srgbClr val="000000"/>
                          </a:solidFill>
                          <a:effectLst/>
                          <a:latin typeface="Calibri"/>
                        </a:rPr>
                        <a:t>1 Analysis</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 $1,985,000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$2,100,000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-$115,000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2"/>
                  </a:ext>
                </a:extLst>
              </a:tr>
              <a:tr h="499551">
                <a:tc>
                  <a:txBody>
                    <a:bodyPr/>
                    <a:lstStyle/>
                    <a:p>
                      <a:pPr algn="l" fontAlgn="b"/>
                      <a:r>
                        <a:rPr lang="en-US" sz="1600" b="1" i="0" u="none" strike="noStrike" dirty="0">
                          <a:solidFill>
                            <a:srgbClr val="000000"/>
                          </a:solidFill>
                          <a:effectLst/>
                          <a:latin typeface="Calibri"/>
                        </a:rPr>
                        <a:t>1 Survey</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$14,300,000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a:rPr>
                        <a:t>$14,300,000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a:rPr>
                        <a:t>$0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3"/>
                  </a:ext>
                </a:extLst>
              </a:tr>
              <a:tr h="499551">
                <a:tc>
                  <a:txBody>
                    <a:bodyPr/>
                    <a:lstStyle/>
                    <a:p>
                      <a:pPr algn="l" fontAlgn="b"/>
                      <a:r>
                        <a:rPr lang="en-US" sz="1600" b="1" i="0" u="none" strike="noStrike" dirty="0">
                          <a:solidFill>
                            <a:srgbClr val="000000"/>
                          </a:solidFill>
                          <a:effectLst/>
                          <a:latin typeface="Calibri"/>
                        </a:rPr>
                        <a:t>2 Domesti</a:t>
                      </a:r>
                      <a:r>
                        <a:rPr lang="en-US" sz="1600" b="1" i="0" u="none" strike="noStrike" baseline="0" dirty="0">
                          <a:solidFill>
                            <a:srgbClr val="000000"/>
                          </a:solidFill>
                          <a:effectLst/>
                          <a:latin typeface="Calibri"/>
                        </a:rPr>
                        <a:t>c Inspection</a:t>
                      </a:r>
                      <a:endParaRPr lang="en-US" sz="1600" b="1" i="0" u="none" strike="noStrike" dirty="0">
                        <a:solidFill>
                          <a:srgbClr val="000000"/>
                        </a:solidFill>
                        <a:effectLst/>
                        <a:latin typeface="Calibri"/>
                      </a:endParaRP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 $6,250,000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$6,250,000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4"/>
                  </a:ext>
                </a:extLst>
              </a:tr>
              <a:tr h="499551">
                <a:tc>
                  <a:txBody>
                    <a:bodyPr/>
                    <a:lstStyle/>
                    <a:p>
                      <a:pPr algn="l" fontAlgn="b"/>
                      <a:r>
                        <a:rPr lang="en-US" sz="1600" b="1" i="0" u="none" strike="noStrike" dirty="0">
                          <a:solidFill>
                            <a:srgbClr val="000000"/>
                          </a:solidFill>
                          <a:effectLst/>
                          <a:latin typeface="Calibri"/>
                        </a:rPr>
                        <a:t>3 Pest Identification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 $6,250,000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$6,250,000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5"/>
                  </a:ext>
                </a:extLst>
              </a:tr>
              <a:tr h="499551">
                <a:tc>
                  <a:txBody>
                    <a:bodyPr/>
                    <a:lstStyle/>
                    <a:p>
                      <a:pPr algn="l" fontAlgn="b"/>
                      <a:r>
                        <a:rPr lang="en-US" sz="1600" b="1" i="0" u="none" strike="noStrike" dirty="0">
                          <a:solidFill>
                            <a:srgbClr val="000000"/>
                          </a:solidFill>
                          <a:effectLst/>
                          <a:latin typeface="Calibri"/>
                        </a:rPr>
                        <a:t>4 Nursery Production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$1,542,494</a:t>
                      </a:r>
                      <a:endParaRPr lang="en-US" sz="1600" b="0" dirty="0">
                        <a:solidFill>
                          <a:schemeClr val="tx1"/>
                        </a:solidFill>
                        <a:effectLst/>
                        <a:latin typeface="Times New Roman"/>
                        <a:ea typeface="Calibri" panose="020F0502020204030204" pitchFamily="34" charset="0"/>
                        <a:cs typeface="Calibri"/>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dirty="0"/>
                        <a:t>$2,000,000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-$457,506</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6"/>
                  </a:ext>
                </a:extLst>
              </a:tr>
              <a:tr h="499551">
                <a:tc>
                  <a:txBody>
                    <a:bodyPr/>
                    <a:lstStyle/>
                    <a:p>
                      <a:pPr algn="l" fontAlgn="b"/>
                      <a:r>
                        <a:rPr lang="en-US" sz="1600" b="1" i="0" u="none" strike="noStrike" dirty="0">
                          <a:solidFill>
                            <a:srgbClr val="000000"/>
                          </a:solidFill>
                          <a:effectLst/>
                          <a:latin typeface="Calibri"/>
                        </a:rPr>
                        <a:t>5 Outreach</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 $3,500,000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$3,500,000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7"/>
                  </a:ext>
                </a:extLst>
              </a:tr>
              <a:tr h="499551">
                <a:tc>
                  <a:txBody>
                    <a:bodyPr/>
                    <a:lstStyle/>
                    <a:p>
                      <a:pPr algn="l" fontAlgn="b"/>
                      <a:r>
                        <a:rPr lang="en-US" sz="1600" b="1" i="0" u="none" strike="noStrike" dirty="0">
                          <a:solidFill>
                            <a:srgbClr val="000000"/>
                          </a:solidFill>
                          <a:effectLst/>
                          <a:latin typeface="Calibri"/>
                        </a:rPr>
                        <a:t>6 Mitigation</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0" dirty="0">
                          <a:solidFill>
                            <a:schemeClr val="tx1"/>
                          </a:solidFill>
                          <a:effectLst/>
                          <a:latin typeface="Calibri"/>
                          <a:ea typeface="Times New Roman" panose="02020603050405020304" pitchFamily="18" charset="0"/>
                          <a:cs typeface="Calibri"/>
                        </a:rPr>
                        <a:t>$13,523,661 </a:t>
                      </a:r>
                      <a:endParaRPr lang="en-US" sz="1600" b="0" dirty="0">
                        <a:solidFill>
                          <a:schemeClr val="tx1"/>
                        </a:solidFill>
                        <a:effectLst/>
                        <a:latin typeface="Times New Roman"/>
                        <a:ea typeface="Calibri" panose="020F0502020204030204" pitchFamily="34" charset="0"/>
                        <a:cs typeface="Calibri" panose="020F0502020204030204" pitchFamily="34" charset="0"/>
                      </a:endParaRPr>
                    </a:p>
                  </a:txBody>
                  <a:tcPr marL="68580" marR="68580" marT="0" marB="0">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$13,500,000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+$23,661</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8"/>
                  </a:ext>
                </a:extLst>
              </a:tr>
              <a:tr h="480020">
                <a:tc>
                  <a:txBody>
                    <a:bodyPr/>
                    <a:lstStyle/>
                    <a:p>
                      <a:pPr algn="l" fontAlgn="b"/>
                      <a:r>
                        <a:rPr lang="en-US" sz="1600" b="1" i="0" u="none" strike="noStrike" dirty="0">
                          <a:solidFill>
                            <a:srgbClr val="000000"/>
                          </a:solidFill>
                          <a:effectLst/>
                          <a:latin typeface="Calibri"/>
                        </a:rPr>
                        <a:t>Rapid Response</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$14,340,845</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$14,793,885</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-$413,040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93241485"/>
                  </a:ext>
                </a:extLst>
              </a:tr>
              <a:tr h="310575">
                <a:tc>
                  <a:txBody>
                    <a:bodyPr/>
                    <a:lstStyle/>
                    <a:p>
                      <a:pPr algn="l" fontAlgn="b"/>
                      <a:r>
                        <a:rPr lang="en-US" sz="1600" b="1" i="0" u="none" strike="noStrike" dirty="0">
                          <a:solidFill>
                            <a:srgbClr val="000000"/>
                          </a:solidFill>
                          <a:effectLst/>
                          <a:latin typeface="Calibri"/>
                        </a:rPr>
                        <a:t>Direct Costs</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$1,283,000</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$531,115</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+$751,885</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54469180"/>
                  </a:ext>
                </a:extLst>
              </a:tr>
              <a:tr h="334677">
                <a:tc>
                  <a:txBody>
                    <a:bodyPr/>
                    <a:lstStyle/>
                    <a:p>
                      <a:pPr algn="l" fontAlgn="b"/>
                      <a:r>
                        <a:rPr lang="en-US" sz="1600" b="0" i="0" u="none" strike="noStrike" dirty="0">
                          <a:solidFill>
                            <a:srgbClr val="000000"/>
                          </a:solidFill>
                          <a:effectLst/>
                          <a:latin typeface="Calibri"/>
                        </a:rPr>
                        <a:t>***</a:t>
                      </a:r>
                      <a:r>
                        <a:rPr lang="en-US" sz="1600" b="1" i="0" u="none" strike="noStrike" dirty="0">
                          <a:solidFill>
                            <a:srgbClr val="000000"/>
                          </a:solidFill>
                          <a:effectLst/>
                          <a:latin typeface="Calibri"/>
                        </a:rPr>
                        <a:t>Total</a:t>
                      </a:r>
                    </a:p>
                  </a:txBody>
                  <a:tcPr marL="0"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$62,975,000</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$63,225,000</a:t>
                      </a:r>
                    </a:p>
                  </a:txBody>
                  <a:tcPr marL="0" marR="0" marT="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-$250,000</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TextBox 2">
            <a:extLst>
              <a:ext uri="{FF2B5EF4-FFF2-40B4-BE49-F238E27FC236}">
                <a16:creationId xmlns:a16="http://schemas.microsoft.com/office/drawing/2014/main" id="{648E1D0B-D35E-4381-9364-96921CE0BDF1}"/>
              </a:ext>
            </a:extLst>
          </p:cNvPr>
          <p:cNvSpPr txBox="1"/>
          <p:nvPr/>
        </p:nvSpPr>
        <p:spPr>
          <a:xfrm>
            <a:off x="219075" y="6303930"/>
            <a:ext cx="4584192" cy="276999"/>
          </a:xfrm>
          <a:prstGeom prst="rect">
            <a:avLst/>
          </a:prstGeom>
          <a:noFill/>
        </p:spPr>
        <p:txBody>
          <a:bodyPr wrap="square" rtlCol="0">
            <a:spAutoFit/>
          </a:bodyPr>
          <a:lstStyle/>
          <a:p>
            <a:r>
              <a:rPr lang="en-US" sz="1200"/>
              <a:t>Prior to reviews and spending plan adjustments</a:t>
            </a:r>
          </a:p>
        </p:txBody>
      </p:sp>
    </p:spTree>
    <p:extLst>
      <p:ext uri="{BB962C8B-B14F-4D97-AF65-F5344CB8AC3E}">
        <p14:creationId xmlns:p14="http://schemas.microsoft.com/office/powerpoint/2010/main" val="226892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a:solidFill>
            <a:srgbClr val="002D5B"/>
          </a:solidFill>
          <a:effectLst>
            <a:glow rad="63500">
              <a:schemeClr val="bg1">
                <a:lumMod val="65000"/>
                <a:alpha val="40000"/>
              </a:schemeClr>
            </a:glow>
          </a:effectLst>
        </p:spPr>
        <p:txBody>
          <a:bodyPr>
            <a:noAutofit/>
          </a:bodyPr>
          <a:lstStyle/>
          <a:p>
            <a:r>
              <a:rPr lang="en-US" sz="3200">
                <a:solidFill>
                  <a:schemeClr val="bg1"/>
                </a:solidFill>
              </a:rPr>
              <a:t>Plant Protection Act Section 7721</a:t>
            </a:r>
            <a:br>
              <a:rPr lang="en-US" sz="3200"/>
            </a:br>
            <a:r>
              <a:rPr lang="en-US" sz="3200">
                <a:solidFill>
                  <a:schemeClr val="bg1"/>
                </a:solidFill>
              </a:rPr>
              <a:t>PPDMDPP Projects by Cooperator Type</a:t>
            </a:r>
          </a:p>
        </p:txBody>
      </p:sp>
      <p:graphicFrame>
        <p:nvGraphicFramePr>
          <p:cNvPr id="7" name="Chart 6">
            <a:extLst>
              <a:ext uri="{FF2B5EF4-FFF2-40B4-BE49-F238E27FC236}">
                <a16:creationId xmlns:a16="http://schemas.microsoft.com/office/drawing/2014/main" id="{F1446C0A-D8FD-490A-BB7E-60DBB8467DB7}"/>
              </a:ext>
            </a:extLst>
          </p:cNvPr>
          <p:cNvGraphicFramePr>
            <a:graphicFrameLocks/>
          </p:cNvGraphicFramePr>
          <p:nvPr>
            <p:extLst>
              <p:ext uri="{D42A27DB-BD31-4B8C-83A1-F6EECF244321}">
                <p14:modId xmlns:p14="http://schemas.microsoft.com/office/powerpoint/2010/main" val="1156941625"/>
              </p:ext>
            </p:extLst>
          </p:nvPr>
        </p:nvGraphicFramePr>
        <p:xfrm>
          <a:off x="783771" y="1567543"/>
          <a:ext cx="7935686" cy="4833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77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a:solidFill>
            <a:srgbClr val="002D5B"/>
          </a:solidFill>
          <a:effectLst>
            <a:glow rad="63500">
              <a:schemeClr val="bg1">
                <a:lumMod val="65000"/>
                <a:alpha val="40000"/>
              </a:schemeClr>
            </a:glow>
          </a:effectLst>
        </p:spPr>
        <p:txBody>
          <a:bodyPr>
            <a:noAutofit/>
          </a:bodyPr>
          <a:lstStyle/>
          <a:p>
            <a:r>
              <a:rPr lang="en-US" sz="3200">
                <a:solidFill>
                  <a:schemeClr val="bg1"/>
                </a:solidFill>
              </a:rPr>
              <a:t>Plant Protection Act Section 7721</a:t>
            </a:r>
            <a:br>
              <a:rPr lang="en-US" sz="3200"/>
            </a:br>
            <a:r>
              <a:rPr lang="en-US" sz="3200">
                <a:solidFill>
                  <a:schemeClr val="bg1"/>
                </a:solidFill>
              </a:rPr>
              <a:t>FY 2023 Funded Projects</a:t>
            </a:r>
          </a:p>
        </p:txBody>
      </p:sp>
      <p:graphicFrame>
        <p:nvGraphicFramePr>
          <p:cNvPr id="6" name="Content Placeholder 5">
            <a:extLst>
              <a:ext uri="{FF2B5EF4-FFF2-40B4-BE49-F238E27FC236}">
                <a16:creationId xmlns:a16="http://schemas.microsoft.com/office/drawing/2014/main" id="{653C0D0B-5A0D-47A3-BF15-B8F0A1BAE4EC}"/>
              </a:ext>
            </a:extLst>
          </p:cNvPr>
          <p:cNvGraphicFramePr>
            <a:graphicFrameLocks noGrp="1"/>
          </p:cNvGraphicFramePr>
          <p:nvPr>
            <p:ph idx="1"/>
            <p:extLst>
              <p:ext uri="{D42A27DB-BD31-4B8C-83A1-F6EECF244321}">
                <p14:modId xmlns:p14="http://schemas.microsoft.com/office/powerpoint/2010/main" val="18024803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961343F-086E-4070-A44A-2A72584E914D}"/>
              </a:ext>
            </a:extLst>
          </p:cNvPr>
          <p:cNvSpPr txBox="1"/>
          <p:nvPr/>
        </p:nvSpPr>
        <p:spPr>
          <a:xfrm>
            <a:off x="5096256" y="2731008"/>
            <a:ext cx="1341120" cy="369332"/>
          </a:xfrm>
          <a:prstGeom prst="rect">
            <a:avLst/>
          </a:prstGeom>
          <a:noFill/>
        </p:spPr>
        <p:txBody>
          <a:bodyPr wrap="square" rtlCol="0">
            <a:spAutoFit/>
          </a:bodyPr>
          <a:lstStyle/>
          <a:p>
            <a:r>
              <a:rPr lang="en-US" b="1"/>
              <a:t>32%</a:t>
            </a:r>
          </a:p>
        </p:txBody>
      </p:sp>
    </p:spTree>
    <p:extLst>
      <p:ext uri="{BB962C8B-B14F-4D97-AF65-F5344CB8AC3E}">
        <p14:creationId xmlns:p14="http://schemas.microsoft.com/office/powerpoint/2010/main" val="35021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06993"/>
            <a:chOff x="0" y="0"/>
            <a:chExt cx="9144000" cy="706993"/>
          </a:xfrm>
        </p:grpSpPr>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pic>
          <p:nvPicPr>
            <p:cNvPr id="8" name="Picture 7" descr=" SigLockup Master PwPt.Neg-trans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
        <p:nvSpPr>
          <p:cNvPr id="4" name="Title 3">
            <a:extLst>
              <a:ext uri="{FF2B5EF4-FFF2-40B4-BE49-F238E27FC236}">
                <a16:creationId xmlns:a16="http://schemas.microsoft.com/office/drawing/2014/main" id="{1FB43EA0-0E36-AA1B-DB3F-31E812A84C0E}"/>
              </a:ext>
            </a:extLst>
          </p:cNvPr>
          <p:cNvSpPr>
            <a:spLocks noGrp="1"/>
          </p:cNvSpPr>
          <p:nvPr>
            <p:ph type="ctrTitle"/>
          </p:nvPr>
        </p:nvSpPr>
        <p:spPr>
          <a:xfrm>
            <a:off x="508000" y="1293143"/>
            <a:ext cx="8049351" cy="4637757"/>
          </a:xfrm>
        </p:spPr>
        <p:txBody>
          <a:bodyPr>
            <a:normAutofit fontScale="90000"/>
          </a:bodyPr>
          <a:lstStyle/>
          <a:p>
            <a:br>
              <a:rPr lang="en-US" dirty="0"/>
            </a:br>
            <a:r>
              <a:rPr lang="en-US" dirty="0"/>
              <a:t>PPA FY 24 Plan</a:t>
            </a:r>
            <a:br>
              <a:rPr lang="en-US" dirty="0"/>
            </a:br>
            <a:r>
              <a:rPr lang="en-US" dirty="0"/>
              <a:t>Service Now will replace Metastorm</a:t>
            </a:r>
            <a:br>
              <a:rPr lang="en-US" dirty="0"/>
            </a:br>
            <a:br>
              <a:rPr lang="en-US" dirty="0"/>
            </a:br>
            <a:r>
              <a:rPr lang="en-US" dirty="0"/>
              <a:t> Plan to begin the Open Period in June 2023</a:t>
            </a:r>
            <a:br>
              <a:rPr lang="en-US" dirty="0"/>
            </a:br>
            <a:br>
              <a:rPr lang="en-US" dirty="0"/>
            </a:br>
            <a:endParaRPr lang="en-US" dirty="0"/>
          </a:p>
        </p:txBody>
      </p:sp>
    </p:spTree>
    <p:extLst>
      <p:ext uri="{BB962C8B-B14F-4D97-AF65-F5344CB8AC3E}">
        <p14:creationId xmlns:p14="http://schemas.microsoft.com/office/powerpoint/2010/main" val="20302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06993"/>
            <a:chOff x="0" y="0"/>
            <a:chExt cx="9144000" cy="706993"/>
          </a:xfrm>
        </p:grpSpPr>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pic>
          <p:nvPicPr>
            <p:cNvPr id="8" name="Picture 7" descr=" SigLockup Master PwPt.Neg-trans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
        <p:nvSpPr>
          <p:cNvPr id="7" name="Title 3"/>
          <p:cNvSpPr>
            <a:spLocks noGrp="1"/>
          </p:cNvSpPr>
          <p:nvPr>
            <p:ph type="ctrTitle"/>
          </p:nvPr>
        </p:nvSpPr>
        <p:spPr>
          <a:xfrm>
            <a:off x="1384300" y="3124200"/>
            <a:ext cx="6520180" cy="2019300"/>
          </a:xfrm>
          <a:ln w="38100" cmpd="sng">
            <a:noFill/>
          </a:ln>
        </p:spPr>
        <p:txBody>
          <a:bodyPr>
            <a:normAutofit fontScale="90000"/>
          </a:bodyPr>
          <a:lstStyle/>
          <a:p>
            <a:pPr lvl="0" fontAlgn="base">
              <a:spcAft>
                <a:spcPct val="0"/>
              </a:spcAft>
            </a:pPr>
            <a:br>
              <a:rPr lang="en-US" b="1" dirty="0">
                <a:solidFill>
                  <a:srgbClr val="000000"/>
                </a:solidFill>
                <a:latin typeface="Times New Roman" pitchFamily="18" charset="0"/>
                <a:ea typeface="Times New Roman" pitchFamily="18" charset="0"/>
                <a:cs typeface="Times New Roman" pitchFamily="18" charset="0"/>
              </a:rPr>
            </a:br>
            <a:br>
              <a:rPr lang="en-US" sz="800" dirty="0">
                <a:solidFill>
                  <a:srgbClr val="000000"/>
                </a:solidFill>
                <a:latin typeface="+mn-lt"/>
                <a:ea typeface="Times New Roman" pitchFamily="18" charset="0"/>
                <a:cs typeface="Times New Roman" pitchFamily="18" charset="0"/>
              </a:rPr>
            </a:br>
            <a:br>
              <a:rPr lang="en-US" sz="4900" b="1" dirty="0">
                <a:solidFill>
                  <a:srgbClr val="000000"/>
                </a:solidFill>
                <a:latin typeface="+mn-lt"/>
                <a:ea typeface="Times New Roman" pitchFamily="18" charset="0"/>
                <a:cs typeface="Times New Roman" pitchFamily="18" charset="0"/>
              </a:rPr>
            </a:br>
            <a:r>
              <a:rPr lang="en-US" sz="4900" b="1" dirty="0">
                <a:solidFill>
                  <a:srgbClr val="000000"/>
                </a:solidFill>
                <a:latin typeface="+mn-lt"/>
                <a:ea typeface="Times New Roman" pitchFamily="18" charset="0"/>
                <a:cs typeface="Times New Roman" pitchFamily="18" charset="0"/>
              </a:rPr>
              <a:t>For Questions </a:t>
            </a:r>
            <a:br>
              <a:rPr lang="en-US" sz="3100" b="1" dirty="0">
                <a:solidFill>
                  <a:srgbClr val="000000"/>
                </a:solidFill>
                <a:latin typeface="+mn-lt"/>
                <a:ea typeface="Times New Roman" pitchFamily="18" charset="0"/>
                <a:cs typeface="Times New Roman" pitchFamily="18" charset="0"/>
              </a:rPr>
            </a:br>
            <a:r>
              <a:rPr lang="en-US" sz="3100" b="1" dirty="0">
                <a:solidFill>
                  <a:srgbClr val="000000"/>
                </a:solidFill>
                <a:latin typeface="+mn-lt"/>
                <a:ea typeface="Times New Roman" pitchFamily="18" charset="0"/>
                <a:cs typeface="Times New Roman" pitchFamily="18" charset="0"/>
              </a:rPr>
              <a:t>Contact PPA Team </a:t>
            </a:r>
            <a:br>
              <a:rPr lang="en-US" sz="3100" b="1" dirty="0">
                <a:solidFill>
                  <a:srgbClr val="000000"/>
                </a:solidFill>
                <a:latin typeface="+mn-lt"/>
                <a:ea typeface="Times New Roman" pitchFamily="18" charset="0"/>
                <a:cs typeface="Times New Roman" pitchFamily="18" charset="0"/>
              </a:rPr>
            </a:br>
            <a:r>
              <a:rPr lang="en-US" sz="3100" b="1" dirty="0">
                <a:solidFill>
                  <a:srgbClr val="000000"/>
                </a:solidFill>
                <a:latin typeface="+mn-lt"/>
                <a:ea typeface="Times New Roman" pitchFamily="18" charset="0"/>
                <a:cs typeface="Times New Roman" pitchFamily="18" charset="0"/>
              </a:rPr>
              <a:t>PPA-Projects@usda.gov</a:t>
            </a:r>
            <a:br>
              <a:rPr lang="en-US" sz="4900" b="1" dirty="0">
                <a:solidFill>
                  <a:srgbClr val="000000"/>
                </a:solidFill>
                <a:latin typeface="+mn-lt"/>
                <a:ea typeface="Times New Roman" pitchFamily="18" charset="0"/>
                <a:cs typeface="Times New Roman" pitchFamily="18" charset="0"/>
              </a:rPr>
            </a:br>
            <a:br>
              <a:rPr lang="en-US" sz="4900" b="1" dirty="0">
                <a:solidFill>
                  <a:srgbClr val="000000"/>
                </a:solidFill>
                <a:latin typeface="+mn-lt"/>
                <a:ea typeface="Times New Roman" pitchFamily="18" charset="0"/>
                <a:cs typeface="Times New Roman" pitchFamily="18" charset="0"/>
              </a:rPr>
            </a:br>
            <a:r>
              <a:rPr lang="en-US" sz="4900" b="1" dirty="0">
                <a:solidFill>
                  <a:srgbClr val="000000"/>
                </a:solidFill>
                <a:latin typeface="+mn-lt"/>
                <a:ea typeface="Times New Roman" pitchFamily="18" charset="0"/>
                <a:cs typeface="Times New Roman" pitchFamily="18" charset="0"/>
              </a:rPr>
              <a:t>Thank you!</a:t>
            </a:r>
            <a:endParaRPr lang="en-US" dirty="0">
              <a:latin typeface="+mn-lt"/>
            </a:endParaRPr>
          </a:p>
        </p:txBody>
      </p:sp>
      <p:pic>
        <p:nvPicPr>
          <p:cNvPr id="3" name="Picture 2">
            <a:extLst>
              <a:ext uri="{FF2B5EF4-FFF2-40B4-BE49-F238E27FC236}">
                <a16:creationId xmlns:a16="http://schemas.microsoft.com/office/drawing/2014/main" id="{F1BADF07-6E28-475E-7BE4-823E12631143}"/>
              </a:ext>
            </a:extLst>
          </p:cNvPr>
          <p:cNvPicPr>
            <a:picLocks noChangeAspect="1"/>
          </p:cNvPicPr>
          <p:nvPr/>
        </p:nvPicPr>
        <p:blipFill>
          <a:blip r:embed="rId4"/>
          <a:stretch>
            <a:fillRect/>
          </a:stretch>
        </p:blipFill>
        <p:spPr>
          <a:xfrm>
            <a:off x="3405379" y="999566"/>
            <a:ext cx="2478022" cy="2429434"/>
          </a:xfrm>
          <a:prstGeom prst="rect">
            <a:avLst/>
          </a:prstGeom>
        </p:spPr>
      </p:pic>
    </p:spTree>
    <p:extLst>
      <p:ext uri="{BB962C8B-B14F-4D97-AF65-F5344CB8AC3E}">
        <p14:creationId xmlns:p14="http://schemas.microsoft.com/office/powerpoint/2010/main" val="401836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D5B"/>
          </a:solidFill>
          <a:effectLst>
            <a:glow rad="63500">
              <a:schemeClr val="bg1">
                <a:lumMod val="65000"/>
                <a:alpha val="40000"/>
              </a:schemeClr>
            </a:glow>
          </a:effectLst>
        </p:spPr>
        <p:txBody>
          <a:bodyPr>
            <a:normAutofit/>
          </a:bodyPr>
          <a:lstStyle/>
          <a:p>
            <a:r>
              <a:rPr lang="en-US">
                <a:solidFill>
                  <a:schemeClr val="bg1"/>
                </a:solidFill>
              </a:rPr>
              <a:t>PPA Section 7721</a:t>
            </a:r>
            <a:br>
              <a:rPr lang="en-US">
                <a:solidFill>
                  <a:schemeClr val="bg1"/>
                </a:solidFill>
              </a:rPr>
            </a:br>
            <a:r>
              <a:rPr lang="en-US" sz="1800" b="1">
                <a:solidFill>
                  <a:schemeClr val="bg1"/>
                </a:solidFill>
                <a:ea typeface="Times New Roman" pitchFamily="18" charset="0"/>
                <a:cs typeface="Times New Roman" pitchFamily="18" charset="0"/>
              </a:rPr>
              <a:t>APHIS Plant Protection and Quarantine</a:t>
            </a:r>
            <a:endParaRPr lang="en-US">
              <a:solidFill>
                <a:schemeClr val="bg1"/>
              </a:solidFill>
            </a:endParaRPr>
          </a:p>
        </p:txBody>
      </p:sp>
      <p:sp>
        <p:nvSpPr>
          <p:cNvPr id="3" name="Content Placeholder 2"/>
          <p:cNvSpPr>
            <a:spLocks noGrp="1"/>
          </p:cNvSpPr>
          <p:nvPr>
            <p:ph idx="1"/>
          </p:nvPr>
        </p:nvSpPr>
        <p:spPr>
          <a:xfrm>
            <a:off x="685800" y="1676400"/>
            <a:ext cx="7924800" cy="1295400"/>
          </a:xfrm>
        </p:spPr>
        <p:txBody>
          <a:bodyPr>
            <a:noAutofit/>
          </a:bodyPr>
          <a:lstStyle/>
          <a:p>
            <a:pPr marL="0" indent="0">
              <a:spcAft>
                <a:spcPts val="600"/>
              </a:spcAft>
              <a:buNone/>
            </a:pPr>
            <a:r>
              <a:rPr lang="en-US" sz="2400" u="sng"/>
              <a:t>PPA Section 7721 funding supports:</a:t>
            </a:r>
          </a:p>
          <a:p>
            <a:pPr lvl="1">
              <a:spcAft>
                <a:spcPts val="600"/>
              </a:spcAft>
            </a:pPr>
            <a:r>
              <a:rPr lang="en-US" sz="2200" b="1"/>
              <a:t>Plant Pest and Disease Management and Disaster Prevention Program (PPDMDPP): </a:t>
            </a:r>
            <a:r>
              <a:rPr lang="en-US" sz="2200"/>
              <a:t>strengthens APHIS’ ability to protect agriculture and natural resources from plant pest threats by funding projects that expand or enhance pest survey, identification, inspection, mitigation, risk analysis, and public education and outreach.</a:t>
            </a:r>
          </a:p>
          <a:p>
            <a:pPr lvl="1">
              <a:spcAft>
                <a:spcPts val="600"/>
              </a:spcAft>
            </a:pPr>
            <a:r>
              <a:rPr lang="en-US" sz="2200" b="1"/>
              <a:t>National Clean Plant Network (NCPN): </a:t>
            </a:r>
            <a:r>
              <a:rPr lang="en-US" sz="2200"/>
              <a:t>provides high quality asexually propagated plant material free of targeted plant pathogens/pests to protect the environment and ensure U.S. global competitiveness of specialty crops.</a:t>
            </a:r>
          </a:p>
        </p:txBody>
      </p:sp>
    </p:spTree>
    <p:extLst>
      <p:ext uri="{BB962C8B-B14F-4D97-AF65-F5344CB8AC3E}">
        <p14:creationId xmlns:p14="http://schemas.microsoft.com/office/powerpoint/2010/main" val="318554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4677"/>
          </a:xfrm>
          <a:solidFill>
            <a:srgbClr val="002D5B"/>
          </a:solidFill>
          <a:ln>
            <a:solidFill>
              <a:schemeClr val="tx2">
                <a:lumMod val="60000"/>
                <a:lumOff val="40000"/>
              </a:schemeClr>
            </a:solidFill>
          </a:ln>
          <a:effectLst>
            <a:glow rad="63500">
              <a:schemeClr val="bg1">
                <a:lumMod val="65000"/>
                <a:alpha val="40000"/>
              </a:schemeClr>
            </a:glow>
          </a:effectLst>
        </p:spPr>
        <p:txBody>
          <a:bodyPr>
            <a:normAutofit fontScale="90000"/>
          </a:bodyPr>
          <a:lstStyle/>
          <a:p>
            <a:r>
              <a:rPr lang="en-US">
                <a:solidFill>
                  <a:schemeClr val="bg1"/>
                </a:solidFill>
              </a:rPr>
              <a:t>PPA Section 7721 </a:t>
            </a:r>
            <a:br>
              <a:rPr lang="en-US">
                <a:solidFill>
                  <a:schemeClr val="bg1"/>
                </a:solidFill>
              </a:rPr>
            </a:br>
            <a:r>
              <a:rPr lang="en-US">
                <a:solidFill>
                  <a:schemeClr val="bg1"/>
                </a:solidFill>
                <a:cs typeface="Calibri"/>
              </a:rPr>
              <a:t>Timeline</a:t>
            </a:r>
            <a:br>
              <a:rPr lang="en-US"/>
            </a:br>
            <a:endParaRPr lang="en-US" sz="1800" b="1">
              <a:solidFill>
                <a:schemeClr val="bg1"/>
              </a:solidFill>
              <a:cs typeface="Times New Roman"/>
            </a:endParaRPr>
          </a:p>
        </p:txBody>
      </p:sp>
      <p:pic>
        <p:nvPicPr>
          <p:cNvPr id="6" name="Content Placeholder 5">
            <a:extLst>
              <a:ext uri="{FF2B5EF4-FFF2-40B4-BE49-F238E27FC236}">
                <a16:creationId xmlns:a16="http://schemas.microsoft.com/office/drawing/2014/main" id="{28CA5F34-D7AB-4DB7-B9FE-920F4012CA24}"/>
              </a:ext>
            </a:extLst>
          </p:cNvPr>
          <p:cNvPicPr>
            <a:picLocks noGrp="1" noChangeAspect="1"/>
          </p:cNvPicPr>
          <p:nvPr>
            <p:ph idx="1"/>
          </p:nvPr>
        </p:nvPicPr>
        <p:blipFill>
          <a:blip r:embed="rId3"/>
          <a:stretch>
            <a:fillRect/>
          </a:stretch>
        </p:blipFill>
        <p:spPr>
          <a:xfrm>
            <a:off x="457200" y="1828933"/>
            <a:ext cx="8540496" cy="4425563"/>
          </a:xfrm>
        </p:spPr>
      </p:pic>
    </p:spTree>
    <p:extLst>
      <p:ext uri="{BB962C8B-B14F-4D97-AF65-F5344CB8AC3E}">
        <p14:creationId xmlns:p14="http://schemas.microsoft.com/office/powerpoint/2010/main" val="17785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D5B"/>
          </a:solidFill>
          <a:effectLst>
            <a:glow rad="63500">
              <a:schemeClr val="bg1">
                <a:lumMod val="65000"/>
                <a:alpha val="40000"/>
              </a:schemeClr>
            </a:glow>
          </a:effectLst>
        </p:spPr>
        <p:txBody>
          <a:bodyPr>
            <a:normAutofit/>
          </a:bodyPr>
          <a:lstStyle/>
          <a:p>
            <a:r>
              <a:rPr lang="en-US">
                <a:solidFill>
                  <a:schemeClr val="bg1"/>
                </a:solidFill>
              </a:rPr>
              <a:t>PPA Section 7721</a:t>
            </a:r>
            <a:br>
              <a:rPr lang="en-US">
                <a:solidFill>
                  <a:schemeClr val="bg1"/>
                </a:solidFill>
              </a:rPr>
            </a:br>
            <a:r>
              <a:rPr lang="en-US" sz="2000" b="1">
                <a:solidFill>
                  <a:schemeClr val="bg1"/>
                </a:solidFill>
                <a:ea typeface="Times New Roman" pitchFamily="18" charset="0"/>
                <a:cs typeface="Times New Roman" pitchFamily="18" charset="0"/>
              </a:rPr>
              <a:t>Plant Pest and Disease Management and Disaster Prevention Program </a:t>
            </a:r>
            <a:endParaRPr lang="en-US">
              <a:solidFill>
                <a:schemeClr val="bg1"/>
              </a:solidFill>
            </a:endParaRPr>
          </a:p>
        </p:txBody>
      </p:sp>
      <p:sp>
        <p:nvSpPr>
          <p:cNvPr id="3" name="Content Placeholder 2"/>
          <p:cNvSpPr>
            <a:spLocks noGrp="1"/>
          </p:cNvSpPr>
          <p:nvPr>
            <p:ph idx="1"/>
          </p:nvPr>
        </p:nvSpPr>
        <p:spPr>
          <a:xfrm>
            <a:off x="685800" y="1676400"/>
            <a:ext cx="7924800" cy="1295400"/>
          </a:xfrm>
        </p:spPr>
        <p:txBody>
          <a:bodyPr>
            <a:noAutofit/>
          </a:bodyPr>
          <a:lstStyle/>
          <a:p>
            <a:pPr marL="0" indent="0">
              <a:spcAft>
                <a:spcPts val="600"/>
              </a:spcAft>
              <a:buNone/>
            </a:pPr>
            <a:r>
              <a:rPr lang="en-US" b="1"/>
              <a:t>Clear and Transparent Process</a:t>
            </a:r>
          </a:p>
          <a:p>
            <a:pPr marL="0" indent="0">
              <a:spcAft>
                <a:spcPts val="600"/>
              </a:spcAft>
              <a:buNone/>
            </a:pPr>
            <a:r>
              <a:rPr lang="en-US" b="1"/>
              <a:t>Broad Stakeholder Collaboration</a:t>
            </a:r>
          </a:p>
          <a:p>
            <a:pPr lvl="1">
              <a:spcAft>
                <a:spcPts val="600"/>
              </a:spcAft>
            </a:pPr>
            <a:r>
              <a:rPr lang="en-US" b="1"/>
              <a:t>Federal </a:t>
            </a:r>
          </a:p>
          <a:p>
            <a:pPr lvl="1">
              <a:spcAft>
                <a:spcPts val="600"/>
              </a:spcAft>
            </a:pPr>
            <a:r>
              <a:rPr lang="en-US" b="1"/>
              <a:t>State Government(s)</a:t>
            </a:r>
          </a:p>
          <a:p>
            <a:pPr lvl="1">
              <a:spcAft>
                <a:spcPts val="600"/>
              </a:spcAft>
            </a:pPr>
            <a:r>
              <a:rPr lang="en-US" b="1"/>
              <a:t>Tribal Nation(s)</a:t>
            </a:r>
          </a:p>
          <a:p>
            <a:pPr lvl="1">
              <a:spcAft>
                <a:spcPts val="600"/>
              </a:spcAft>
            </a:pPr>
            <a:r>
              <a:rPr lang="en-US" b="1"/>
              <a:t>Academia</a:t>
            </a:r>
          </a:p>
          <a:p>
            <a:pPr lvl="1">
              <a:spcAft>
                <a:spcPts val="600"/>
              </a:spcAft>
            </a:pPr>
            <a:r>
              <a:rPr lang="en-US" b="1"/>
              <a:t>Industry</a:t>
            </a:r>
          </a:p>
          <a:p>
            <a:pPr lvl="1">
              <a:spcAft>
                <a:spcPts val="600"/>
              </a:spcAft>
            </a:pPr>
            <a:r>
              <a:rPr lang="en-US" b="1"/>
              <a:t>Private Entities/Non-Profits</a:t>
            </a:r>
          </a:p>
        </p:txBody>
      </p:sp>
    </p:spTree>
    <p:extLst>
      <p:ext uri="{BB962C8B-B14F-4D97-AF65-F5344CB8AC3E}">
        <p14:creationId xmlns:p14="http://schemas.microsoft.com/office/powerpoint/2010/main" val="11678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00" y="1179000"/>
            <a:ext cx="8623800" cy="5439000"/>
          </a:xfrm>
        </p:spPr>
        <p:txBody>
          <a:bodyPr vert="horz" lIns="91440" tIns="45720" rIns="91440" bIns="45720" rtlCol="0" anchor="t">
            <a:noAutofit/>
          </a:bodyPr>
          <a:lstStyle/>
          <a:p>
            <a:pPr marL="0" indent="0">
              <a:spcAft>
                <a:spcPts val="600"/>
              </a:spcAft>
              <a:buNone/>
            </a:pPr>
            <a:r>
              <a:rPr lang="en-US" sz="2800" b="1" dirty="0"/>
              <a:t>PPDMDPP Project Suggestion Review Team Members:</a:t>
            </a:r>
          </a:p>
          <a:p>
            <a:pPr lvl="1">
              <a:spcBef>
                <a:spcPts val="0"/>
              </a:spcBef>
            </a:pPr>
            <a:r>
              <a:rPr lang="en-US" sz="2400" b="1" dirty="0"/>
              <a:t> </a:t>
            </a:r>
            <a:r>
              <a:rPr lang="en-US" dirty="0"/>
              <a:t>APHIS employees  </a:t>
            </a:r>
            <a:endParaRPr lang="en-US" dirty="0">
              <a:cs typeface="Calibri"/>
            </a:endParaRPr>
          </a:p>
          <a:p>
            <a:pPr lvl="1">
              <a:spcBef>
                <a:spcPts val="0"/>
              </a:spcBef>
            </a:pPr>
            <a:r>
              <a:rPr lang="en-US" dirty="0"/>
              <a:t>National Plant Board representatives from 14 states</a:t>
            </a:r>
            <a:endParaRPr lang="en-US" dirty="0">
              <a:ea typeface="+mn-lt"/>
              <a:cs typeface="+mn-lt"/>
            </a:endParaRPr>
          </a:p>
          <a:p>
            <a:pPr lvl="1">
              <a:spcBef>
                <a:spcPts val="0"/>
              </a:spcBef>
            </a:pPr>
            <a:r>
              <a:rPr lang="en-US" dirty="0"/>
              <a:t>Specialty Crop Farm Bill Alliance representatives</a:t>
            </a:r>
            <a:endParaRPr lang="en-US" dirty="0">
              <a:cs typeface="Calibri"/>
            </a:endParaRPr>
          </a:p>
          <a:p>
            <a:pPr lvl="1">
              <a:spcBef>
                <a:spcPts val="0"/>
              </a:spcBef>
            </a:pPr>
            <a:r>
              <a:rPr lang="en-US" dirty="0"/>
              <a:t>State Govt representatives </a:t>
            </a:r>
            <a:endParaRPr lang="en-US" dirty="0">
              <a:cs typeface="Calibri"/>
            </a:endParaRPr>
          </a:p>
          <a:p>
            <a:pPr lvl="1">
              <a:spcBef>
                <a:spcPts val="0"/>
              </a:spcBef>
            </a:pPr>
            <a:r>
              <a:rPr lang="en-US" dirty="0"/>
              <a:t>Employees from other USDA Agencies(ARS and FS)</a:t>
            </a:r>
            <a:endParaRPr lang="en-US" dirty="0">
              <a:cs typeface="Calibri"/>
            </a:endParaRPr>
          </a:p>
          <a:p>
            <a:pPr lvl="1">
              <a:spcBef>
                <a:spcPts val="0"/>
              </a:spcBef>
            </a:pPr>
            <a:r>
              <a:rPr lang="en-US" dirty="0"/>
              <a:t>Academics from the agriculture programs Tribal representatives</a:t>
            </a:r>
            <a:endParaRPr lang="en-US" dirty="0">
              <a:cs typeface="Calibri"/>
            </a:endParaRPr>
          </a:p>
          <a:p>
            <a:pPr marL="457200" lvl="1" indent="0">
              <a:spcBef>
                <a:spcPts val="0"/>
              </a:spcBef>
              <a:buNone/>
            </a:pPr>
            <a:endParaRPr lang="en-US" sz="2400" dirty="0">
              <a:highlight>
                <a:srgbClr val="FFFF00"/>
              </a:highlight>
              <a:cs typeface="Calibri"/>
            </a:endParaRPr>
          </a:p>
        </p:txBody>
      </p:sp>
      <p:sp>
        <p:nvSpPr>
          <p:cNvPr id="4" name="Title 3"/>
          <p:cNvSpPr>
            <a:spLocks noGrp="1"/>
          </p:cNvSpPr>
          <p:nvPr>
            <p:ph type="title"/>
          </p:nvPr>
        </p:nvSpPr>
        <p:spPr>
          <a:xfrm>
            <a:off x="457200" y="274638"/>
            <a:ext cx="8229600" cy="792162"/>
          </a:xfrm>
        </p:spPr>
        <p:txBody>
          <a:bodyPr/>
          <a:lstStyle/>
          <a:p>
            <a:endParaRPr lang="en-US"/>
          </a:p>
        </p:txBody>
      </p:sp>
      <p:sp>
        <p:nvSpPr>
          <p:cNvPr id="5" name="Title 1"/>
          <p:cNvSpPr txBox="1">
            <a:spLocks/>
          </p:cNvSpPr>
          <p:nvPr/>
        </p:nvSpPr>
        <p:spPr>
          <a:xfrm>
            <a:off x="457200" y="274638"/>
            <a:ext cx="8229600" cy="792162"/>
          </a:xfrm>
          <a:prstGeom prst="rect">
            <a:avLst/>
          </a:prstGeom>
          <a:solidFill>
            <a:srgbClr val="002D5B"/>
          </a:solidFill>
          <a:effectLst>
            <a:glow rad="63500">
              <a:schemeClr val="bg1">
                <a:lumMod val="6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chemeClr val="bg1"/>
                </a:solidFill>
              </a:rPr>
              <a:t>Stakeholder Collaboration</a:t>
            </a:r>
          </a:p>
        </p:txBody>
      </p:sp>
    </p:spTree>
    <p:extLst>
      <p:ext uri="{BB962C8B-B14F-4D97-AF65-F5344CB8AC3E}">
        <p14:creationId xmlns:p14="http://schemas.microsoft.com/office/powerpoint/2010/main" val="36804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D5B"/>
          </a:solidFill>
          <a:effectLst>
            <a:glow rad="63500">
              <a:schemeClr val="bg1">
                <a:lumMod val="65000"/>
                <a:alpha val="40000"/>
              </a:schemeClr>
            </a:glow>
          </a:effectLst>
        </p:spPr>
        <p:txBody>
          <a:bodyPr>
            <a:normAutofit/>
          </a:bodyPr>
          <a:lstStyle/>
          <a:p>
            <a:r>
              <a:rPr lang="en-US">
                <a:solidFill>
                  <a:schemeClr val="bg1"/>
                </a:solidFill>
              </a:rPr>
              <a:t>Evaluation Criteria</a:t>
            </a:r>
            <a:br>
              <a:rPr lang="en-US">
                <a:solidFill>
                  <a:schemeClr val="bg1"/>
                </a:solidFill>
              </a:rPr>
            </a:br>
            <a:r>
              <a:rPr lang="en-US" sz="2000" b="1">
                <a:solidFill>
                  <a:schemeClr val="bg1"/>
                </a:solidFill>
                <a:ea typeface="Times New Roman" pitchFamily="18" charset="0"/>
                <a:cs typeface="Times New Roman" pitchFamily="18" charset="0"/>
              </a:rPr>
              <a:t>Plant Pest and Disease Management and Disaster Prevention Program</a:t>
            </a:r>
            <a:endParaRPr lang="en-US" sz="2000">
              <a:solidFill>
                <a:schemeClr val="bg1"/>
              </a:solidFill>
            </a:endParaRPr>
          </a:p>
        </p:txBody>
      </p:sp>
      <p:sp>
        <p:nvSpPr>
          <p:cNvPr id="3" name="Content Placeholder 2"/>
          <p:cNvSpPr>
            <a:spLocks noGrp="1"/>
          </p:cNvSpPr>
          <p:nvPr>
            <p:ph idx="1"/>
          </p:nvPr>
        </p:nvSpPr>
        <p:spPr>
          <a:xfrm>
            <a:off x="381000" y="1676400"/>
            <a:ext cx="8229600" cy="4525963"/>
          </a:xfrm>
        </p:spPr>
        <p:txBody>
          <a:bodyPr>
            <a:normAutofit lnSpcReduction="10000"/>
          </a:bodyPr>
          <a:lstStyle/>
          <a:p>
            <a:pPr>
              <a:spcAft>
                <a:spcPts val="600"/>
              </a:spcAft>
            </a:pPr>
            <a:r>
              <a:rPr lang="en-US" sz="2400" b="1"/>
              <a:t>Strategic Alignment</a:t>
            </a:r>
            <a:r>
              <a:rPr lang="en-US" sz="2400"/>
              <a:t> – Does the suggestion align with the strategic objectives of PPA Section 7721?</a:t>
            </a:r>
          </a:p>
          <a:p>
            <a:pPr>
              <a:spcAft>
                <a:spcPts val="600"/>
              </a:spcAft>
            </a:pPr>
            <a:r>
              <a:rPr lang="en-US" sz="2400" b="1"/>
              <a:t>Impact/Outcome</a:t>
            </a:r>
            <a:r>
              <a:rPr lang="en-US" sz="2400"/>
              <a:t> – Will the project make an impact and produce results as defined by the individual goal area?</a:t>
            </a:r>
            <a:endParaRPr lang="en-US" sz="2400" b="1"/>
          </a:p>
          <a:p>
            <a:pPr>
              <a:spcAft>
                <a:spcPts val="600"/>
              </a:spcAft>
            </a:pPr>
            <a:r>
              <a:rPr lang="en-US" sz="2400" b="1"/>
              <a:t>Feasibility</a:t>
            </a:r>
            <a:r>
              <a:rPr lang="en-US" sz="2400"/>
              <a:t> – Can the project be accomplished based on key factors such as resources, collaborative partnerships, and clearly defined process?</a:t>
            </a:r>
            <a:endParaRPr lang="en-US" sz="2400" b="1"/>
          </a:p>
          <a:p>
            <a:pPr>
              <a:spcAft>
                <a:spcPts val="600"/>
              </a:spcAft>
            </a:pPr>
            <a:r>
              <a:rPr lang="en-US" sz="2400" b="1"/>
              <a:t>Past Performance, Best Practices and Innovation</a:t>
            </a:r>
            <a:r>
              <a:rPr lang="en-US" sz="2400"/>
              <a:t> – Will the project be successful based on previous experience in similar endeavors or to the extent in which the project utilizes best practices and innovation to achieving success? </a:t>
            </a:r>
          </a:p>
          <a:p>
            <a:endParaRPr lang="en-US"/>
          </a:p>
        </p:txBody>
      </p:sp>
    </p:spTree>
    <p:extLst>
      <p:ext uri="{BB962C8B-B14F-4D97-AF65-F5344CB8AC3E}">
        <p14:creationId xmlns:p14="http://schemas.microsoft.com/office/powerpoint/2010/main" val="354851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287"/>
            <a:ext cx="8229600" cy="897147"/>
          </a:xfrm>
          <a:solidFill>
            <a:srgbClr val="002D5B"/>
          </a:solidFill>
          <a:effectLst>
            <a:outerShdw blurRad="50800" dist="38100" dir="8100000" algn="tr" rotWithShape="0">
              <a:prstClr val="black">
                <a:alpha val="40000"/>
              </a:prstClr>
            </a:outerShdw>
          </a:effectLst>
        </p:spPr>
        <p:txBody>
          <a:bodyPr>
            <a:normAutofit/>
          </a:bodyPr>
          <a:lstStyle/>
          <a:p>
            <a:pPr algn="ctr"/>
            <a:r>
              <a:rPr lang="en-US">
                <a:solidFill>
                  <a:schemeClr val="bg1"/>
                </a:solidFill>
              </a:rPr>
              <a:t>Goal Area Objectives</a:t>
            </a:r>
          </a:p>
        </p:txBody>
      </p:sp>
      <p:graphicFrame>
        <p:nvGraphicFramePr>
          <p:cNvPr id="4" name="Table 3"/>
          <p:cNvGraphicFramePr>
            <a:graphicFrameLocks noGrp="1"/>
          </p:cNvGraphicFramePr>
          <p:nvPr>
            <p:extLst>
              <p:ext uri="{D42A27DB-BD31-4B8C-83A1-F6EECF244321}">
                <p14:modId xmlns:p14="http://schemas.microsoft.com/office/powerpoint/2010/main" val="3921459801"/>
              </p:ext>
            </p:extLst>
          </p:nvPr>
        </p:nvGraphicFramePr>
        <p:xfrm>
          <a:off x="457200" y="1242204"/>
          <a:ext cx="8229600" cy="5022847"/>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883982">
                <a:tc>
                  <a:txBody>
                    <a:bodyPr/>
                    <a:lstStyle/>
                    <a:p>
                      <a:pPr marL="0" marR="0">
                        <a:lnSpc>
                          <a:spcPct val="115000"/>
                        </a:lnSpc>
                        <a:spcBef>
                          <a:spcPts val="0"/>
                        </a:spcBef>
                        <a:spcAft>
                          <a:spcPts val="0"/>
                        </a:spcAft>
                      </a:pPr>
                      <a:r>
                        <a:rPr lang="en-US" sz="2000">
                          <a:solidFill>
                            <a:schemeClr val="bg1"/>
                          </a:solidFill>
                          <a:effectLst/>
                        </a:rPr>
                        <a:t>Goal 1: Analysis</a:t>
                      </a:r>
                      <a:endParaRPr lang="en-US" sz="2000">
                        <a:solidFill>
                          <a:schemeClr val="bg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800" b="1">
                        <a:solidFill>
                          <a:schemeClr val="tx1"/>
                        </a:solidFill>
                        <a:effectLst/>
                      </a:endParaRPr>
                    </a:p>
                    <a:p>
                      <a:pPr marL="0" marR="0">
                        <a:lnSpc>
                          <a:spcPct val="115000"/>
                        </a:lnSpc>
                        <a:spcBef>
                          <a:spcPts val="0"/>
                        </a:spcBef>
                        <a:spcAft>
                          <a:spcPts val="0"/>
                        </a:spcAft>
                      </a:pPr>
                      <a:r>
                        <a:rPr lang="en-US" sz="1800" b="1">
                          <a:solidFill>
                            <a:schemeClr val="tx1"/>
                          </a:solidFill>
                          <a:effectLst/>
                        </a:rPr>
                        <a:t>Identify risk factors and high-risk pathways through analysis of available data.</a:t>
                      </a:r>
                    </a:p>
                    <a:p>
                      <a:pPr marL="0" marR="0">
                        <a:lnSpc>
                          <a:spcPct val="115000"/>
                        </a:lnSpc>
                        <a:spcBef>
                          <a:spcPts val="0"/>
                        </a:spcBef>
                        <a:spcAft>
                          <a:spcPts val="0"/>
                        </a:spcAft>
                      </a:pPr>
                      <a:endParaRPr lang="en-US" sz="800" b="1">
                        <a:solidFill>
                          <a:schemeClr val="tx1"/>
                        </a:solidFill>
                        <a:effectLst/>
                        <a:latin typeface="+mn-lt"/>
                        <a:ea typeface="Calibri"/>
                        <a:cs typeface="Times New Roman"/>
                      </a:endParaRPr>
                    </a:p>
                    <a:p>
                      <a:pPr marL="0" marR="0">
                        <a:lnSpc>
                          <a:spcPct val="115000"/>
                        </a:lnSpc>
                        <a:spcBef>
                          <a:spcPts val="0"/>
                        </a:spcBef>
                        <a:spcAft>
                          <a:spcPts val="0"/>
                        </a:spcAft>
                      </a:pPr>
                      <a:r>
                        <a:rPr lang="en-US" sz="1800" b="1" i="0" u="none" strike="noStrike" noProof="0">
                          <a:solidFill>
                            <a:schemeClr val="tx1"/>
                          </a:solidFill>
                          <a:effectLst/>
                        </a:rPr>
                        <a:t>Develop risk-based models and decision-support algorithms, approaches, or tools to reduce the arrival and establishment of exotic plant pest species.</a:t>
                      </a:r>
                    </a:p>
                    <a:p>
                      <a:pPr marL="0" marR="0">
                        <a:lnSpc>
                          <a:spcPct val="115000"/>
                        </a:lnSpc>
                        <a:spcBef>
                          <a:spcPts val="0"/>
                        </a:spcBef>
                        <a:spcAft>
                          <a:spcPts val="0"/>
                        </a:spcAft>
                      </a:pPr>
                      <a:endParaRPr lang="en-US" sz="800" b="1">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3033074">
                <a:tc>
                  <a:txBody>
                    <a:bodyPr/>
                    <a:lstStyle/>
                    <a:p>
                      <a:pPr marL="0" marR="0">
                        <a:lnSpc>
                          <a:spcPct val="115000"/>
                        </a:lnSpc>
                        <a:spcBef>
                          <a:spcPts val="0"/>
                        </a:spcBef>
                        <a:spcAft>
                          <a:spcPts val="0"/>
                        </a:spcAft>
                      </a:pPr>
                      <a:r>
                        <a:rPr lang="en-US" sz="2000">
                          <a:solidFill>
                            <a:schemeClr val="bg1"/>
                          </a:solidFill>
                          <a:effectLst/>
                          <a:latin typeface="+mn-lt"/>
                          <a:ea typeface="Calibri"/>
                          <a:cs typeface="Times New Roman"/>
                        </a:rPr>
                        <a:t>Goal</a:t>
                      </a:r>
                      <a:r>
                        <a:rPr lang="en-US" sz="2000" baseline="0">
                          <a:solidFill>
                            <a:schemeClr val="bg1"/>
                          </a:solidFill>
                          <a:effectLst/>
                          <a:latin typeface="+mn-lt"/>
                          <a:ea typeface="Calibri"/>
                          <a:cs typeface="Times New Roman"/>
                        </a:rPr>
                        <a:t> 1: Survey</a:t>
                      </a:r>
                      <a:endParaRPr lang="en-US" sz="2000">
                        <a:solidFill>
                          <a:schemeClr val="bg1"/>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800" b="1" kern="1200">
                        <a:solidFill>
                          <a:schemeClr val="dk1"/>
                        </a:solidFill>
                        <a:effectLst/>
                        <a:latin typeface="+mn-lt"/>
                        <a:ea typeface="+mn-ea"/>
                        <a:cs typeface="+mn-cs"/>
                      </a:endParaRPr>
                    </a:p>
                    <a:p>
                      <a:pPr marL="0" marR="0">
                        <a:lnSpc>
                          <a:spcPct val="115000"/>
                        </a:lnSpc>
                        <a:spcBef>
                          <a:spcPts val="0"/>
                        </a:spcBef>
                        <a:spcAft>
                          <a:spcPts val="0"/>
                        </a:spcAft>
                      </a:pPr>
                      <a:r>
                        <a:rPr lang="en-US" sz="1800" b="1" i="0" u="none" strike="noStrike" kern="1200" noProof="0">
                          <a:effectLst/>
                        </a:rPr>
                        <a:t>Conduct national priority pest surveys in support of specialty crops, trade, and identified program surveys.</a:t>
                      </a:r>
                    </a:p>
                    <a:p>
                      <a:pPr marL="0" marR="0" lvl="0">
                        <a:lnSpc>
                          <a:spcPct val="114999"/>
                        </a:lnSpc>
                        <a:spcBef>
                          <a:spcPts val="0"/>
                        </a:spcBef>
                        <a:spcAft>
                          <a:spcPts val="0"/>
                        </a:spcAft>
                        <a:buNone/>
                      </a:pPr>
                      <a:endParaRPr lang="en-US" sz="1800" b="1" i="0" u="none" strike="noStrike" kern="1200" noProof="0">
                        <a:effectLst/>
                        <a:latin typeface="Calibri"/>
                      </a:endParaRPr>
                    </a:p>
                    <a:p>
                      <a:pPr marL="0" marR="0" lvl="0">
                        <a:lnSpc>
                          <a:spcPct val="114999"/>
                        </a:lnSpc>
                        <a:spcBef>
                          <a:spcPts val="0"/>
                        </a:spcBef>
                        <a:spcAft>
                          <a:spcPts val="0"/>
                        </a:spcAft>
                        <a:buNone/>
                      </a:pPr>
                      <a:r>
                        <a:rPr lang="en-US" sz="1800" b="1" i="0" u="none" strike="noStrike" kern="1200" noProof="0">
                          <a:effectLst/>
                          <a:latin typeface="Calibri"/>
                        </a:rPr>
                        <a:t>Target multiple high-risk pathways for exotic pest introduction across the United States.</a:t>
                      </a:r>
                      <a:endParaRPr lang="en-US" b="1"/>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307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913"/>
            <a:ext cx="8229600" cy="897147"/>
          </a:xfrm>
          <a:solidFill>
            <a:srgbClr val="002D5B"/>
          </a:solidFill>
          <a:effectLst>
            <a:outerShdw blurRad="50800" dist="38100" dir="8100000" algn="tr" rotWithShape="0">
              <a:prstClr val="black">
                <a:alpha val="40000"/>
              </a:prstClr>
            </a:outerShdw>
          </a:effectLst>
        </p:spPr>
        <p:txBody>
          <a:bodyPr>
            <a:normAutofit/>
          </a:bodyPr>
          <a:lstStyle/>
          <a:p>
            <a:pPr algn="ctr"/>
            <a:r>
              <a:rPr lang="en-US">
                <a:solidFill>
                  <a:schemeClr val="bg1"/>
                </a:solidFill>
              </a:rPr>
              <a:t>Goal Area Objectives</a:t>
            </a:r>
          </a:p>
        </p:txBody>
      </p:sp>
      <p:graphicFrame>
        <p:nvGraphicFramePr>
          <p:cNvPr id="3" name="Table 2"/>
          <p:cNvGraphicFramePr>
            <a:graphicFrameLocks noGrp="1"/>
          </p:cNvGraphicFramePr>
          <p:nvPr>
            <p:extLst>
              <p:ext uri="{D42A27DB-BD31-4B8C-83A1-F6EECF244321}">
                <p14:modId xmlns:p14="http://schemas.microsoft.com/office/powerpoint/2010/main" val="4117155323"/>
              </p:ext>
            </p:extLst>
          </p:nvPr>
        </p:nvGraphicFramePr>
        <p:xfrm>
          <a:off x="457200" y="1250831"/>
          <a:ext cx="8229600" cy="4921369"/>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2954285">
                <a:tc>
                  <a:txBody>
                    <a:bodyPr/>
                    <a:lstStyle/>
                    <a:p>
                      <a:pPr marL="0" marR="0">
                        <a:lnSpc>
                          <a:spcPct val="115000"/>
                        </a:lnSpc>
                        <a:spcBef>
                          <a:spcPts val="0"/>
                        </a:spcBef>
                        <a:spcAft>
                          <a:spcPts val="0"/>
                        </a:spcAft>
                      </a:pPr>
                      <a:r>
                        <a:rPr lang="en-US" sz="2000">
                          <a:effectLst/>
                        </a:rPr>
                        <a:t>Goal 2: Domestic Inspection </a:t>
                      </a:r>
                    </a:p>
                  </a:txBody>
                  <a:tcPr marL="68580" marR="68580" marT="0" marB="0"/>
                </a:tc>
                <a:tc>
                  <a:txBody>
                    <a:bodyPr/>
                    <a:lstStyle/>
                    <a:p>
                      <a:pPr marL="0" marR="0">
                        <a:spcBef>
                          <a:spcPts val="0"/>
                        </a:spcBef>
                        <a:spcAft>
                          <a:spcPts val="0"/>
                        </a:spcAft>
                      </a:pPr>
                      <a:r>
                        <a:rPr lang="en-US" sz="1800" b="1">
                          <a:solidFill>
                            <a:schemeClr val="tx1"/>
                          </a:solidFill>
                          <a:effectLst/>
                          <a:latin typeface="+mn-lt"/>
                          <a:ea typeface="Times New Roman"/>
                        </a:rPr>
                        <a:t>Promote and expand inland inspections of containers and mail facilities, where possible.</a:t>
                      </a:r>
                    </a:p>
                    <a:p>
                      <a:pPr marL="0" marR="0">
                        <a:spcBef>
                          <a:spcPts val="0"/>
                        </a:spcBef>
                        <a:spcAft>
                          <a:spcPts val="0"/>
                        </a:spcAft>
                      </a:pPr>
                      <a:endParaRPr lang="en-US" sz="800" b="1" kern="1200">
                        <a:solidFill>
                          <a:schemeClr val="dk1"/>
                        </a:solidFill>
                        <a:effectLst/>
                        <a:latin typeface="+mn-lt"/>
                        <a:ea typeface="+mn-ea"/>
                        <a:cs typeface="+mn-cs"/>
                      </a:endParaRPr>
                    </a:p>
                    <a:p>
                      <a:pPr marL="0" marR="0">
                        <a:spcBef>
                          <a:spcPts val="0"/>
                        </a:spcBef>
                        <a:spcAft>
                          <a:spcPts val="0"/>
                        </a:spcAft>
                      </a:pPr>
                      <a:r>
                        <a:rPr lang="en-US" sz="1800" b="1" kern="1200">
                          <a:solidFill>
                            <a:schemeClr val="dk1"/>
                          </a:solidFill>
                          <a:effectLst/>
                          <a:latin typeface="+mn-lt"/>
                          <a:ea typeface="+mn-ea"/>
                          <a:cs typeface="+mn-cs"/>
                        </a:rPr>
                        <a:t>Expand the use of canine teams for domestic inspection activities emphasizing regulatory activities.</a:t>
                      </a:r>
                    </a:p>
                    <a:p>
                      <a:pPr marL="0" marR="0">
                        <a:spcBef>
                          <a:spcPts val="0"/>
                        </a:spcBef>
                        <a:spcAft>
                          <a:spcPts val="0"/>
                        </a:spcAft>
                      </a:pPr>
                      <a:endParaRPr lang="en-US" sz="800" b="1" kern="1200">
                        <a:solidFill>
                          <a:schemeClr val="dk1"/>
                        </a:solidFill>
                        <a:effectLst/>
                        <a:latin typeface="+mn-lt"/>
                        <a:ea typeface="+mn-ea"/>
                        <a:cs typeface="+mn-cs"/>
                      </a:endParaRPr>
                    </a:p>
                    <a:p>
                      <a:pPr marL="0" marR="0">
                        <a:spcBef>
                          <a:spcPts val="0"/>
                        </a:spcBef>
                        <a:spcAft>
                          <a:spcPts val="0"/>
                        </a:spcAft>
                      </a:pPr>
                      <a:r>
                        <a:rPr lang="en-US" sz="1800" b="1" kern="1200">
                          <a:solidFill>
                            <a:schemeClr val="dk1"/>
                          </a:solidFill>
                          <a:effectLst/>
                          <a:latin typeface="+mn-lt"/>
                          <a:ea typeface="+mn-ea"/>
                          <a:cs typeface="+mn-cs"/>
                        </a:rPr>
                        <a:t>Promote increased levels of inspection for regulated articles for interstate movement.</a:t>
                      </a:r>
                    </a:p>
                    <a:p>
                      <a:pPr marL="0" marR="0">
                        <a:spcBef>
                          <a:spcPts val="0"/>
                        </a:spcBef>
                        <a:spcAft>
                          <a:spcPts val="0"/>
                        </a:spcAft>
                      </a:pPr>
                      <a:endParaRPr lang="en-US" sz="800" b="1" kern="1200">
                        <a:solidFill>
                          <a:schemeClr val="dk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1967084">
                <a:tc>
                  <a:txBody>
                    <a:bodyPr/>
                    <a:lstStyle/>
                    <a:p>
                      <a:pPr marL="0" marR="0" algn="l">
                        <a:lnSpc>
                          <a:spcPct val="115000"/>
                        </a:lnSpc>
                        <a:spcBef>
                          <a:spcPts val="0"/>
                        </a:spcBef>
                        <a:spcAft>
                          <a:spcPts val="0"/>
                        </a:spcAft>
                      </a:pPr>
                      <a:r>
                        <a:rPr lang="en-US" sz="2000">
                          <a:effectLst/>
                        </a:rPr>
                        <a:t>Goal 3: Pest Identification and Technology</a:t>
                      </a:r>
                      <a:endParaRPr lang="en-US" sz="2000">
                        <a:effectLst/>
                        <a:latin typeface="Calibri"/>
                        <a:ea typeface="Calibri"/>
                        <a:cs typeface="Times New Roman"/>
                      </a:endParaRPr>
                    </a:p>
                  </a:txBody>
                  <a:tcPr marL="68580" marR="68580" marT="0" marB="0"/>
                </a:tc>
                <a:tc>
                  <a:txBody>
                    <a:bodyPr/>
                    <a:lstStyle/>
                    <a:p>
                      <a:endParaRPr lang="en-US" sz="800" b="1" kern="1200">
                        <a:solidFill>
                          <a:schemeClr val="dk1"/>
                        </a:solidFill>
                        <a:effectLst/>
                        <a:latin typeface="+mn-lt"/>
                        <a:ea typeface="+mn-ea"/>
                        <a:cs typeface="+mn-cs"/>
                      </a:endParaRPr>
                    </a:p>
                    <a:p>
                      <a:r>
                        <a:rPr lang="en-US" sz="1800" b="1" kern="1200">
                          <a:solidFill>
                            <a:schemeClr val="dk1"/>
                          </a:solidFill>
                          <a:effectLst/>
                          <a:latin typeface="+mn-lt"/>
                          <a:ea typeface="+mn-ea"/>
                          <a:cs typeface="+mn-cs"/>
                        </a:rPr>
                        <a:t>Improve all aspects of early detection technologies and resources.</a:t>
                      </a:r>
                    </a:p>
                    <a:p>
                      <a:pPr marL="0" marR="0">
                        <a:lnSpc>
                          <a:spcPct val="115000"/>
                        </a:lnSpc>
                        <a:spcBef>
                          <a:spcPts val="0"/>
                        </a:spcBef>
                        <a:spcAft>
                          <a:spcPts val="0"/>
                        </a:spcAft>
                      </a:pPr>
                      <a:endParaRPr lang="en-US" sz="800" b="1" kern="1200">
                        <a:solidFill>
                          <a:schemeClr val="dk1"/>
                        </a:solidFill>
                        <a:effectLst/>
                        <a:latin typeface="+mn-lt"/>
                        <a:ea typeface="+mn-ea"/>
                        <a:cs typeface="+mn-cs"/>
                      </a:endParaRPr>
                    </a:p>
                    <a:p>
                      <a:pPr marL="0" marR="0">
                        <a:lnSpc>
                          <a:spcPct val="115000"/>
                        </a:lnSpc>
                        <a:spcBef>
                          <a:spcPts val="0"/>
                        </a:spcBef>
                        <a:spcAft>
                          <a:spcPts val="0"/>
                        </a:spcAft>
                      </a:pPr>
                      <a:r>
                        <a:rPr lang="en-US" sz="1800" b="1" i="0" u="none" strike="noStrike" kern="1200" noProof="0">
                          <a:effectLst/>
                        </a:rPr>
                        <a:t>Develop or improve diagnostic tests and identification tools and methods for species in a wide range of taxonomic groups containing high priority pests.</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215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60"/>
            <a:ext cx="8229600" cy="914400"/>
          </a:xfrm>
          <a:solidFill>
            <a:srgbClr val="002D5B"/>
          </a:solidFill>
          <a:effectLst>
            <a:outerShdw blurRad="50800" dist="38100" dir="8100000" algn="tr" rotWithShape="0">
              <a:prstClr val="black">
                <a:alpha val="40000"/>
              </a:prstClr>
            </a:outerShdw>
          </a:effectLst>
        </p:spPr>
        <p:txBody>
          <a:bodyPr>
            <a:normAutofit/>
          </a:bodyPr>
          <a:lstStyle/>
          <a:p>
            <a:pPr algn="ctr"/>
            <a:r>
              <a:rPr lang="en-US">
                <a:solidFill>
                  <a:schemeClr val="bg1"/>
                </a:solidFill>
              </a:rPr>
              <a:t>Goal Area Objectives</a:t>
            </a:r>
          </a:p>
        </p:txBody>
      </p:sp>
      <p:graphicFrame>
        <p:nvGraphicFramePr>
          <p:cNvPr id="4" name="Table 3"/>
          <p:cNvGraphicFramePr>
            <a:graphicFrameLocks noGrp="1"/>
          </p:cNvGraphicFramePr>
          <p:nvPr>
            <p:extLst>
              <p:ext uri="{D42A27DB-BD31-4B8C-83A1-F6EECF244321}">
                <p14:modId xmlns:p14="http://schemas.microsoft.com/office/powerpoint/2010/main" val="2708839276"/>
              </p:ext>
            </p:extLst>
          </p:nvPr>
        </p:nvGraphicFramePr>
        <p:xfrm>
          <a:off x="457200" y="1250829"/>
          <a:ext cx="8229600" cy="5754370"/>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2635880">
                <a:tc>
                  <a:txBody>
                    <a:bodyPr/>
                    <a:lstStyle/>
                    <a:p>
                      <a:pPr marL="0" marR="0">
                        <a:lnSpc>
                          <a:spcPct val="115000"/>
                        </a:lnSpc>
                        <a:spcBef>
                          <a:spcPts val="0"/>
                        </a:spcBef>
                        <a:spcAft>
                          <a:spcPts val="0"/>
                        </a:spcAft>
                      </a:pPr>
                      <a:r>
                        <a:rPr lang="en-US" sz="2000">
                          <a:effectLst/>
                        </a:rPr>
                        <a:t>Goal 4: Safeguard Nursery Production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solidFill>
                            <a:schemeClr val="tx1"/>
                          </a:solidFill>
                          <a:effectLst/>
                        </a:rPr>
                        <a:t>Develop science-based best management practices and risk mitigation practices to exclude, contain, and control regulated pests from the nursery production chain.</a:t>
                      </a:r>
                    </a:p>
                    <a:p>
                      <a:pPr marL="0" marR="0">
                        <a:lnSpc>
                          <a:spcPct val="115000"/>
                        </a:lnSpc>
                        <a:spcBef>
                          <a:spcPts val="0"/>
                        </a:spcBef>
                        <a:spcAft>
                          <a:spcPts val="0"/>
                        </a:spcAft>
                      </a:pPr>
                      <a:endParaRPr lang="en-US" sz="800" b="1">
                        <a:solidFill>
                          <a:schemeClr val="tx1"/>
                        </a:solidFill>
                        <a:effectLst/>
                        <a:latin typeface="+mn-lt"/>
                        <a:ea typeface="Calibri"/>
                        <a:cs typeface="Times New Roman"/>
                      </a:endParaRPr>
                    </a:p>
                    <a:p>
                      <a:pPr marL="0" marR="0">
                        <a:lnSpc>
                          <a:spcPct val="115000"/>
                        </a:lnSpc>
                        <a:spcBef>
                          <a:spcPts val="0"/>
                        </a:spcBef>
                        <a:spcAft>
                          <a:spcPts val="0"/>
                        </a:spcAft>
                      </a:pPr>
                      <a:r>
                        <a:rPr lang="en-US" sz="1800" b="1">
                          <a:solidFill>
                            <a:schemeClr val="tx1"/>
                          </a:solidFill>
                          <a:effectLst/>
                          <a:latin typeface="+mn-lt"/>
                          <a:ea typeface="Calibri"/>
                          <a:cs typeface="Times New Roman"/>
                        </a:rPr>
                        <a:t>To develop and nationally harmonize audit-based Nursery Certification Programs, including the harmonization of different certification programs </a:t>
                      </a:r>
                      <a:r>
                        <a:rPr lang="en-US" sz="1800" b="1" i="0" u="none" strike="noStrike" noProof="0">
                          <a:solidFill>
                            <a:schemeClr val="tx1"/>
                          </a:solidFill>
                          <a:effectLst/>
                        </a:rPr>
                        <a:t>(both inter- and intra-state)</a:t>
                      </a:r>
                      <a:r>
                        <a:rPr lang="en-US" sz="1800" b="1">
                          <a:solidFill>
                            <a:schemeClr val="tx1"/>
                          </a:solidFill>
                          <a:effectLst/>
                          <a:latin typeface="+mn-lt"/>
                          <a:ea typeface="Calibri"/>
                          <a:cs typeface="Times New Roman"/>
                        </a:rPr>
                        <a:t>, audit and inspection training for cooperators, and program launching.</a:t>
                      </a:r>
                      <a:endParaRPr lang="en-US" sz="1800" b="1">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3108960">
                <a:tc>
                  <a:txBody>
                    <a:bodyPr/>
                    <a:lstStyle/>
                    <a:p>
                      <a:pPr marL="0" marR="0">
                        <a:lnSpc>
                          <a:spcPct val="115000"/>
                        </a:lnSpc>
                        <a:spcBef>
                          <a:spcPts val="0"/>
                        </a:spcBef>
                        <a:spcAft>
                          <a:spcPts val="0"/>
                        </a:spcAft>
                      </a:pPr>
                      <a:r>
                        <a:rPr lang="en-US" sz="2000" b="1">
                          <a:effectLst/>
                        </a:rPr>
                        <a:t>Goal 5: Conduct Outreach &amp; Education </a:t>
                      </a:r>
                    </a:p>
                  </a:txBody>
                  <a:tcPr marL="68580" marR="68580" marT="0" marB="0"/>
                </a:tc>
                <a:tc>
                  <a:txBody>
                    <a:bodyPr/>
                    <a:lstStyle/>
                    <a:p>
                      <a:pPr marL="0" marR="0" lvl="0">
                        <a:lnSpc>
                          <a:spcPct val="114999"/>
                        </a:lnSpc>
                        <a:spcBef>
                          <a:spcPts val="0"/>
                        </a:spcBef>
                        <a:spcAft>
                          <a:spcPts val="0"/>
                        </a:spcAft>
                        <a:buNone/>
                      </a:pPr>
                      <a:r>
                        <a:rPr lang="en-US" sz="1800" b="1" i="0" u="none" strike="noStrike" noProof="0">
                          <a:effectLst/>
                          <a:latin typeface="Calibri"/>
                        </a:rPr>
                        <a:t>Provide education and encourage behaviors that enhance safeguarding</a:t>
                      </a:r>
                      <a:endParaRPr lang="en-US" b="1"/>
                    </a:p>
                    <a:p>
                      <a:pPr marL="0" marR="0" lvl="0">
                        <a:lnSpc>
                          <a:spcPct val="114999"/>
                        </a:lnSpc>
                        <a:spcBef>
                          <a:spcPts val="0"/>
                        </a:spcBef>
                        <a:spcAft>
                          <a:spcPts val="0"/>
                        </a:spcAft>
                        <a:buNone/>
                      </a:pPr>
                      <a:endParaRPr lang="en-US" sz="800" b="1" i="0" u="none" strike="noStrike" noProof="0">
                        <a:effectLst/>
                      </a:endParaRPr>
                    </a:p>
                    <a:p>
                      <a:pPr marL="0" marR="0" lvl="0">
                        <a:lnSpc>
                          <a:spcPct val="114999"/>
                        </a:lnSpc>
                        <a:spcBef>
                          <a:spcPts val="0"/>
                        </a:spcBef>
                        <a:spcAft>
                          <a:spcPts val="0"/>
                        </a:spcAft>
                        <a:buNone/>
                      </a:pPr>
                      <a:r>
                        <a:rPr lang="en-US" sz="1800" b="1" i="0" u="none" strike="noStrike" noProof="0">
                          <a:effectLst/>
                        </a:rPr>
                        <a:t>Increase the number of people actively looking for and reporting high-consequence pests at vulnerable points along high-risk pathways</a:t>
                      </a:r>
                      <a:endParaRPr lang="en-US" b="1"/>
                    </a:p>
                    <a:p>
                      <a:pPr marL="0" marR="0" lvl="0">
                        <a:lnSpc>
                          <a:spcPct val="114999"/>
                        </a:lnSpc>
                        <a:spcBef>
                          <a:spcPts val="0"/>
                        </a:spcBef>
                        <a:spcAft>
                          <a:spcPts val="0"/>
                        </a:spcAft>
                        <a:buNone/>
                      </a:pPr>
                      <a:endParaRPr lang="en-US" sz="800" b="1" i="0" u="none" strike="noStrike" noProof="0">
                        <a:effectLst/>
                      </a:endParaRPr>
                    </a:p>
                    <a:p>
                      <a:pPr marL="0" marR="0" lvl="0">
                        <a:lnSpc>
                          <a:spcPct val="114999"/>
                        </a:lnSpc>
                        <a:spcBef>
                          <a:spcPts val="0"/>
                        </a:spcBef>
                        <a:spcAft>
                          <a:spcPts val="0"/>
                        </a:spcAft>
                        <a:buNone/>
                      </a:pPr>
                      <a:r>
                        <a:rPr lang="en-US" sz="1800" b="1" i="0" u="none" strike="noStrike" noProof="0">
                          <a:effectLst/>
                        </a:rPr>
                        <a:t>Increase public acceptance and support of APHIS high priority plant pest and disease eradication and control efforts</a:t>
                      </a:r>
                      <a:endParaRPr lang="en-US" b="1"/>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231259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9EBEC5BD820468E8C5FCB3492A38A" ma:contentTypeVersion="4" ma:contentTypeDescription="Create a new document." ma:contentTypeScope="" ma:versionID="4e4b90973a49a3545e08b62cdb0a7421">
  <xsd:schema xmlns:xsd="http://www.w3.org/2001/XMLSchema" xmlns:xs="http://www.w3.org/2001/XMLSchema" xmlns:p="http://schemas.microsoft.com/office/2006/metadata/properties" xmlns:ns2="946b1f3c-ad30-4bca-9395-c2c4ea552107" xmlns:ns3="6413699b-d948-40f1-9d08-c7ff8b30f535" xmlns:ns4="a9be1839-9c1e-4ad7-b39d-5fed41e6f405" targetNamespace="http://schemas.microsoft.com/office/2006/metadata/properties" ma:root="true" ma:fieldsID="75c8b163dca50281c5217401f69026a1" ns2:_="" ns3:_="" ns4:_="">
    <xsd:import namespace="946b1f3c-ad30-4bca-9395-c2c4ea552107"/>
    <xsd:import namespace="6413699b-d948-40f1-9d08-c7ff8b30f535"/>
    <xsd:import namespace="a9be1839-9c1e-4ad7-b39d-5fed41e6f40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b1f3c-ad30-4bca-9395-c2c4ea5521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699b-d948-40f1-9d08-c7ff8b30f53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be1839-9c1e-4ad7-b39d-5fed41e6f4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946b1f3c-ad30-4bca-9395-c2c4ea552107">NXRC265MJ43S-928481472-243</_dlc_DocId>
    <_dlc_DocIdUrl xmlns="946b1f3c-ad30-4bca-9395-c2c4ea552107">
      <Url>https://usdagcc.sharepoint.com/sites/aphis-ppq-policy/php/PD/FarmBill/_layouts/15/DocIdRedir.aspx?ID=NXRC265MJ43S-928481472-243</Url>
      <Description>NXRC265MJ43S-928481472-243</Description>
    </_dlc_DocIdUrl>
    <SharedWithUsers xmlns="6413699b-d948-40f1-9d08-c7ff8b30f535">
      <UserInfo>
        <DisplayName>Pichler, Van N - APHIS</DisplayName>
        <AccountId>404</AccountId>
        <AccountType/>
      </UserInfo>
      <UserInfo>
        <DisplayName>Smith, Gibbs L - MRP-APHIS</DisplayName>
        <AccountId>1649</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B4361-4317-4A09-81D8-A8601C8DF8C1}">
  <ds:schemaRefs>
    <ds:schemaRef ds:uri="6413699b-d948-40f1-9d08-c7ff8b30f535"/>
    <ds:schemaRef ds:uri="946b1f3c-ad30-4bca-9395-c2c4ea552107"/>
    <ds:schemaRef ds:uri="a9be1839-9c1e-4ad7-b39d-5fed41e6f4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D11ED2-95D7-4F1F-9EE1-F2A5AD8FB791}">
  <ds:schemaRefs>
    <ds:schemaRef ds:uri="http://schemas.microsoft.com/sharepoint/events"/>
  </ds:schemaRefs>
</ds:datastoreItem>
</file>

<file path=customXml/itemProps3.xml><?xml version="1.0" encoding="utf-8"?>
<ds:datastoreItem xmlns:ds="http://schemas.openxmlformats.org/officeDocument/2006/customXml" ds:itemID="{78D69839-CC3F-464C-8220-005A44C19995}">
  <ds:schemaRefs>
    <ds:schemaRef ds:uri="http://schemas.microsoft.com/office/2006/documentManagement/types"/>
    <ds:schemaRef ds:uri="946b1f3c-ad30-4bca-9395-c2c4ea552107"/>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a9be1839-9c1e-4ad7-b39d-5fed41e6f405"/>
    <ds:schemaRef ds:uri="6413699b-d948-40f1-9d08-c7ff8b30f535"/>
    <ds:schemaRef ds:uri="http://www.w3.org/XML/1998/namespace"/>
    <ds:schemaRef ds:uri="http://purl.org/dc/dcmitype/"/>
  </ds:schemaRefs>
</ds:datastoreItem>
</file>

<file path=customXml/itemProps4.xml><?xml version="1.0" encoding="utf-8"?>
<ds:datastoreItem xmlns:ds="http://schemas.openxmlformats.org/officeDocument/2006/customXml" ds:itemID="{63111F47-8B8D-477C-B95C-5846F4888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14508</TotalTime>
  <Words>1581</Words>
  <Application>Microsoft Office PowerPoint</Application>
  <PresentationFormat>On-screen Show (4:3)</PresentationFormat>
  <Paragraphs>264</Paragraphs>
  <Slides>17</Slides>
  <Notes>17</Notes>
  <HiddenSlides>9</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Times New Roman</vt:lpstr>
      <vt:lpstr>1_Office Theme</vt:lpstr>
      <vt:lpstr>2_Office Theme</vt:lpstr>
      <vt:lpstr>4_Office Theme</vt:lpstr>
      <vt:lpstr>5_Office Theme</vt:lpstr>
      <vt:lpstr>  Plant Protection Act  Section 7721  The Plant Pest and Disease Management and  Disaster Prevention Program  and The National Clean Plant Network  The FY 2023 Spending Plan Overview Feridoon Mehdizadegan, FO  Julie Van Meter, EDP Lindsey Thiessen, S&amp;T </vt:lpstr>
      <vt:lpstr>PPA Section 7721 APHIS Plant Protection and Quarantine</vt:lpstr>
      <vt:lpstr>PPA Section 7721  Timeline </vt:lpstr>
      <vt:lpstr>PPA Section 7721 Plant Pest and Disease Management and Disaster Prevention Program </vt:lpstr>
      <vt:lpstr>PowerPoint Presentation</vt:lpstr>
      <vt:lpstr>Evaluation Criteria Plant Pest and Disease Management and Disaster Prevention Program</vt:lpstr>
      <vt:lpstr>Goal Area Objectives</vt:lpstr>
      <vt:lpstr>Goal Area Objectives</vt:lpstr>
      <vt:lpstr>Goal Area Objectives</vt:lpstr>
      <vt:lpstr>Goal Area Objectives</vt:lpstr>
      <vt:lpstr>Plant Protection Act Section 7721 FY 2023 Budget</vt:lpstr>
      <vt:lpstr>FY 2023 Projects Requested/Funded PPDMDPP - NCPN</vt:lpstr>
      <vt:lpstr> FY 2023  and FY 2022 Goal Allocations Plant Pest and Disease Management and Disaster Prevention Program </vt:lpstr>
      <vt:lpstr>Plant Protection Act Section 7721 PPDMDPP Projects by Cooperator Type</vt:lpstr>
      <vt:lpstr>Plant Protection Act Section 7721 FY 2023 Funded Projects</vt:lpstr>
      <vt:lpstr> PPA FY 24 Plan Service Now will replace Metastorm   Plan to begin the Open Period in June 2023  </vt:lpstr>
      <vt:lpstr>   For Questions  Contact PPA Team  PPA-Projects@usda.gov  Thank you!</vt:lpstr>
    </vt:vector>
  </TitlesOfParts>
  <Company>USDA APHIS PPQ 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Rondeau, Kristian C - APHIS</dc:creator>
  <cp:lastModifiedBy>Mehdizadegan, Feridoon - MRP-APHIS</cp:lastModifiedBy>
  <cp:revision>259</cp:revision>
  <cp:lastPrinted>2020-01-15T20:11:04Z</cp:lastPrinted>
  <dcterms:created xsi:type="dcterms:W3CDTF">2013-01-24T21:57:52Z</dcterms:created>
  <dcterms:modified xsi:type="dcterms:W3CDTF">2023-02-10T17:29:49Z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0x0101009CD9EBEC5BD820468E8C5FCB3492A38A</vt:lpwstr>
  </property>
  <property fmtid="{D5CDD505-2E9C-101B-9397-08002B2CF9AE}" pid="3" name="_dlc_DocIdItemGuid">
    <vt:lpwstr>8f9f3f5c-2474-4d66-b424-f1bf22e53b98</vt:lpwstr>
  </property>
</Properties>
</file>