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61" r:id="rId4"/>
    <p:sldId id="259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, Soo-Hoon - MRP-APHIS" userId="c3709ac6-0905-4960-8664-cba70a781cc1" providerId="ADAL" clId="{ECBDE90D-882D-45D5-ACE2-3B126D5BAA15}"/>
    <pc:docChg chg="custSel addSld delSld modSld sldOrd">
      <pc:chgData name="Kim, Soo-Hoon - MRP-APHIS" userId="c3709ac6-0905-4960-8664-cba70a781cc1" providerId="ADAL" clId="{ECBDE90D-882D-45D5-ACE2-3B126D5BAA15}" dt="2023-01-31T15:58:29.811" v="276" actId="6549"/>
      <pc:docMkLst>
        <pc:docMk/>
      </pc:docMkLst>
      <pc:sldChg chg="modSp mod">
        <pc:chgData name="Kim, Soo-Hoon - MRP-APHIS" userId="c3709ac6-0905-4960-8664-cba70a781cc1" providerId="ADAL" clId="{ECBDE90D-882D-45D5-ACE2-3B126D5BAA15}" dt="2023-01-31T13:12:35.091" v="275" actId="20577"/>
        <pc:sldMkLst>
          <pc:docMk/>
          <pc:sldMk cId="4244706540" sldId="257"/>
        </pc:sldMkLst>
        <pc:spChg chg="mod">
          <ac:chgData name="Kim, Soo-Hoon - MRP-APHIS" userId="c3709ac6-0905-4960-8664-cba70a781cc1" providerId="ADAL" clId="{ECBDE90D-882D-45D5-ACE2-3B126D5BAA15}" dt="2023-01-31T13:12:35.091" v="275" actId="20577"/>
          <ac:spMkLst>
            <pc:docMk/>
            <pc:sldMk cId="4244706540" sldId="257"/>
            <ac:spMk id="2" creationId="{042B875F-0C12-416C-AD10-86C7E15E13BE}"/>
          </ac:spMkLst>
        </pc:spChg>
      </pc:sldChg>
      <pc:sldChg chg="modSp mod">
        <pc:chgData name="Kim, Soo-Hoon - MRP-APHIS" userId="c3709ac6-0905-4960-8664-cba70a781cc1" providerId="ADAL" clId="{ECBDE90D-882D-45D5-ACE2-3B126D5BAA15}" dt="2023-01-31T12:21:05.844" v="147" actId="404"/>
        <pc:sldMkLst>
          <pc:docMk/>
          <pc:sldMk cId="2095776058" sldId="258"/>
        </pc:sldMkLst>
        <pc:spChg chg="mod">
          <ac:chgData name="Kim, Soo-Hoon - MRP-APHIS" userId="c3709ac6-0905-4960-8664-cba70a781cc1" providerId="ADAL" clId="{ECBDE90D-882D-45D5-ACE2-3B126D5BAA15}" dt="2023-01-31T12:21:05.844" v="147" actId="404"/>
          <ac:spMkLst>
            <pc:docMk/>
            <pc:sldMk cId="2095776058" sldId="258"/>
            <ac:spMk id="6" creationId="{AE3AF86F-A46D-4F2A-BD0B-322C8E971A50}"/>
          </ac:spMkLst>
        </pc:spChg>
      </pc:sldChg>
      <pc:sldChg chg="modSp mod">
        <pc:chgData name="Kim, Soo-Hoon - MRP-APHIS" userId="c3709ac6-0905-4960-8664-cba70a781cc1" providerId="ADAL" clId="{ECBDE90D-882D-45D5-ACE2-3B126D5BAA15}" dt="2023-01-31T15:58:29.811" v="276" actId="6549"/>
        <pc:sldMkLst>
          <pc:docMk/>
          <pc:sldMk cId="3794655555" sldId="259"/>
        </pc:sldMkLst>
        <pc:spChg chg="mod">
          <ac:chgData name="Kim, Soo-Hoon - MRP-APHIS" userId="c3709ac6-0905-4960-8664-cba70a781cc1" providerId="ADAL" clId="{ECBDE90D-882D-45D5-ACE2-3B126D5BAA15}" dt="2023-01-31T15:58:29.811" v="276" actId="6549"/>
          <ac:spMkLst>
            <pc:docMk/>
            <pc:sldMk cId="3794655555" sldId="259"/>
            <ac:spMk id="7" creationId="{DBF0629E-DE27-43CA-8440-54C3E03E0BDF}"/>
          </ac:spMkLst>
        </pc:spChg>
        <pc:picChg chg="mod">
          <ac:chgData name="Kim, Soo-Hoon - MRP-APHIS" userId="c3709ac6-0905-4960-8664-cba70a781cc1" providerId="ADAL" clId="{ECBDE90D-882D-45D5-ACE2-3B126D5BAA15}" dt="2023-01-31T13:06:09.937" v="273" actId="1035"/>
          <ac:picMkLst>
            <pc:docMk/>
            <pc:sldMk cId="3794655555" sldId="259"/>
            <ac:picMk id="9" creationId="{3F55D668-9DE5-44EE-87F9-74C73BFC6E07}"/>
          </ac:picMkLst>
        </pc:picChg>
        <pc:picChg chg="mod">
          <ac:chgData name="Kim, Soo-Hoon - MRP-APHIS" userId="c3709ac6-0905-4960-8664-cba70a781cc1" providerId="ADAL" clId="{ECBDE90D-882D-45D5-ACE2-3B126D5BAA15}" dt="2023-01-31T13:06:09.937" v="273" actId="1035"/>
          <ac:picMkLst>
            <pc:docMk/>
            <pc:sldMk cId="3794655555" sldId="259"/>
            <ac:picMk id="11" creationId="{6F87B8EF-D0C2-4AE0-BADF-B31CA9A74525}"/>
          </ac:picMkLst>
        </pc:picChg>
      </pc:sldChg>
      <pc:sldChg chg="del ord">
        <pc:chgData name="Kim, Soo-Hoon - MRP-APHIS" userId="c3709ac6-0905-4960-8664-cba70a781cc1" providerId="ADAL" clId="{ECBDE90D-882D-45D5-ACE2-3B126D5BAA15}" dt="2023-01-31T13:05:16.834" v="243" actId="47"/>
        <pc:sldMkLst>
          <pc:docMk/>
          <pc:sldMk cId="839569752" sldId="260"/>
        </pc:sldMkLst>
      </pc:sldChg>
      <pc:sldChg chg="modSp mod">
        <pc:chgData name="Kim, Soo-Hoon - MRP-APHIS" userId="c3709ac6-0905-4960-8664-cba70a781cc1" providerId="ADAL" clId="{ECBDE90D-882D-45D5-ACE2-3B126D5BAA15}" dt="2023-01-31T12:27:36.771" v="242" actId="20577"/>
        <pc:sldMkLst>
          <pc:docMk/>
          <pc:sldMk cId="2064530173" sldId="261"/>
        </pc:sldMkLst>
        <pc:spChg chg="mod">
          <ac:chgData name="Kim, Soo-Hoon - MRP-APHIS" userId="c3709ac6-0905-4960-8664-cba70a781cc1" providerId="ADAL" clId="{ECBDE90D-882D-45D5-ACE2-3B126D5BAA15}" dt="2023-01-31T12:21:47.840" v="156" actId="20577"/>
          <ac:spMkLst>
            <pc:docMk/>
            <pc:sldMk cId="2064530173" sldId="261"/>
            <ac:spMk id="5" creationId="{17C26CCB-9157-4767-97A6-429E02BDC3A1}"/>
          </ac:spMkLst>
        </pc:spChg>
        <pc:spChg chg="mod">
          <ac:chgData name="Kim, Soo-Hoon - MRP-APHIS" userId="c3709ac6-0905-4960-8664-cba70a781cc1" providerId="ADAL" clId="{ECBDE90D-882D-45D5-ACE2-3B126D5BAA15}" dt="2023-01-31T12:27:36.771" v="242" actId="20577"/>
          <ac:spMkLst>
            <pc:docMk/>
            <pc:sldMk cId="2064530173" sldId="261"/>
            <ac:spMk id="6" creationId="{69F59D05-D117-4443-A97B-AA1EA47C9822}"/>
          </ac:spMkLst>
        </pc:spChg>
      </pc:sldChg>
      <pc:sldChg chg="modSp mod">
        <pc:chgData name="Kim, Soo-Hoon - MRP-APHIS" userId="c3709ac6-0905-4960-8664-cba70a781cc1" providerId="ADAL" clId="{ECBDE90D-882D-45D5-ACE2-3B126D5BAA15}" dt="2023-01-30T13:29:46.192" v="115" actId="20577"/>
        <pc:sldMkLst>
          <pc:docMk/>
          <pc:sldMk cId="3404046717" sldId="263"/>
        </pc:sldMkLst>
        <pc:spChg chg="mod">
          <ac:chgData name="Kim, Soo-Hoon - MRP-APHIS" userId="c3709ac6-0905-4960-8664-cba70a781cc1" providerId="ADAL" clId="{ECBDE90D-882D-45D5-ACE2-3B126D5BAA15}" dt="2023-01-30T13:29:46.192" v="115" actId="20577"/>
          <ac:spMkLst>
            <pc:docMk/>
            <pc:sldMk cId="3404046717" sldId="263"/>
            <ac:spMk id="5" creationId="{BE84F663-2F3E-422E-96B9-D3E5A610D82D}"/>
          </ac:spMkLst>
        </pc:spChg>
      </pc:sldChg>
      <pc:sldChg chg="new del">
        <pc:chgData name="Kim, Soo-Hoon - MRP-APHIS" userId="c3709ac6-0905-4960-8664-cba70a781cc1" providerId="ADAL" clId="{ECBDE90D-882D-45D5-ACE2-3B126D5BAA15}" dt="2023-01-30T13:29:24.545" v="96" actId="47"/>
        <pc:sldMkLst>
          <pc:docMk/>
          <pc:sldMk cId="4231858092" sldId="2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7D0CA-FD58-41E8-B7EB-A4C4781732BE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C6D1B-EA4C-4C77-8C45-715BECA38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948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</a:t>
            </a:r>
            <a:r>
              <a:rPr lang="en-US" b="1" dirty="0"/>
              <a:t>Don’t forget to ask the moderator to hold any questions until the end</a:t>
            </a:r>
            <a:r>
              <a:rPr lang="en-US" dirty="0"/>
              <a:t>]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8ADE36-3433-4F92-B2A6-2C086A97115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629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D038E-CA96-4F69-A571-C4082C1CE2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712E58-0D41-4A76-B1E1-FB1535BC49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751BB2-44A3-46B1-A70C-65058DEAA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FABC-1AFE-482B-BD1A-66450526EA8A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FE6790-E61F-4A23-A49C-BA9D11D81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8037F-06AE-4B6A-9E6D-19A2FD327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0B2A1-0860-47BC-ACEF-D79C5B945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726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A8DC9-EB7C-4A37-9C2E-D1C5B7E00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A605DD-F38C-4D7B-B114-B3FFF7D789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C45C2-4583-4929-B243-39D5A594E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FABC-1AFE-482B-BD1A-66450526EA8A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181AA-D539-4394-AEF9-7B96A3146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B14D3-45F1-4823-BDCA-FE4597139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0B2A1-0860-47BC-ACEF-D79C5B945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16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AE52BB-B038-4815-8FC6-10D2FD81AE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F7EAAA-ED86-4957-820C-1A1409B86A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BD67E-660B-42BA-9497-49C3698D1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FABC-1AFE-482B-BD1A-66450526EA8A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687F4-A543-4789-A153-F16712FE4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9CBCF7-F504-4D57-9FAB-3FEA446C4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0B2A1-0860-47BC-ACEF-D79C5B945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281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5C4EE-BEA1-4310-999E-4ECA3871F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7C18A-A73C-4169-96F1-D78C526156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16BE4-CD42-4E5D-A024-8E1C98A46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FABC-1AFE-482B-BD1A-66450526EA8A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5326FC-4B2D-4304-B114-4252DD3D3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7686C-21F1-4642-8951-6E0C5FDA9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0B2A1-0860-47BC-ACEF-D79C5B945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623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928A5-3704-46A7-8CAD-D1CE0B09D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58A17-BE04-4C05-A8A0-B9DC74092C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E53A63-474D-46BC-9311-A119CF01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FABC-1AFE-482B-BD1A-66450526EA8A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84DCA4-E3F0-4A82-9400-78630504B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88A8A-1FCC-41E6-9E75-DD5CC0348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0B2A1-0860-47BC-ACEF-D79C5B945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12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F4F92-F2DC-4CB2-84A6-C6A3A9284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E3C19-9375-49DB-879B-CC0DC8BE87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21176F-0DBF-4825-80A9-67452C6AB7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E80531-3E8B-4A5D-99EE-2D049023B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FABC-1AFE-482B-BD1A-66450526EA8A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37543C-A8C4-4338-B096-1E1C821CD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E4020A-F55F-4B48-BF12-97CB1D9A0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0B2A1-0860-47BC-ACEF-D79C5B945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582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DF220-E8CA-4B8B-8C3A-BA98D3ED1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A64018-4465-4AC0-8791-689A031C3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932DA4-3651-4B56-9C65-04AA543865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E02EE1-DE73-41AB-B87D-82B24739AC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15BC79-B72F-46C5-AAEA-4DC6FA12C0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5EE196-B2CF-47A6-BC15-FD7293C85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FABC-1AFE-482B-BD1A-66450526EA8A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BD3AE5-B61D-49A7-BA9A-8326B5967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7724A8-7B38-4AA0-9A5A-33D6649BC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0B2A1-0860-47BC-ACEF-D79C5B945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065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71756-3083-4FD1-9C78-ADD64ED8B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F66899-424E-4CA1-8915-885465D02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FABC-1AFE-482B-BD1A-66450526EA8A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DD9BB6-D6AD-4F9D-9EE6-036CF029C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C4FDA1-03A6-4114-B6EA-03C36B3EF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0B2A1-0860-47BC-ACEF-D79C5B945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429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49DD72-2D39-486B-9EAB-E402319B9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FABC-1AFE-482B-BD1A-66450526EA8A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9DBF20-2018-4C1D-A666-42E541BCF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D90C32-79F2-44F0-906F-28312BCB1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0B2A1-0860-47BC-ACEF-D79C5B945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989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8E4ED-FDDB-421A-8084-E45A8FDB0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14CFBA-A971-4BB1-A6D2-7B1932A6F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BA51CA-4365-4FFC-A6DD-01DA3E9DA4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59A01D-7242-4844-BA8F-CE1E3F255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FABC-1AFE-482B-BD1A-66450526EA8A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28E46A-0718-4FB0-AD31-B842D2AAF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72348-6D58-4E9A-9226-3B93B3A44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0B2A1-0860-47BC-ACEF-D79C5B945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507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E2588-E139-4B72-B59D-C5A54F771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0E53A3-2CE4-4159-A6F6-7147698F87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A8D3DC-570A-432A-BE47-E1BAB8357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E7DE5F-5A93-4AD6-9D5F-6DA9710A6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FABC-1AFE-482B-BD1A-66450526EA8A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B3C267-5E86-4113-9F37-520A22E26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C4EA4A-FF67-4526-BF74-BCA682339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0B2A1-0860-47BC-ACEF-D79C5B945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582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84CEFC-716E-4E46-B6A7-833F896CF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022BFC-983E-4455-A179-A1613BBEAE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B4795-D961-49C2-A7A6-2876EA375E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E1FABC-1AFE-482B-BD1A-66450526EA8A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F6769-8FF7-4A63-8906-8159CB5F23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6FC4A-B3B3-4554-91AA-1CA8124D90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0B2A1-0860-47BC-ACEF-D79C5B945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8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aps.ceris.purdue.edu/pest-surveillance-guidelines/about-priority-pest-lis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stcaps@usda.go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43B9073-BDC0-437A-B397-1860639BA0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1" y="353986"/>
            <a:ext cx="4045158" cy="361969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1BF5077-1F33-450F-BFF1-5FB7FDD2B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43060" y="867266"/>
            <a:ext cx="11199043" cy="0"/>
          </a:xfrm>
          <a:prstGeom prst="line">
            <a:avLst/>
          </a:prstGeom>
          <a:ln>
            <a:solidFill>
              <a:srgbClr val="0059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 descr="USDA Animal and Plant Health Inspection Service logo">
            <a:extLst>
              <a:ext uri="{FF2B5EF4-FFF2-40B4-BE49-F238E27FC236}">
                <a16:creationId xmlns:a16="http://schemas.microsoft.com/office/drawing/2014/main" id="{6BADA643-5D0D-4A43-BC80-A8A3EA506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569" y="1635137"/>
            <a:ext cx="10132395" cy="1325563"/>
          </a:xfrm>
        </p:spPr>
        <p:txBody>
          <a:bodyPr>
            <a:noAutofit/>
          </a:bodyPr>
          <a:lstStyle/>
          <a:p>
            <a:pPr algn="ctr"/>
            <a:r>
              <a:rPr lang="en-US" sz="7200" dirty="0"/>
              <a:t>S&amp;T CAPS Support</a:t>
            </a:r>
            <a:endParaRPr lang="en-US" sz="5400" b="1" dirty="0"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42B875F-0C12-416C-AD10-86C7E15E13BE}"/>
              </a:ext>
            </a:extLst>
          </p:cNvPr>
          <p:cNvSpPr txBox="1"/>
          <p:nvPr/>
        </p:nvSpPr>
        <p:spPr>
          <a:xfrm>
            <a:off x="1024570" y="3407852"/>
            <a:ext cx="1061753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Annual NCC Meeting </a:t>
            </a: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Jan 31- Feb 1, 2023</a:t>
            </a:r>
          </a:p>
          <a:p>
            <a:pPr algn="ctr"/>
            <a:endParaRPr lang="en-US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Sam Kim</a:t>
            </a:r>
          </a:p>
        </p:txBody>
      </p:sp>
    </p:spTree>
    <p:extLst>
      <p:ext uri="{BB962C8B-B14F-4D97-AF65-F5344CB8AC3E}">
        <p14:creationId xmlns:p14="http://schemas.microsoft.com/office/powerpoint/2010/main" val="4244706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9504208-1236-4B3A-B6C2-A857DB2A6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1" y="353986"/>
            <a:ext cx="4045158" cy="361969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CECD275-F457-4087-8AA2-7337A2DC2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43060" y="867266"/>
            <a:ext cx="11199043" cy="0"/>
          </a:xfrm>
          <a:prstGeom prst="line">
            <a:avLst/>
          </a:prstGeom>
          <a:ln>
            <a:solidFill>
              <a:srgbClr val="0059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AB1B30BB-C305-409A-B309-B772DDE74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8578"/>
            <a:ext cx="10515600" cy="1325563"/>
          </a:xfrm>
        </p:spPr>
        <p:txBody>
          <a:bodyPr>
            <a:normAutofit/>
          </a:bodyPr>
          <a:lstStyle/>
          <a:p>
            <a:r>
              <a:rPr lang="en-US" sz="4800" dirty="0"/>
              <a:t>About the Priority Pest List</a:t>
            </a:r>
            <a:br>
              <a:rPr lang="en-US" dirty="0"/>
            </a:br>
            <a:r>
              <a:rPr lang="en-US" sz="1800" dirty="0">
                <a:hlinkClick r:id="rId3"/>
              </a:rPr>
              <a:t>https://caps.ceris.purdue.edu/pest-surveillance-guidelines/about-priority-pest-list</a:t>
            </a:r>
            <a:r>
              <a:rPr lang="en-US" sz="1800" dirty="0"/>
              <a:t> 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E3AF86F-A46D-4F2A-BD0B-322C8E971A50}"/>
              </a:ext>
            </a:extLst>
          </p:cNvPr>
          <p:cNvSpPr txBox="1">
            <a:spLocks/>
          </p:cNvSpPr>
          <p:nvPr/>
        </p:nvSpPr>
        <p:spPr>
          <a:xfrm>
            <a:off x="838200" y="2495451"/>
            <a:ext cx="10515600" cy="40085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Pests are removed if:</a:t>
            </a:r>
          </a:p>
          <a:p>
            <a:pPr lvl="1"/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they have been federally deregulated or</a:t>
            </a:r>
          </a:p>
          <a:p>
            <a:pPr lvl="1"/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have become established in multiple states.</a:t>
            </a:r>
          </a:p>
          <a:p>
            <a:pPr algn="l"/>
            <a:endParaRPr lang="en-US" sz="1050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Pests are added if:</a:t>
            </a:r>
          </a:p>
          <a:p>
            <a:pPr lvl="1"/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they are predicted to have a high impact in the United States in OPEP assessment and</a:t>
            </a:r>
          </a:p>
          <a:p>
            <a:pPr lvl="1"/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effective methods and resources are available to support detection surveys.</a:t>
            </a:r>
          </a:p>
        </p:txBody>
      </p:sp>
    </p:spTree>
    <p:extLst>
      <p:ext uri="{BB962C8B-B14F-4D97-AF65-F5344CB8AC3E}">
        <p14:creationId xmlns:p14="http://schemas.microsoft.com/office/powerpoint/2010/main" val="2095776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9504208-1236-4B3A-B6C2-A857DB2A6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1" y="353986"/>
            <a:ext cx="4045158" cy="361969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CECD275-F457-4087-8AA2-7337A2DC2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43060" y="867266"/>
            <a:ext cx="11199043" cy="0"/>
          </a:xfrm>
          <a:prstGeom prst="line">
            <a:avLst/>
          </a:prstGeom>
          <a:ln>
            <a:solidFill>
              <a:srgbClr val="0059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17C26CCB-9157-4767-97A6-429E02BDC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857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Objective Prioritization of Exotic Pests (OPEP)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9F59D05-D117-4443-A97B-AA1EA47C9822}"/>
              </a:ext>
            </a:extLst>
          </p:cNvPr>
          <p:cNvSpPr txBox="1">
            <a:spLocks/>
          </p:cNvSpPr>
          <p:nvPr/>
        </p:nvSpPr>
        <p:spPr>
          <a:xfrm>
            <a:off x="838200" y="2495451"/>
            <a:ext cx="10515600" cy="368151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Assessment looking into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evaluating the likelihood that an exotic pest will cause significant impacts if introduced into the United State</a:t>
            </a:r>
          </a:p>
          <a:p>
            <a:pPr lvl="1"/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Low, moderate, high impact</a:t>
            </a:r>
          </a:p>
        </p:txBody>
      </p:sp>
    </p:spTree>
    <p:extLst>
      <p:ext uri="{BB962C8B-B14F-4D97-AF65-F5344CB8AC3E}">
        <p14:creationId xmlns:p14="http://schemas.microsoft.com/office/powerpoint/2010/main" val="2064530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486E5D1-09DE-4B93-A184-B48AAD8480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1" y="353986"/>
            <a:ext cx="4045158" cy="361969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14C3B2F-57FA-4785-9C7B-FDFB4DC71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43060" y="867266"/>
            <a:ext cx="11199043" cy="0"/>
          </a:xfrm>
          <a:prstGeom prst="line">
            <a:avLst/>
          </a:prstGeom>
          <a:ln>
            <a:solidFill>
              <a:srgbClr val="0059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>
            <a:extLst>
              <a:ext uri="{FF2B5EF4-FFF2-40B4-BE49-F238E27FC236}">
                <a16:creationId xmlns:a16="http://schemas.microsoft.com/office/drawing/2014/main" id="{B840110A-9AE5-4C32-A9F0-7613B34FB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8578"/>
            <a:ext cx="10515600" cy="1325563"/>
          </a:xfrm>
        </p:spPr>
        <p:txBody>
          <a:bodyPr>
            <a:normAutofit/>
          </a:bodyPr>
          <a:lstStyle/>
          <a:p>
            <a:r>
              <a:rPr lang="en-US" sz="4800" dirty="0"/>
              <a:t>Removal From Priority Pest List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BF0629E-DE27-43CA-8440-54C3E03E0BDF}"/>
              </a:ext>
            </a:extLst>
          </p:cNvPr>
          <p:cNvSpPr txBox="1">
            <a:spLocks/>
          </p:cNvSpPr>
          <p:nvPr/>
        </p:nvSpPr>
        <p:spPr>
          <a:xfrm>
            <a:off x="838200" y="2495451"/>
            <a:ext cx="6686550" cy="368151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0" i="1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Diabrotica</a:t>
            </a:r>
            <a:r>
              <a:rPr lang="en-US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speciosa </a:t>
            </a: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– Cucurbit beetle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Reason – moderate value in OPEP assessment</a:t>
            </a:r>
            <a:endParaRPr lang="en-US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US" b="0" i="1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Heteronychus</a:t>
            </a:r>
            <a:r>
              <a:rPr lang="en-US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1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arator</a:t>
            </a: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– Black maize beetle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Reason – moderate value in </a:t>
            </a:r>
            <a:r>
              <a:rPr lang="en-US">
                <a:solidFill>
                  <a:srgbClr val="333333"/>
                </a:solidFill>
                <a:latin typeface="Arial" panose="020B0604020202020204" pitchFamily="34" charset="0"/>
              </a:rPr>
              <a:t>OPEP assessment</a:t>
            </a:r>
            <a:endParaRPr lang="en-US" dirty="0">
              <a:solidFill>
                <a:srgbClr val="333333"/>
              </a:solidFill>
              <a:latin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F55D668-9DE5-44EE-87F9-74C73BFC6E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0125" y="2057399"/>
            <a:ext cx="3028950" cy="20535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F87B8EF-D0C2-4AE0-BADF-B31CA9A745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0125" y="4338637"/>
            <a:ext cx="2819400" cy="2290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655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01A0E-77BE-402B-A9BF-7F49B8BE2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S&amp;T CAPS Support Team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49671-39CF-4776-876F-3F74F37D9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460" y="2885620"/>
            <a:ext cx="10515600" cy="435133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r>
              <a:rPr lang="en-US" sz="4800" dirty="0"/>
              <a:t>Contact us at </a:t>
            </a:r>
          </a:p>
          <a:p>
            <a:pPr marL="0" indent="0" algn="ctr">
              <a:buNone/>
            </a:pPr>
            <a:r>
              <a:rPr lang="en-US" sz="4800" dirty="0">
                <a:hlinkClick r:id="rId2"/>
              </a:rPr>
              <a:t>stcaps@usda.gov</a:t>
            </a:r>
            <a:r>
              <a:rPr lang="en-US" sz="4800" dirty="0"/>
              <a:t> </a:t>
            </a:r>
          </a:p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endParaRPr lang="en-US" sz="4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84F663-2F3E-422E-96B9-D3E5A610D82D}"/>
              </a:ext>
            </a:extLst>
          </p:cNvPr>
          <p:cNvSpPr txBox="1"/>
          <p:nvPr/>
        </p:nvSpPr>
        <p:spPr>
          <a:xfrm>
            <a:off x="1376038" y="1715494"/>
            <a:ext cx="618773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Shelley Gray, AD, Lead</a:t>
            </a:r>
          </a:p>
          <a:p>
            <a:r>
              <a:rPr lang="en-US" sz="3600" dirty="0"/>
              <a:t>Sam Kim, Acting AD</a:t>
            </a:r>
          </a:p>
          <a:p>
            <a:r>
              <a:rPr lang="en-US" sz="3600" dirty="0"/>
              <a:t>Colin Funaro, Team lead</a:t>
            </a:r>
          </a:p>
        </p:txBody>
      </p:sp>
    </p:spTree>
    <p:extLst>
      <p:ext uri="{BB962C8B-B14F-4D97-AF65-F5344CB8AC3E}">
        <p14:creationId xmlns:p14="http://schemas.microsoft.com/office/powerpoint/2010/main" val="3404046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3ADEFF8FA0D44F80EB729D7C288B3F" ma:contentTypeVersion="2729" ma:contentTypeDescription="Create a new document." ma:contentTypeScope="" ma:versionID="b1720b98dc588d4d0b038bd6944e1d38">
  <xsd:schema xmlns:xsd="http://www.w3.org/2001/XMLSchema" xmlns:xs="http://www.w3.org/2001/XMLSchema" xmlns:p="http://schemas.microsoft.com/office/2006/metadata/properties" xmlns:ns2="7274a981-c812-4bc8-a299-9413e9e0141e" xmlns:ns3="946b1f3c-ad30-4bca-9395-c2c4ea552107" xmlns:ns4="6413699b-d948-40f1-9d08-c7ff8b30f535" targetNamespace="http://schemas.microsoft.com/office/2006/metadata/properties" ma:root="true" ma:fieldsID="5699c75354b9fc297d793364eb3114e6" ns2:_="" ns3:_="" ns4:_="">
    <xsd:import namespace="7274a981-c812-4bc8-a299-9413e9e0141e"/>
    <xsd:import namespace="946b1f3c-ad30-4bca-9395-c2c4ea552107"/>
    <xsd:import namespace="6413699b-d948-40f1-9d08-c7ff8b30f535"/>
    <xsd:element name="properties">
      <xsd:complexType>
        <xsd:sequence>
          <xsd:element name="documentManagement">
            <xsd:complexType>
              <xsd:all>
                <xsd:element ref="ns2:Comments" minOccurs="0"/>
                <xsd:element ref="ns2:Version0" minOccurs="0"/>
                <xsd:element ref="ns3:_dlc_DocId" minOccurs="0"/>
                <xsd:element ref="ns3:_dlc_DocIdUrl" minOccurs="0"/>
                <xsd:element ref="ns3:_dlc_DocIdPersistId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74a981-c812-4bc8-a299-9413e9e0141e" elementFormDefault="qualified">
    <xsd:import namespace="http://schemas.microsoft.com/office/2006/documentManagement/types"/>
    <xsd:import namespace="http://schemas.microsoft.com/office/infopath/2007/PartnerControls"/>
    <xsd:element name="Comments" ma:index="2" nillable="true" ma:displayName="Comments" ma:internalName="Comments" ma:readOnly="false">
      <xsd:simpleType>
        <xsd:restriction base="dms:Text">
          <xsd:maxLength value="255"/>
        </xsd:restriction>
      </xsd:simpleType>
    </xsd:element>
    <xsd:element name="Version0" ma:index="3" nillable="true" ma:displayName="Version" ma:decimals="-1" ma:internalName="Version0" ma:readOnly="false" ma:percentage="FALS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6b1f3c-ad30-4bca-9395-c2c4ea552107" elementFormDefault="qualified">
    <xsd:import namespace="http://schemas.microsoft.com/office/2006/documentManagement/types"/>
    <xsd:import namespace="http://schemas.microsoft.com/office/infopath/2007/PartnerControls"/>
    <xsd:element name="_dlc_DocId" ma:index="6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8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13699b-d948-40f1-9d08-c7ff8b30f53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 xmlns=""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 xmlns=""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 xmlns=""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 xmlns=""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7274a981-c812-4bc8-a299-9413e9e0141e" xsi:nil="true"/>
    <Version0 xmlns="7274a981-c812-4bc8-a299-9413e9e0141e" xsi:nil="true"/>
    <_dlc_DocId xmlns="946b1f3c-ad30-4bca-9395-c2c4ea552107">NXRC265MJ43S-1379969754-3082</_dlc_DocId>
    <_dlc_DocIdUrl xmlns="946b1f3c-ad30-4bca-9395-c2c4ea552107">
      <Url>https://usdagcc.sharepoint.com/sites/aphis-ppq-policy/php/PD/CAPS/_layouts/15/DocIdRedir.aspx?ID=NXRC265MJ43S-1379969754-3082</Url>
      <Description>NXRC265MJ43S-1379969754-3082</Description>
    </_dlc_DocIdUrl>
  </documentManagement>
</p:properties>
</file>

<file path=customXml/itemProps1.xml><?xml version="1.0" encoding="utf-8"?>
<ds:datastoreItem xmlns:ds="http://schemas.openxmlformats.org/officeDocument/2006/customXml" ds:itemID="{E0E8B5E3-89B2-4EE8-87E2-52BD84EA9001}"/>
</file>

<file path=customXml/itemProps2.xml><?xml version="1.0" encoding="utf-8"?>
<ds:datastoreItem xmlns:ds="http://schemas.openxmlformats.org/officeDocument/2006/customXml" ds:itemID="{93A21C82-BCB8-4B03-A37C-50EB81EC8FC9}"/>
</file>

<file path=customXml/itemProps3.xml><?xml version="1.0" encoding="utf-8"?>
<ds:datastoreItem xmlns:ds="http://schemas.openxmlformats.org/officeDocument/2006/customXml" ds:itemID="{F44FC250-8DB8-4C24-AE7E-36BDB39F1AA7}"/>
</file>

<file path=customXml/itemProps4.xml><?xml version="1.0" encoding="utf-8"?>
<ds:datastoreItem xmlns:ds="http://schemas.openxmlformats.org/officeDocument/2006/customXml" ds:itemID="{C4ABDCAA-F7F2-4938-B5BA-FB05D06AB759}"/>
</file>

<file path=docProps/app.xml><?xml version="1.0" encoding="utf-8"?>
<Properties xmlns="http://schemas.openxmlformats.org/officeDocument/2006/extended-properties" xmlns:vt="http://schemas.openxmlformats.org/officeDocument/2006/docPropsVTypes">
  <TotalTime>5866</TotalTime>
  <Words>195</Words>
  <Application>Microsoft Office PowerPoint</Application>
  <PresentationFormat>Widescreen</PresentationFormat>
  <Paragraphs>31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S&amp;T CAPS Support</vt:lpstr>
      <vt:lpstr>About the Priority Pest List https://caps.ceris.purdue.edu/pest-surveillance-guidelines/about-priority-pest-list </vt:lpstr>
      <vt:lpstr>Objective Prioritization of Exotic Pests (OPEP)</vt:lpstr>
      <vt:lpstr>Removal From Priority Pest List</vt:lpstr>
      <vt:lpstr>S&amp;T CAPS Support Team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S&amp;T CAPS Support</dc:title>
  <dc:creator>Kim, Soo-Hoon - MRP-APHIS</dc:creator>
  <cp:lastModifiedBy>Kim, Soo-Hoon - MRP-APHIS</cp:lastModifiedBy>
  <cp:revision>1</cp:revision>
  <dcterms:created xsi:type="dcterms:W3CDTF">2023-01-27T14:11:50Z</dcterms:created>
  <dcterms:modified xsi:type="dcterms:W3CDTF">2023-01-31T15:58:39Z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0x010100713ADEFF8FA0D44F80EB729D7C288B3F</vt:lpwstr>
  </property>
  <property fmtid="{D5CDD505-2E9C-101B-9397-08002B2CF9AE}" pid="3" name="_dlc_DocIdItemGuid">
    <vt:lpwstr>b9e4b517-c501-4079-b6d8-2179f32c4507</vt:lpwstr>
  </property>
</Properties>
</file>