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64" r:id="rId5"/>
    <p:sldId id="283" r:id="rId6"/>
    <p:sldId id="266" r:id="rId7"/>
    <p:sldId id="352" r:id="rId8"/>
    <p:sldId id="353" r:id="rId9"/>
    <p:sldId id="284" r:id="rId10"/>
    <p:sldId id="360" r:id="rId11"/>
    <p:sldId id="319" r:id="rId12"/>
    <p:sldId id="357" r:id="rId13"/>
    <p:sldId id="354" r:id="rId14"/>
    <p:sldId id="358" r:id="rId15"/>
    <p:sldId id="356" r:id="rId16"/>
    <p:sldId id="340" r:id="rId17"/>
    <p:sldId id="337" r:id="rId18"/>
    <p:sldId id="359" r:id="rId19"/>
    <p:sldId id="346" r:id="rId20"/>
    <p:sldId id="361" r:id="rId21"/>
    <p:sldId id="362" r:id="rId22"/>
    <p:sldId id="363" r:id="rId23"/>
    <p:sldId id="364" r:id="rId24"/>
    <p:sldId id="365" r:id="rId25"/>
    <p:sldId id="367" r:id="rId26"/>
    <p:sldId id="366" r:id="rId27"/>
    <p:sldId id="368" r:id="rId28"/>
    <p:sldId id="369" r:id="rId29"/>
    <p:sldId id="370" r:id="rId30"/>
    <p:sldId id="30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E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1C1A36-2DE1-4DFB-9ECD-8332EA9DEC13}" v="407" dt="2023-03-08T14:47:23.445"/>
    <p1510:client id="{B0870C02-A747-4940-97F9-1139C983E05D}" v="2" dt="2023-03-08T15:44:11.6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77" autoAdjust="0"/>
    <p:restoredTop sz="95652" autoAdjust="0"/>
  </p:normalViewPr>
  <p:slideViewPr>
    <p:cSldViewPr>
      <p:cViewPr varScale="1">
        <p:scale>
          <a:sx n="109" d="100"/>
          <a:sy n="109" d="100"/>
        </p:scale>
        <p:origin x="906" y="102"/>
      </p:cViewPr>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7" d="100"/>
          <a:sy n="87" d="100"/>
        </p:scale>
        <p:origin x="3840" y="66"/>
      </p:cViewPr>
      <p:guideLst/>
    </p:cSldViewPr>
  </p:notes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eg"/></Relationships>
</file>

<file path=ppt/diagrams/_rels/data2.xml.rels><?xml version="1.0" encoding="UTF-8" standalone="yes"?>
<Relationships xmlns="http://schemas.openxmlformats.org/package/2006/relationships"><Relationship Id="rId1" Type="http://schemas.openxmlformats.org/officeDocument/2006/relationships/image" Target="../media/image19.jpeg"/></Relationships>
</file>

<file path=ppt/diagrams/_rels/data3.xml.rels><?xml version="1.0" encoding="UTF-8" standalone="yes"?>
<Relationships xmlns="http://schemas.openxmlformats.org/package/2006/relationships"><Relationship Id="rId1" Type="http://schemas.openxmlformats.org/officeDocument/2006/relationships/image" Target="../media/image19.jpeg"/></Relationships>
</file>

<file path=ppt/diagrams/_rels/data4.xml.rels><?xml version="1.0" encoding="UTF-8" standalone="yes"?>
<Relationships xmlns="http://schemas.openxmlformats.org/package/2006/relationships"><Relationship Id="rId1" Type="http://schemas.openxmlformats.org/officeDocument/2006/relationships/image" Target="../media/image19.jpeg"/></Relationships>
</file>

<file path=ppt/diagrams/_rels/data5.xml.rels><?xml version="1.0" encoding="UTF-8" standalone="yes"?>
<Relationships xmlns="http://schemas.openxmlformats.org/package/2006/relationships"><Relationship Id="rId1" Type="http://schemas.openxmlformats.org/officeDocument/2006/relationships/image" Target="../media/image25.jpeg"/></Relationships>
</file>

<file path=ppt/diagrams/_rels/data6.xml.rels><?xml version="1.0" encoding="UTF-8" standalone="yes"?>
<Relationships xmlns="http://schemas.openxmlformats.org/package/2006/relationships"><Relationship Id="rId1" Type="http://schemas.openxmlformats.org/officeDocument/2006/relationships/image" Target="../media/image26.jpg"/></Relationships>
</file>

<file path=ppt/diagrams/_rels/data7.xml.rels><?xml version="1.0" encoding="UTF-8" standalone="yes"?>
<Relationships xmlns="http://schemas.openxmlformats.org/package/2006/relationships"><Relationship Id="rId1" Type="http://schemas.openxmlformats.org/officeDocument/2006/relationships/image" Target="../media/image27.jpg"/></Relationships>
</file>

<file path=ppt/diagrams/_rels/data8.xml.rels><?xml version="1.0" encoding="UTF-8" standalone="yes"?>
<Relationships xmlns="http://schemas.openxmlformats.org/package/2006/relationships"><Relationship Id="rId1" Type="http://schemas.openxmlformats.org/officeDocument/2006/relationships/image" Target="../media/image23.jpg"/></Relationships>
</file>

<file path=ppt/diagrams/_rels/data9.xml.rels><?xml version="1.0" encoding="UTF-8" standalone="yes"?>
<Relationships xmlns="http://schemas.openxmlformats.org/package/2006/relationships"><Relationship Id="rId1" Type="http://schemas.openxmlformats.org/officeDocument/2006/relationships/image" Target="../media/image24.jpg"/></Relationships>
</file>

<file path=ppt/diagrams/_rels/drawing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25.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26.jpg"/></Relationships>
</file>

<file path=ppt/diagrams/_rels/drawing7.xml.rels><?xml version="1.0" encoding="UTF-8" standalone="yes"?>
<Relationships xmlns="http://schemas.openxmlformats.org/package/2006/relationships"><Relationship Id="rId1" Type="http://schemas.openxmlformats.org/officeDocument/2006/relationships/image" Target="../media/image27.jpg"/></Relationships>
</file>

<file path=ppt/diagrams/_rels/drawing8.xml.rels><?xml version="1.0" encoding="UTF-8" standalone="yes"?>
<Relationships xmlns="http://schemas.openxmlformats.org/package/2006/relationships"><Relationship Id="rId1" Type="http://schemas.openxmlformats.org/officeDocument/2006/relationships/image" Target="../media/image23.jpg"/></Relationships>
</file>

<file path=ppt/diagrams/_rels/drawing9.xml.rels><?xml version="1.0" encoding="UTF-8" standalone="yes"?>
<Relationships xmlns="http://schemas.openxmlformats.org/package/2006/relationships"><Relationship Id="rId1" Type="http://schemas.openxmlformats.org/officeDocument/2006/relationships/image" Target="../media/image2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FFFD4B64-7BE9-42CD-AE92-6730E689235E}">
      <dgm:prSet phldrT="[Text]"/>
      <dgm:spPr/>
      <dgm:t>
        <a:bodyPr/>
        <a:lstStyle/>
        <a:p>
          <a:endParaRPr lang="en-US" dirty="0"/>
        </a:p>
      </dgm:t>
    </dgm:pt>
    <dgm:pt modelId="{F254FFAB-B148-4A32-B39C-C26AB439BF86}" type="parTrans" cxnId="{B7A9E85E-FCEB-4E0A-BCEB-CD009B3C884C}">
      <dgm:prSet/>
      <dgm:spPr/>
      <dgm:t>
        <a:bodyPr/>
        <a:lstStyle/>
        <a:p>
          <a:endParaRPr lang="en-US"/>
        </a:p>
      </dgm:t>
    </dgm:pt>
    <dgm:pt modelId="{1AB9FF71-C183-4216-B9C5-81E627289B29}" type="sibTrans" cxnId="{B7A9E85E-FCEB-4E0A-BCEB-CD009B3C884C}">
      <dgm:prSet/>
      <dgm:spPr/>
      <dgm:t>
        <a:bodyPr/>
        <a:lstStyle/>
        <a:p>
          <a:endParaRPr lang="en-US"/>
        </a:p>
      </dgm:t>
    </dgm:pt>
    <dgm:pt modelId="{B3564BD3-DE8B-45D5-8630-48B7C07FA786}">
      <dgm:prSet phldrT="[Text]"/>
      <dgm:spPr/>
      <dgm:t>
        <a:bodyPr/>
        <a:lstStyle/>
        <a:p>
          <a:r>
            <a:rPr lang="en-US" b="0" u="none" dirty="0"/>
            <a:t>Prism Traps (Purple)</a:t>
          </a:r>
        </a:p>
      </dgm:t>
    </dgm:pt>
    <dgm:pt modelId="{F5337D76-3FC9-4337-B075-48E2CEFFAD50}" type="parTrans" cxnId="{9AE9BA0D-6800-49AB-93A3-E85AE0F929CE}">
      <dgm:prSet/>
      <dgm:spPr/>
      <dgm:t>
        <a:bodyPr/>
        <a:lstStyle/>
        <a:p>
          <a:endParaRPr lang="en-US"/>
        </a:p>
      </dgm:t>
    </dgm:pt>
    <dgm:pt modelId="{413FEF56-0567-4CCE-B99B-A76CF6A0F173}" type="sibTrans" cxnId="{9AE9BA0D-6800-49AB-93A3-E85AE0F929CE}">
      <dgm:prSet/>
      <dgm:spPr/>
      <dgm:t>
        <a:bodyPr/>
        <a:lstStyle/>
        <a:p>
          <a:endParaRPr lang="en-US"/>
        </a:p>
      </dgm:t>
    </dgm:pt>
    <dgm:pt modelId="{5116AB69-61B2-4C5C-B5C7-67615E8149E1}">
      <dgm:prSet phldrT="[Text]"/>
      <dgm:spPr/>
      <dgm:t>
        <a:bodyPr/>
        <a:lstStyle/>
        <a:p>
          <a:r>
            <a:rPr lang="en-US" dirty="0"/>
            <a:t>  </a:t>
          </a:r>
        </a:p>
      </dgm:t>
    </dgm:pt>
    <dgm:pt modelId="{6CB6C47C-10FB-4EDC-A567-84240357A849}" type="parTrans" cxnId="{B80293CE-F444-485A-8002-F0C9512859CF}">
      <dgm:prSet/>
      <dgm:spPr/>
      <dgm:t>
        <a:bodyPr/>
        <a:lstStyle/>
        <a:p>
          <a:endParaRPr lang="en-US"/>
        </a:p>
      </dgm:t>
    </dgm:pt>
    <dgm:pt modelId="{EA49FCB3-2D92-48F1-A1C1-DF10DA7CC64C}" type="sibTrans" cxnId="{B80293CE-F444-485A-8002-F0C9512859CF}">
      <dgm:prSet/>
      <dgm:spPr/>
      <dgm:t>
        <a:bodyPr/>
        <a:lstStyle/>
        <a:p>
          <a:endParaRPr lang="en-US"/>
        </a:p>
      </dgm:t>
    </dgm:pt>
    <dgm:pt modelId="{46691682-2263-45AA-A9C1-F55452CF1727}">
      <dgm:prSet phldrT="[Text]"/>
      <dgm:spPr/>
      <dgm:t>
        <a:bodyPr/>
        <a:lstStyle/>
        <a:p>
          <a:r>
            <a:rPr lang="en-US" b="0" dirty="0"/>
            <a:t>Large Plastic Delta Traps (White)</a:t>
          </a:r>
        </a:p>
      </dgm:t>
    </dgm:pt>
    <dgm:pt modelId="{D19D1132-B12B-4D4A-9BA7-C7042E360881}" type="parTrans" cxnId="{206B9281-ABE0-401A-BD43-6C2421D0AC0C}">
      <dgm:prSet/>
      <dgm:spPr/>
      <dgm:t>
        <a:bodyPr/>
        <a:lstStyle/>
        <a:p>
          <a:endParaRPr lang="en-US"/>
        </a:p>
      </dgm:t>
    </dgm:pt>
    <dgm:pt modelId="{C68271F2-8AA4-4B60-8A96-46ED95674942}" type="sibTrans" cxnId="{206B9281-ABE0-401A-BD43-6C2421D0AC0C}">
      <dgm:prSet/>
      <dgm:spPr/>
      <dgm:t>
        <a:bodyPr/>
        <a:lstStyle/>
        <a:p>
          <a:endParaRPr lang="en-US"/>
        </a:p>
      </dgm:t>
    </dgm:pt>
    <dgm:pt modelId="{7017577F-9961-4A48-88CD-954FB0023F42}">
      <dgm:prSet phldrT="[Text]"/>
      <dgm:spPr/>
      <dgm:t>
        <a:bodyPr/>
        <a:lstStyle/>
        <a:p>
          <a:r>
            <a:rPr lang="en-US" b="0" u="none" dirty="0"/>
            <a:t>Plastic Bucket Trap – Multi-Colored (White, Yellow, and Green) </a:t>
          </a:r>
        </a:p>
      </dgm:t>
    </dgm:pt>
    <dgm:pt modelId="{3AABC708-601C-4590-94D0-74D2F08DF083}" type="sibTrans" cxnId="{3A16614B-70B4-4B3F-903C-89FE1646D5B6}">
      <dgm:prSet/>
      <dgm:spPr/>
      <dgm:t>
        <a:bodyPr/>
        <a:lstStyle/>
        <a:p>
          <a:endParaRPr lang="en-US"/>
        </a:p>
      </dgm:t>
    </dgm:pt>
    <dgm:pt modelId="{9F5D5E5B-FBAE-4F6F-8420-1BD385DD2DD3}" type="parTrans" cxnId="{3A16614B-70B4-4B3F-903C-89FE1646D5B6}">
      <dgm:prSet/>
      <dgm:spPr/>
      <dgm:t>
        <a:bodyPr/>
        <a:lstStyle/>
        <a:p>
          <a:endParaRPr lang="en-US"/>
        </a:p>
      </dgm:t>
    </dgm:pt>
    <dgm:pt modelId="{66173F22-34D7-42E7-AA58-74E375FB3629}">
      <dgm:prSet phldrT="[Text]"/>
      <dgm:spPr/>
      <dgm:t>
        <a:bodyPr/>
        <a:lstStyle/>
        <a:p>
          <a:endParaRPr lang="en-US" dirty="0"/>
        </a:p>
      </dgm:t>
    </dgm:pt>
    <dgm:pt modelId="{79EB0934-18B8-4572-A8A3-4158A31A25F2}" type="sibTrans" cxnId="{A94B2CEB-D2D3-4645-A8AB-36D94293DA77}">
      <dgm:prSet/>
      <dgm:spPr/>
      <dgm:t>
        <a:bodyPr/>
        <a:lstStyle/>
        <a:p>
          <a:endParaRPr lang="en-US"/>
        </a:p>
      </dgm:t>
    </dgm:pt>
    <dgm:pt modelId="{E789F6D9-73F8-465C-85FE-23FBB5078884}" type="parTrans" cxnId="{A94B2CEB-D2D3-4645-A8AB-36D94293DA77}">
      <dgm:prSet/>
      <dgm:spPr/>
      <dgm:t>
        <a:bodyPr/>
        <a:lstStyle/>
        <a:p>
          <a:endParaRPr lang="en-US"/>
        </a:p>
      </dgm:t>
    </dgm:pt>
    <dgm:pt modelId="{9B8AB52B-DC99-4FB9-A397-1255C6516D80}">
      <dgm:prSet phldrT="[Text]"/>
      <dgm:spPr/>
      <dgm:t>
        <a:bodyPr/>
        <a:lstStyle/>
        <a:p>
          <a:r>
            <a:rPr lang="en-US" b="0" dirty="0"/>
            <a:t>Jackson Traps</a:t>
          </a:r>
        </a:p>
      </dgm:t>
    </dgm:pt>
    <dgm:pt modelId="{050A99BB-1531-4DDC-9C41-DE31140C54C3}" type="parTrans" cxnId="{16BFDB68-15D8-4DC9-BF66-35ED57A274E0}">
      <dgm:prSet/>
      <dgm:spPr/>
      <dgm:t>
        <a:bodyPr/>
        <a:lstStyle/>
        <a:p>
          <a:endParaRPr lang="en-US"/>
        </a:p>
      </dgm:t>
    </dgm:pt>
    <dgm:pt modelId="{49D85D64-40A9-4340-B91E-48164109CDB4}" type="sibTrans" cxnId="{16BFDB68-15D8-4DC9-BF66-35ED57A274E0}">
      <dgm:prSet/>
      <dgm:spPr/>
      <dgm:t>
        <a:bodyPr/>
        <a:lstStyle/>
        <a:p>
          <a:endParaRPr lang="en-US"/>
        </a:p>
      </dgm:t>
    </dgm:pt>
    <dgm:pt modelId="{27C44894-BCE0-4FAE-A133-5CD24BB5BA0C}">
      <dgm:prSet phldrT="[Text]"/>
      <dgm:spPr/>
      <dgm:t>
        <a:bodyPr/>
        <a:lstStyle/>
        <a:p>
          <a:r>
            <a:rPr lang="en-US" b="0" dirty="0"/>
            <a:t>Wing Traps (White)</a:t>
          </a:r>
        </a:p>
      </dgm:t>
    </dgm:pt>
    <dgm:pt modelId="{A3D8B947-9878-4FEC-9791-956DB6B8C122}" type="parTrans" cxnId="{559D4A47-5173-41BC-9222-4E82734857A3}">
      <dgm:prSet/>
      <dgm:spPr/>
      <dgm:t>
        <a:bodyPr/>
        <a:lstStyle/>
        <a:p>
          <a:endParaRPr lang="en-US"/>
        </a:p>
      </dgm:t>
    </dgm:pt>
    <dgm:pt modelId="{6D48148A-7136-4F5C-BFE0-504F184DC63C}" type="sibTrans" cxnId="{559D4A47-5173-41BC-9222-4E82734857A3}">
      <dgm:prSet/>
      <dgm:spPr/>
      <dgm:t>
        <a:bodyPr/>
        <a:lstStyle/>
        <a:p>
          <a:endParaRPr lang="en-US"/>
        </a:p>
      </dgm:t>
    </dgm:pt>
    <dgm:pt modelId="{D5124CEB-DC9C-4B74-9220-3E3CE06DB321}">
      <dgm:prSet phldrT="[Text]"/>
      <dgm:spPr/>
      <dgm:t>
        <a:bodyPr/>
        <a:lstStyle/>
        <a:p>
          <a:r>
            <a:rPr lang="en-US" b="0" dirty="0"/>
            <a:t>Large Plastic Delta Traps (Orange and Red)</a:t>
          </a:r>
        </a:p>
      </dgm:t>
    </dgm:pt>
    <dgm:pt modelId="{016F08EB-7E76-4A37-854D-A06487CFBAA1}" type="parTrans" cxnId="{CEEC547B-333F-4AD8-9DBC-0A2D0D69842B}">
      <dgm:prSet/>
      <dgm:spPr/>
      <dgm:t>
        <a:bodyPr/>
        <a:lstStyle/>
        <a:p>
          <a:endParaRPr lang="en-US"/>
        </a:p>
      </dgm:t>
    </dgm:pt>
    <dgm:pt modelId="{030FCEF2-BD1F-4AE8-920A-9EA913982C78}" type="sibTrans" cxnId="{CEEC547B-333F-4AD8-9DBC-0A2D0D69842B}">
      <dgm:prSet/>
      <dgm:spPr/>
      <dgm:t>
        <a:bodyPr/>
        <a:lstStyle/>
        <a:p>
          <a:endParaRPr lang="en-US"/>
        </a:p>
      </dgm:t>
    </dgm:pt>
    <dgm:pt modelId="{EF2AB9D4-9BBD-488F-8006-54987879E61A}">
      <dgm:prSet phldrT="[Text]"/>
      <dgm:spPr/>
      <dgm:t>
        <a:bodyPr/>
        <a:lstStyle/>
        <a:p>
          <a:endParaRPr lang="en-US" b="0" dirty="0"/>
        </a:p>
      </dgm:t>
    </dgm:pt>
    <dgm:pt modelId="{B5268825-6D60-4FAA-B42C-9AE349907B38}" type="parTrans" cxnId="{568A83A3-10C0-473C-8249-8254CEC34FD8}">
      <dgm:prSet/>
      <dgm:spPr/>
      <dgm:t>
        <a:bodyPr/>
        <a:lstStyle/>
        <a:p>
          <a:endParaRPr lang="en-US"/>
        </a:p>
      </dgm:t>
    </dgm:pt>
    <dgm:pt modelId="{2B59E71D-CF34-44C2-AAD5-73F2442F81D4}" type="sibTrans" cxnId="{568A83A3-10C0-473C-8249-8254CEC34FD8}">
      <dgm:prSet/>
      <dgm:spPr/>
      <dgm:t>
        <a:bodyPr/>
        <a:lstStyle/>
        <a:p>
          <a:endParaRPr lang="en-US"/>
        </a:p>
      </dgm:t>
    </dgm:pt>
    <dgm:pt modelId="{2A22615D-66D3-4414-BC41-627A07A71BC9}">
      <dgm:prSet phldrT="[Text]"/>
      <dgm:spPr/>
      <dgm:t>
        <a:bodyPr/>
        <a:lstStyle/>
        <a:p>
          <a:endParaRPr lang="en-US" b="0" dirty="0"/>
        </a:p>
      </dgm:t>
    </dgm:pt>
    <dgm:pt modelId="{325F2E93-29A9-4DB8-AE22-0BDEE3431204}" type="parTrans" cxnId="{54A045BE-9886-4371-92A4-4C8E8D5C7F25}">
      <dgm:prSet/>
      <dgm:spPr/>
      <dgm:t>
        <a:bodyPr/>
        <a:lstStyle/>
        <a:p>
          <a:endParaRPr lang="en-US"/>
        </a:p>
      </dgm:t>
    </dgm:pt>
    <dgm:pt modelId="{0C768368-4DDD-4090-B044-64A483E40687}" type="sibTrans" cxnId="{54A045BE-9886-4371-92A4-4C8E8D5C7F25}">
      <dgm:prSet/>
      <dgm:spPr/>
      <dgm:t>
        <a:bodyPr/>
        <a:lstStyle/>
        <a:p>
          <a:endParaRPr lang="en-US"/>
        </a:p>
      </dgm:t>
    </dgm:pt>
    <dgm:pt modelId="{E37CC826-F54B-49B3-AF3F-2B7349F50370}">
      <dgm:prSet phldrT="[Text]"/>
      <dgm:spPr/>
      <dgm:t>
        <a:bodyPr/>
        <a:lstStyle/>
        <a:p>
          <a:endParaRPr lang="en-US" b="0" dirty="0"/>
        </a:p>
      </dgm:t>
    </dgm:pt>
    <dgm:pt modelId="{DA623E9D-16F6-4689-BC69-0477D1CA7DD0}" type="parTrans" cxnId="{02F7B527-617B-4E77-95F7-CD8F6118C5CF}">
      <dgm:prSet/>
      <dgm:spPr/>
      <dgm:t>
        <a:bodyPr/>
        <a:lstStyle/>
        <a:p>
          <a:endParaRPr lang="en-US"/>
        </a:p>
      </dgm:t>
    </dgm:pt>
    <dgm:pt modelId="{EF888CF8-F72C-4601-97A8-38B4C1B7A433}" type="sibTrans" cxnId="{02F7B527-617B-4E77-95F7-CD8F6118C5CF}">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4728E9ED-A6E8-4C1C-B420-0AAA84278ED4}" type="pres">
      <dgm:prSet presAssocID="{FFFD4B64-7BE9-42CD-AE92-6730E689235E}" presName="composite" presStyleCnt="0">
        <dgm:presLayoutVars>
          <dgm:chMax val="1"/>
          <dgm:chPref val="1"/>
        </dgm:presLayoutVars>
      </dgm:prSet>
      <dgm:spPr/>
    </dgm:pt>
    <dgm:pt modelId="{748B9DBB-B719-4158-8614-A6A74ECAABB5}" type="pres">
      <dgm:prSet presAssocID="{FFFD4B64-7BE9-42CD-AE92-6730E689235E}" presName="Accent" presStyleLbl="trAlignAcc1" presStyleIdx="0" presStyleCnt="6">
        <dgm:presLayoutVars>
          <dgm:chMax val="0"/>
          <dgm:chPref val="0"/>
        </dgm:presLayoutVars>
      </dgm:prSet>
      <dgm:spPr/>
    </dgm:pt>
    <dgm:pt modelId="{B8BD79F7-B2CA-4798-923E-C4364C4019F3}" type="pres">
      <dgm:prSet presAssocID="{FFFD4B64-7BE9-42CD-AE92-6730E689235E}" presName="Image" presStyleLbl="alignImgPlace1" presStyleIdx="0" presStyleCnt="6">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dgm:spPr>
    </dgm:pt>
    <dgm:pt modelId="{5B5875F4-F851-4DF4-BC8B-8778EB96ED8C}" type="pres">
      <dgm:prSet presAssocID="{FFFD4B64-7BE9-42CD-AE92-6730E689235E}" presName="ChildComposite" presStyleCnt="0"/>
      <dgm:spPr/>
    </dgm:pt>
    <dgm:pt modelId="{2E2D894F-79D5-4698-A132-A7DF8484BB32}" type="pres">
      <dgm:prSet presAssocID="{FFFD4B64-7BE9-42CD-AE92-6730E689235E}" presName="Child" presStyleLbl="node1" presStyleIdx="0" presStyleCnt="6">
        <dgm:presLayoutVars>
          <dgm:chMax val="0"/>
          <dgm:chPref val="0"/>
          <dgm:bulletEnabled val="1"/>
        </dgm:presLayoutVars>
      </dgm:prSet>
      <dgm:spPr/>
    </dgm:pt>
    <dgm:pt modelId="{845B049C-497B-41F9-91F2-C3020AC67916}" type="pres">
      <dgm:prSet presAssocID="{FFFD4B64-7BE9-42CD-AE92-6730E689235E}" presName="Parent" presStyleLbl="revTx" presStyleIdx="0" presStyleCnt="6">
        <dgm:presLayoutVars>
          <dgm:chMax val="1"/>
          <dgm:chPref val="0"/>
          <dgm:bulletEnabled val="1"/>
        </dgm:presLayoutVars>
      </dgm:prSet>
      <dgm:spPr/>
    </dgm:pt>
    <dgm:pt modelId="{73B9DB4A-B5BF-47D5-8994-BAFAE8F1D529}" type="pres">
      <dgm:prSet presAssocID="{1AB9FF71-C183-4216-B9C5-81E627289B29}" presName="sibTrans" presStyleCnt="0"/>
      <dgm:spPr/>
    </dgm:pt>
    <dgm:pt modelId="{F4FA1F7D-F4E5-42DA-A041-7A5DF214FEA8}" type="pres">
      <dgm:prSet presAssocID="{66173F22-34D7-42E7-AA58-74E375FB3629}" presName="composite" presStyleCnt="0">
        <dgm:presLayoutVars>
          <dgm:chMax val="1"/>
          <dgm:chPref val="1"/>
        </dgm:presLayoutVars>
      </dgm:prSet>
      <dgm:spPr/>
    </dgm:pt>
    <dgm:pt modelId="{BB266B94-2B76-4236-BE46-81B113573AF6}" type="pres">
      <dgm:prSet presAssocID="{66173F22-34D7-42E7-AA58-74E375FB3629}" presName="Accent" presStyleLbl="trAlignAcc1" presStyleIdx="1" presStyleCnt="6">
        <dgm:presLayoutVars>
          <dgm:chMax val="0"/>
          <dgm:chPref val="0"/>
        </dgm:presLayoutVars>
      </dgm:prSet>
      <dgm:spPr/>
    </dgm:pt>
    <dgm:pt modelId="{BB5BB8CF-C784-4C22-BD02-36E8E816976C}" type="pres">
      <dgm:prSet presAssocID="{66173F22-34D7-42E7-AA58-74E375FB3629}" presName="Image" presStyleLbl="alignImgPlace1" presStyleIdx="1" presStyleCnt="6" custLinFactNeighborY="-891">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dgm:spPr>
    </dgm:pt>
    <dgm:pt modelId="{24389D5D-B349-483A-BCE1-ACA5C90AF3A5}" type="pres">
      <dgm:prSet presAssocID="{66173F22-34D7-42E7-AA58-74E375FB3629}" presName="ChildComposite" presStyleCnt="0"/>
      <dgm:spPr/>
    </dgm:pt>
    <dgm:pt modelId="{0C5623A7-8DBA-4547-9186-2E0A17A60EDB}" type="pres">
      <dgm:prSet presAssocID="{66173F22-34D7-42E7-AA58-74E375FB3629}" presName="Child" presStyleLbl="node1" presStyleIdx="1" presStyleCnt="6">
        <dgm:presLayoutVars>
          <dgm:chMax val="0"/>
          <dgm:chPref val="0"/>
          <dgm:bulletEnabled val="1"/>
        </dgm:presLayoutVars>
      </dgm:prSet>
      <dgm:spPr/>
    </dgm:pt>
    <dgm:pt modelId="{6A129761-3D9B-484F-B6AC-98A55A0CE7F1}" type="pres">
      <dgm:prSet presAssocID="{66173F22-34D7-42E7-AA58-74E375FB3629}" presName="Parent" presStyleLbl="revTx" presStyleIdx="1" presStyleCnt="6">
        <dgm:presLayoutVars>
          <dgm:chMax val="1"/>
          <dgm:chPref val="0"/>
          <dgm:bulletEnabled val="1"/>
        </dgm:presLayoutVars>
      </dgm:prSet>
      <dgm:spPr/>
    </dgm:pt>
    <dgm:pt modelId="{7CA68FB5-0AF3-4E23-A773-6EF7E258D127}" type="pres">
      <dgm:prSet presAssocID="{79EB0934-18B8-4572-A8A3-4158A31A25F2}" presName="sibTrans" presStyleCnt="0"/>
      <dgm:spPr/>
    </dgm:pt>
    <dgm:pt modelId="{3903EB64-93D6-460E-B53E-12AC3C230DD3}" type="pres">
      <dgm:prSet presAssocID="{5116AB69-61B2-4C5C-B5C7-67615E8149E1}" presName="composite" presStyleCnt="0">
        <dgm:presLayoutVars>
          <dgm:chMax val="1"/>
          <dgm:chPref val="1"/>
        </dgm:presLayoutVars>
      </dgm:prSet>
      <dgm:spPr/>
    </dgm:pt>
    <dgm:pt modelId="{A7FE2126-2F7F-4C6E-BFB9-D20169D2C40D}" type="pres">
      <dgm:prSet presAssocID="{5116AB69-61B2-4C5C-B5C7-67615E8149E1}" presName="Accent" presStyleLbl="trAlignAcc1" presStyleIdx="2" presStyleCnt="6">
        <dgm:presLayoutVars>
          <dgm:chMax val="0"/>
          <dgm:chPref val="0"/>
        </dgm:presLayoutVars>
      </dgm:prSet>
      <dgm:spPr/>
    </dgm:pt>
    <dgm:pt modelId="{3A17424B-C2EE-4856-96B5-416B981C2DD8}" type="pres">
      <dgm:prSet presAssocID="{5116AB69-61B2-4C5C-B5C7-67615E8149E1}" presName="Image" presStyleLbl="alignImgPlace1" presStyleIdx="2" presStyleCnt="6">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dgm:spPr>
    </dgm:pt>
    <dgm:pt modelId="{0E8673B9-26AE-4773-835F-746BBBA66D49}" type="pres">
      <dgm:prSet presAssocID="{5116AB69-61B2-4C5C-B5C7-67615E8149E1}" presName="ChildComposite" presStyleCnt="0"/>
      <dgm:spPr/>
    </dgm:pt>
    <dgm:pt modelId="{20BE0BAF-A407-4CED-9AF4-ADE0FFF73AF7}" type="pres">
      <dgm:prSet presAssocID="{5116AB69-61B2-4C5C-B5C7-67615E8149E1}" presName="Child" presStyleLbl="node1" presStyleIdx="2" presStyleCnt="6">
        <dgm:presLayoutVars>
          <dgm:chMax val="0"/>
          <dgm:chPref val="0"/>
          <dgm:bulletEnabled val="1"/>
        </dgm:presLayoutVars>
      </dgm:prSet>
      <dgm:spPr/>
    </dgm:pt>
    <dgm:pt modelId="{6BD74D6A-A1C4-4302-8A64-1E95E34C87C1}" type="pres">
      <dgm:prSet presAssocID="{5116AB69-61B2-4C5C-B5C7-67615E8149E1}" presName="Parent" presStyleLbl="revTx" presStyleIdx="2" presStyleCnt="6">
        <dgm:presLayoutVars>
          <dgm:chMax val="1"/>
          <dgm:chPref val="0"/>
          <dgm:bulletEnabled val="1"/>
        </dgm:presLayoutVars>
      </dgm:prSet>
      <dgm:spPr/>
    </dgm:pt>
    <dgm:pt modelId="{FF21B154-0865-4178-B062-2220926B4F77}" type="pres">
      <dgm:prSet presAssocID="{EA49FCB3-2D92-48F1-A1C1-DF10DA7CC64C}" presName="sibTrans" presStyleCnt="0"/>
      <dgm:spPr/>
    </dgm:pt>
    <dgm:pt modelId="{EB1B0785-C3DD-4647-9ADB-858477CE1C56}" type="pres">
      <dgm:prSet presAssocID="{EF2AB9D4-9BBD-488F-8006-54987879E61A}" presName="composite" presStyleCnt="0">
        <dgm:presLayoutVars>
          <dgm:chMax val="1"/>
          <dgm:chPref val="1"/>
        </dgm:presLayoutVars>
      </dgm:prSet>
      <dgm:spPr/>
    </dgm:pt>
    <dgm:pt modelId="{6021B40E-CEE5-46F1-B259-41B5A726219B}" type="pres">
      <dgm:prSet presAssocID="{EF2AB9D4-9BBD-488F-8006-54987879E61A}" presName="Accent" presStyleLbl="trAlignAcc1" presStyleIdx="3" presStyleCnt="6">
        <dgm:presLayoutVars>
          <dgm:chMax val="0"/>
          <dgm:chPref val="0"/>
        </dgm:presLayoutVars>
      </dgm:prSet>
      <dgm:spPr/>
    </dgm:pt>
    <dgm:pt modelId="{4E2D123D-9CCC-4654-8219-499CFF4D11E9}" type="pres">
      <dgm:prSet presAssocID="{EF2AB9D4-9BBD-488F-8006-54987879E61A}" presName="Image" presStyleLbl="alignImgPlace1" presStyleIdx="3" presStyleCnt="6">
        <dgm:presLayoutVars>
          <dgm:chMax val="0"/>
          <dgm:chPref val="0"/>
        </dgm:presLayoutVars>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dgm:spPr>
    </dgm:pt>
    <dgm:pt modelId="{FADBA0D9-899C-4A20-A0AE-44E7C843BC7C}" type="pres">
      <dgm:prSet presAssocID="{EF2AB9D4-9BBD-488F-8006-54987879E61A}" presName="ChildComposite" presStyleCnt="0"/>
      <dgm:spPr/>
    </dgm:pt>
    <dgm:pt modelId="{58A7DCEC-68CD-4EE8-9379-1A2B00D0A12F}" type="pres">
      <dgm:prSet presAssocID="{EF2AB9D4-9BBD-488F-8006-54987879E61A}" presName="Child" presStyleLbl="node1" presStyleIdx="3" presStyleCnt="6">
        <dgm:presLayoutVars>
          <dgm:chMax val="0"/>
          <dgm:chPref val="0"/>
          <dgm:bulletEnabled val="1"/>
        </dgm:presLayoutVars>
      </dgm:prSet>
      <dgm:spPr/>
    </dgm:pt>
    <dgm:pt modelId="{A1157EB8-6D76-48DA-912E-86D1389485B4}" type="pres">
      <dgm:prSet presAssocID="{EF2AB9D4-9BBD-488F-8006-54987879E61A}" presName="Parent" presStyleLbl="revTx" presStyleIdx="3" presStyleCnt="6">
        <dgm:presLayoutVars>
          <dgm:chMax val="1"/>
          <dgm:chPref val="0"/>
          <dgm:bulletEnabled val="1"/>
        </dgm:presLayoutVars>
      </dgm:prSet>
      <dgm:spPr/>
    </dgm:pt>
    <dgm:pt modelId="{CD103B1B-09C9-4685-9D0A-D6A9CCB51AD4}" type="pres">
      <dgm:prSet presAssocID="{2B59E71D-CF34-44C2-AAD5-73F2442F81D4}" presName="sibTrans" presStyleCnt="0"/>
      <dgm:spPr/>
    </dgm:pt>
    <dgm:pt modelId="{4E7FE0D4-ED39-464D-9398-FA86E96EF1EE}" type="pres">
      <dgm:prSet presAssocID="{2A22615D-66D3-4414-BC41-627A07A71BC9}" presName="composite" presStyleCnt="0">
        <dgm:presLayoutVars>
          <dgm:chMax val="1"/>
          <dgm:chPref val="1"/>
        </dgm:presLayoutVars>
      </dgm:prSet>
      <dgm:spPr/>
    </dgm:pt>
    <dgm:pt modelId="{7068129F-1689-46B0-AD2F-E4815647F470}" type="pres">
      <dgm:prSet presAssocID="{2A22615D-66D3-4414-BC41-627A07A71BC9}" presName="Accent" presStyleLbl="trAlignAcc1" presStyleIdx="4" presStyleCnt="6">
        <dgm:presLayoutVars>
          <dgm:chMax val="0"/>
          <dgm:chPref val="0"/>
        </dgm:presLayoutVars>
      </dgm:prSet>
      <dgm:spPr/>
    </dgm:pt>
    <dgm:pt modelId="{322CE377-DF27-4146-B76B-0A122C4FEAC4}" type="pres">
      <dgm:prSet presAssocID="{2A22615D-66D3-4414-BC41-627A07A71BC9}" presName="Image" presStyleLbl="alignImgPlace1" presStyleIdx="4" presStyleCnt="6">
        <dgm:presLayoutVars>
          <dgm:chMax val="0"/>
          <dgm:chPref val="0"/>
        </dgm:presLayoutVars>
      </dgm:prSet>
      <dgm:spPr>
        <a:blipFill>
          <a:blip xmlns:r="http://schemas.openxmlformats.org/officeDocument/2006/relationships" r:embed="rId5"/>
          <a:srcRect/>
          <a:stretch>
            <a:fillRect l="-3000" r="-3000"/>
          </a:stretch>
        </a:blipFill>
      </dgm:spPr>
    </dgm:pt>
    <dgm:pt modelId="{5DBD7AFE-3A5A-44E5-B36C-7AD0359DA729}" type="pres">
      <dgm:prSet presAssocID="{2A22615D-66D3-4414-BC41-627A07A71BC9}" presName="ChildComposite" presStyleCnt="0"/>
      <dgm:spPr/>
    </dgm:pt>
    <dgm:pt modelId="{EE0AA49D-E540-4E95-BE01-2551E3B38B9B}" type="pres">
      <dgm:prSet presAssocID="{2A22615D-66D3-4414-BC41-627A07A71BC9}" presName="Child" presStyleLbl="node1" presStyleIdx="4" presStyleCnt="6">
        <dgm:presLayoutVars>
          <dgm:chMax val="0"/>
          <dgm:chPref val="0"/>
          <dgm:bulletEnabled val="1"/>
        </dgm:presLayoutVars>
      </dgm:prSet>
      <dgm:spPr/>
    </dgm:pt>
    <dgm:pt modelId="{5F7F9284-80FE-43F4-A556-67867410668E}" type="pres">
      <dgm:prSet presAssocID="{2A22615D-66D3-4414-BC41-627A07A71BC9}" presName="Parent" presStyleLbl="revTx" presStyleIdx="4" presStyleCnt="6">
        <dgm:presLayoutVars>
          <dgm:chMax val="1"/>
          <dgm:chPref val="0"/>
          <dgm:bulletEnabled val="1"/>
        </dgm:presLayoutVars>
      </dgm:prSet>
      <dgm:spPr/>
    </dgm:pt>
    <dgm:pt modelId="{69BF7FCE-7204-421B-B45D-38B65D5B2BFE}" type="pres">
      <dgm:prSet presAssocID="{0C768368-4DDD-4090-B044-64A483E40687}" presName="sibTrans" presStyleCnt="0"/>
      <dgm:spPr/>
    </dgm:pt>
    <dgm:pt modelId="{581B6404-9316-4B4E-AC68-420521F5ED84}" type="pres">
      <dgm:prSet presAssocID="{E37CC826-F54B-49B3-AF3F-2B7349F50370}" presName="composite" presStyleCnt="0">
        <dgm:presLayoutVars>
          <dgm:chMax val="1"/>
          <dgm:chPref val="1"/>
        </dgm:presLayoutVars>
      </dgm:prSet>
      <dgm:spPr/>
    </dgm:pt>
    <dgm:pt modelId="{E01D315C-DC31-40B9-9A87-B48C6C12530A}" type="pres">
      <dgm:prSet presAssocID="{E37CC826-F54B-49B3-AF3F-2B7349F50370}" presName="Accent" presStyleLbl="trAlignAcc1" presStyleIdx="5" presStyleCnt="6">
        <dgm:presLayoutVars>
          <dgm:chMax val="0"/>
          <dgm:chPref val="0"/>
        </dgm:presLayoutVars>
      </dgm:prSet>
      <dgm:spPr/>
    </dgm:pt>
    <dgm:pt modelId="{EA8C4F11-C80C-4224-8FB0-D0992B57D52E}" type="pres">
      <dgm:prSet presAssocID="{E37CC826-F54B-49B3-AF3F-2B7349F50370}" presName="Image" presStyleLbl="alignImgPlace1" presStyleIdx="5" presStyleCnt="6">
        <dgm:presLayoutVars>
          <dgm:chMax val="0"/>
          <dgm:chPref val="0"/>
        </dgm:presLayoutVars>
      </dgm:prSet>
      <dgm:spPr>
        <a:blipFill>
          <a:blip xmlns:r="http://schemas.openxmlformats.org/officeDocument/2006/relationships" r:embed="rId6">
            <a:extLst>
              <a:ext uri="{28A0092B-C50C-407E-A947-70E740481C1C}">
                <a14:useLocalDpi xmlns:a14="http://schemas.microsoft.com/office/drawing/2010/main" val="0"/>
              </a:ext>
            </a:extLst>
          </a:blip>
          <a:srcRect/>
          <a:stretch>
            <a:fillRect l="-14000" r="-14000"/>
          </a:stretch>
        </a:blipFill>
      </dgm:spPr>
    </dgm:pt>
    <dgm:pt modelId="{7833559D-3FD3-4B4E-844B-D1FA1B247DB6}" type="pres">
      <dgm:prSet presAssocID="{E37CC826-F54B-49B3-AF3F-2B7349F50370}" presName="ChildComposite" presStyleCnt="0"/>
      <dgm:spPr/>
    </dgm:pt>
    <dgm:pt modelId="{FFA8D5E4-6470-400A-896D-DFE9C710B64D}" type="pres">
      <dgm:prSet presAssocID="{E37CC826-F54B-49B3-AF3F-2B7349F50370}" presName="Child" presStyleLbl="node1" presStyleIdx="5" presStyleCnt="6">
        <dgm:presLayoutVars>
          <dgm:chMax val="0"/>
          <dgm:chPref val="0"/>
          <dgm:bulletEnabled val="1"/>
        </dgm:presLayoutVars>
      </dgm:prSet>
      <dgm:spPr/>
    </dgm:pt>
    <dgm:pt modelId="{F0C0721D-251A-4A5F-8BD4-4B6288BB254D}" type="pres">
      <dgm:prSet presAssocID="{E37CC826-F54B-49B3-AF3F-2B7349F50370}" presName="Parent" presStyleLbl="revTx" presStyleIdx="5" presStyleCnt="6">
        <dgm:presLayoutVars>
          <dgm:chMax val="1"/>
          <dgm:chPref val="0"/>
          <dgm:bulletEnabled val="1"/>
        </dgm:presLayoutVars>
      </dgm:prSet>
      <dgm:spPr/>
    </dgm:pt>
  </dgm:ptLst>
  <dgm:cxnLst>
    <dgm:cxn modelId="{9AE9BA0D-6800-49AB-93A3-E85AE0F929CE}" srcId="{66173F22-34D7-42E7-AA58-74E375FB3629}" destId="{B3564BD3-DE8B-45D5-8630-48B7C07FA786}" srcOrd="0" destOrd="0" parTransId="{F5337D76-3FC9-4337-B075-48E2CEFFAD50}" sibTransId="{413FEF56-0567-4CCE-B99B-A76CF6A0F173}"/>
    <dgm:cxn modelId="{93140F1C-1253-4082-8AB0-1F5D6DBA904D}" type="presOf" srcId="{9F194005-9647-4815-B662-FD16485D13B7}" destId="{3381CB68-10ED-42BE-8BD1-4E8248D8806B}" srcOrd="0" destOrd="0" presId="urn:microsoft.com/office/officeart/2008/layout/CaptionedPictures"/>
    <dgm:cxn modelId="{8AAB221D-B41F-444C-8BD1-97E4B93CADB4}" type="presOf" srcId="{EF2AB9D4-9BBD-488F-8006-54987879E61A}" destId="{A1157EB8-6D76-48DA-912E-86D1389485B4}" srcOrd="0" destOrd="0" presId="urn:microsoft.com/office/officeart/2008/layout/CaptionedPictures"/>
    <dgm:cxn modelId="{02F7B527-617B-4E77-95F7-CD8F6118C5CF}" srcId="{9F194005-9647-4815-B662-FD16485D13B7}" destId="{E37CC826-F54B-49B3-AF3F-2B7349F50370}" srcOrd="5" destOrd="0" parTransId="{DA623E9D-16F6-4689-BC69-0477D1CA7DD0}" sibTransId="{EF888CF8-F72C-4601-97A8-38B4C1B7A433}"/>
    <dgm:cxn modelId="{B7A9E85E-FCEB-4E0A-BCEB-CD009B3C884C}" srcId="{9F194005-9647-4815-B662-FD16485D13B7}" destId="{FFFD4B64-7BE9-42CD-AE92-6730E689235E}" srcOrd="0" destOrd="0" parTransId="{F254FFAB-B148-4A32-B39C-C26AB439BF86}" sibTransId="{1AB9FF71-C183-4216-B9C5-81E627289B29}"/>
    <dgm:cxn modelId="{E5D25941-EE8D-4E08-BDDB-49CCB81E1C0A}" type="presOf" srcId="{2A22615D-66D3-4414-BC41-627A07A71BC9}" destId="{5F7F9284-80FE-43F4-A556-67867410668E}" srcOrd="0" destOrd="0" presId="urn:microsoft.com/office/officeart/2008/layout/CaptionedPictures"/>
    <dgm:cxn modelId="{559D4A47-5173-41BC-9222-4E82734857A3}" srcId="{E37CC826-F54B-49B3-AF3F-2B7349F50370}" destId="{27C44894-BCE0-4FAE-A133-5CD24BB5BA0C}" srcOrd="0" destOrd="0" parTransId="{A3D8B947-9878-4FEC-9791-956DB6B8C122}" sibTransId="{6D48148A-7136-4F5C-BFE0-504F184DC63C}"/>
    <dgm:cxn modelId="{16BFDB68-15D8-4DC9-BF66-35ED57A274E0}" srcId="{2A22615D-66D3-4414-BC41-627A07A71BC9}" destId="{9B8AB52B-DC99-4FB9-A397-1255C6516D80}" srcOrd="0" destOrd="0" parTransId="{050A99BB-1531-4DDC-9C41-DE31140C54C3}" sibTransId="{49D85D64-40A9-4340-B91E-48164109CDB4}"/>
    <dgm:cxn modelId="{3A16614B-70B4-4B3F-903C-89FE1646D5B6}" srcId="{FFFD4B64-7BE9-42CD-AE92-6730E689235E}" destId="{7017577F-9961-4A48-88CD-954FB0023F42}" srcOrd="0" destOrd="0" parTransId="{9F5D5E5B-FBAE-4F6F-8420-1BD385DD2DD3}" sibTransId="{3AABC708-601C-4590-94D0-74D2F08DF083}"/>
    <dgm:cxn modelId="{EF3BBF54-9116-4BBB-B092-21BB7035D927}" type="presOf" srcId="{5116AB69-61B2-4C5C-B5C7-67615E8149E1}" destId="{6BD74D6A-A1C4-4302-8A64-1E95E34C87C1}" srcOrd="0" destOrd="0" presId="urn:microsoft.com/office/officeart/2008/layout/CaptionedPictures"/>
    <dgm:cxn modelId="{CEEC547B-333F-4AD8-9DBC-0A2D0D69842B}" srcId="{EF2AB9D4-9BBD-488F-8006-54987879E61A}" destId="{D5124CEB-DC9C-4B74-9220-3E3CE06DB321}" srcOrd="0" destOrd="0" parTransId="{016F08EB-7E76-4A37-854D-A06487CFBAA1}" sibTransId="{030FCEF2-BD1F-4AE8-920A-9EA913982C78}"/>
    <dgm:cxn modelId="{206B9281-ABE0-401A-BD43-6C2421D0AC0C}" srcId="{5116AB69-61B2-4C5C-B5C7-67615E8149E1}" destId="{46691682-2263-45AA-A9C1-F55452CF1727}" srcOrd="0" destOrd="0" parTransId="{D19D1132-B12B-4D4A-9BA7-C7042E360881}" sibTransId="{C68271F2-8AA4-4B60-8A96-46ED95674942}"/>
    <dgm:cxn modelId="{2BF16498-2833-48AE-B946-E4BE97502C09}" type="presOf" srcId="{7017577F-9961-4A48-88CD-954FB0023F42}" destId="{2E2D894F-79D5-4698-A132-A7DF8484BB32}" srcOrd="0" destOrd="0" presId="urn:microsoft.com/office/officeart/2008/layout/CaptionedPictures"/>
    <dgm:cxn modelId="{E075F19C-836C-4CEA-9D5A-44E86A066A2B}" type="presOf" srcId="{66173F22-34D7-42E7-AA58-74E375FB3629}" destId="{6A129761-3D9B-484F-B6AC-98A55A0CE7F1}" srcOrd="0" destOrd="0" presId="urn:microsoft.com/office/officeart/2008/layout/CaptionedPictures"/>
    <dgm:cxn modelId="{568A83A3-10C0-473C-8249-8254CEC34FD8}" srcId="{9F194005-9647-4815-B662-FD16485D13B7}" destId="{EF2AB9D4-9BBD-488F-8006-54987879E61A}" srcOrd="3" destOrd="0" parTransId="{B5268825-6D60-4FAA-B42C-9AE349907B38}" sibTransId="{2B59E71D-CF34-44C2-AAD5-73F2442F81D4}"/>
    <dgm:cxn modelId="{7E36CEB0-DA43-48F2-91CF-F9F538934026}" type="presOf" srcId="{46691682-2263-45AA-A9C1-F55452CF1727}" destId="{20BE0BAF-A407-4CED-9AF4-ADE0FFF73AF7}" srcOrd="0" destOrd="0" presId="urn:microsoft.com/office/officeart/2008/layout/CaptionedPictures"/>
    <dgm:cxn modelId="{45FDBEB7-9A29-402C-9857-E937CA6004C1}" type="presOf" srcId="{27C44894-BCE0-4FAE-A133-5CD24BB5BA0C}" destId="{FFA8D5E4-6470-400A-896D-DFE9C710B64D}" srcOrd="0" destOrd="0" presId="urn:microsoft.com/office/officeart/2008/layout/CaptionedPictures"/>
    <dgm:cxn modelId="{54A045BE-9886-4371-92A4-4C8E8D5C7F25}" srcId="{9F194005-9647-4815-B662-FD16485D13B7}" destId="{2A22615D-66D3-4414-BC41-627A07A71BC9}" srcOrd="4" destOrd="0" parTransId="{325F2E93-29A9-4DB8-AE22-0BDEE3431204}" sibTransId="{0C768368-4DDD-4090-B044-64A483E40687}"/>
    <dgm:cxn modelId="{C91302C8-8749-4D89-A753-D963AFF8E900}" type="presOf" srcId="{FFFD4B64-7BE9-42CD-AE92-6730E689235E}" destId="{845B049C-497B-41F9-91F2-C3020AC67916}" srcOrd="0" destOrd="0" presId="urn:microsoft.com/office/officeart/2008/layout/CaptionedPictures"/>
    <dgm:cxn modelId="{B80293CE-F444-485A-8002-F0C9512859CF}" srcId="{9F194005-9647-4815-B662-FD16485D13B7}" destId="{5116AB69-61B2-4C5C-B5C7-67615E8149E1}" srcOrd="2" destOrd="0" parTransId="{6CB6C47C-10FB-4EDC-A567-84240357A849}" sibTransId="{EA49FCB3-2D92-48F1-A1C1-DF10DA7CC64C}"/>
    <dgm:cxn modelId="{33ACC7CE-B36F-4C8B-84F1-407D31F61F24}" type="presOf" srcId="{B3564BD3-DE8B-45D5-8630-48B7C07FA786}" destId="{0C5623A7-8DBA-4547-9186-2E0A17A60EDB}" srcOrd="0" destOrd="0" presId="urn:microsoft.com/office/officeart/2008/layout/CaptionedPictures"/>
    <dgm:cxn modelId="{5D5941CF-56F0-4D67-913D-6C1B5E812412}" type="presOf" srcId="{9B8AB52B-DC99-4FB9-A397-1255C6516D80}" destId="{EE0AA49D-E540-4E95-BE01-2551E3B38B9B}" srcOrd="0" destOrd="0" presId="urn:microsoft.com/office/officeart/2008/layout/CaptionedPictures"/>
    <dgm:cxn modelId="{F648EDDD-7E32-43DE-8087-EA64B13087EB}" type="presOf" srcId="{E37CC826-F54B-49B3-AF3F-2B7349F50370}" destId="{F0C0721D-251A-4A5F-8BD4-4B6288BB254D}" srcOrd="0" destOrd="0" presId="urn:microsoft.com/office/officeart/2008/layout/CaptionedPictures"/>
    <dgm:cxn modelId="{A94B2CEB-D2D3-4645-A8AB-36D94293DA77}" srcId="{9F194005-9647-4815-B662-FD16485D13B7}" destId="{66173F22-34D7-42E7-AA58-74E375FB3629}" srcOrd="1" destOrd="0" parTransId="{E789F6D9-73F8-465C-85FE-23FBB5078884}" sibTransId="{79EB0934-18B8-4572-A8A3-4158A31A25F2}"/>
    <dgm:cxn modelId="{7D2256EC-312A-4195-AD04-450A81ABA122}" type="presOf" srcId="{D5124CEB-DC9C-4B74-9220-3E3CE06DB321}" destId="{58A7DCEC-68CD-4EE8-9379-1A2B00D0A12F}" srcOrd="0" destOrd="0" presId="urn:microsoft.com/office/officeart/2008/layout/CaptionedPictures"/>
    <dgm:cxn modelId="{9B4F04EF-3332-4FD4-8E53-E6681274CF02}" type="presParOf" srcId="{3381CB68-10ED-42BE-8BD1-4E8248D8806B}" destId="{4728E9ED-A6E8-4C1C-B420-0AAA84278ED4}" srcOrd="0" destOrd="0" presId="urn:microsoft.com/office/officeart/2008/layout/CaptionedPictures"/>
    <dgm:cxn modelId="{FD7BC035-CF0E-4C2D-B65F-B6487444F46F}" type="presParOf" srcId="{4728E9ED-A6E8-4C1C-B420-0AAA84278ED4}" destId="{748B9DBB-B719-4158-8614-A6A74ECAABB5}" srcOrd="0" destOrd="0" presId="urn:microsoft.com/office/officeart/2008/layout/CaptionedPictures"/>
    <dgm:cxn modelId="{6C497B77-9E07-42DB-9129-DC3A4022EBEC}" type="presParOf" srcId="{4728E9ED-A6E8-4C1C-B420-0AAA84278ED4}" destId="{B8BD79F7-B2CA-4798-923E-C4364C4019F3}" srcOrd="1" destOrd="0" presId="urn:microsoft.com/office/officeart/2008/layout/CaptionedPictures"/>
    <dgm:cxn modelId="{2CE55E48-53AB-44BF-922A-F62FF4FDBB76}" type="presParOf" srcId="{4728E9ED-A6E8-4C1C-B420-0AAA84278ED4}" destId="{5B5875F4-F851-4DF4-BC8B-8778EB96ED8C}" srcOrd="2" destOrd="0" presId="urn:microsoft.com/office/officeart/2008/layout/CaptionedPictures"/>
    <dgm:cxn modelId="{54F4A1EA-15E0-4D7C-A456-F162523D4FF0}" type="presParOf" srcId="{5B5875F4-F851-4DF4-BC8B-8778EB96ED8C}" destId="{2E2D894F-79D5-4698-A132-A7DF8484BB32}" srcOrd="0" destOrd="0" presId="urn:microsoft.com/office/officeart/2008/layout/CaptionedPictures"/>
    <dgm:cxn modelId="{C91F59D6-1EFC-49FA-ACA5-AF34117A8806}" type="presParOf" srcId="{5B5875F4-F851-4DF4-BC8B-8778EB96ED8C}" destId="{845B049C-497B-41F9-91F2-C3020AC67916}" srcOrd="1" destOrd="0" presId="urn:microsoft.com/office/officeart/2008/layout/CaptionedPictures"/>
    <dgm:cxn modelId="{18243D8B-F729-4458-92AD-ACA86B8E2809}" type="presParOf" srcId="{3381CB68-10ED-42BE-8BD1-4E8248D8806B}" destId="{73B9DB4A-B5BF-47D5-8994-BAFAE8F1D529}" srcOrd="1" destOrd="0" presId="urn:microsoft.com/office/officeart/2008/layout/CaptionedPictures"/>
    <dgm:cxn modelId="{3CBE8B4C-E567-4A74-A9FF-F7275367B7E9}" type="presParOf" srcId="{3381CB68-10ED-42BE-8BD1-4E8248D8806B}" destId="{F4FA1F7D-F4E5-42DA-A041-7A5DF214FEA8}" srcOrd="2" destOrd="0" presId="urn:microsoft.com/office/officeart/2008/layout/CaptionedPictures"/>
    <dgm:cxn modelId="{A00BCAA8-DB17-40B7-B16D-952D08CCD12D}" type="presParOf" srcId="{F4FA1F7D-F4E5-42DA-A041-7A5DF214FEA8}" destId="{BB266B94-2B76-4236-BE46-81B113573AF6}" srcOrd="0" destOrd="0" presId="urn:microsoft.com/office/officeart/2008/layout/CaptionedPictures"/>
    <dgm:cxn modelId="{B591FD54-32D1-40E3-9C49-31DF342D3582}" type="presParOf" srcId="{F4FA1F7D-F4E5-42DA-A041-7A5DF214FEA8}" destId="{BB5BB8CF-C784-4C22-BD02-36E8E816976C}" srcOrd="1" destOrd="0" presId="urn:microsoft.com/office/officeart/2008/layout/CaptionedPictures"/>
    <dgm:cxn modelId="{8EBA56CD-DF2E-4A28-83D4-B77B35033F95}" type="presParOf" srcId="{F4FA1F7D-F4E5-42DA-A041-7A5DF214FEA8}" destId="{24389D5D-B349-483A-BCE1-ACA5C90AF3A5}" srcOrd="2" destOrd="0" presId="urn:microsoft.com/office/officeart/2008/layout/CaptionedPictures"/>
    <dgm:cxn modelId="{909F5824-479C-4678-9AF9-9ED390859729}" type="presParOf" srcId="{24389D5D-B349-483A-BCE1-ACA5C90AF3A5}" destId="{0C5623A7-8DBA-4547-9186-2E0A17A60EDB}" srcOrd="0" destOrd="0" presId="urn:microsoft.com/office/officeart/2008/layout/CaptionedPictures"/>
    <dgm:cxn modelId="{BF9B828D-2B60-4C12-BEC4-C602AA7C2697}" type="presParOf" srcId="{24389D5D-B349-483A-BCE1-ACA5C90AF3A5}" destId="{6A129761-3D9B-484F-B6AC-98A55A0CE7F1}" srcOrd="1" destOrd="0" presId="urn:microsoft.com/office/officeart/2008/layout/CaptionedPictures"/>
    <dgm:cxn modelId="{898FA0CC-16C8-415C-9786-A36F110D6709}" type="presParOf" srcId="{3381CB68-10ED-42BE-8BD1-4E8248D8806B}" destId="{7CA68FB5-0AF3-4E23-A773-6EF7E258D127}" srcOrd="3" destOrd="0" presId="urn:microsoft.com/office/officeart/2008/layout/CaptionedPictures"/>
    <dgm:cxn modelId="{71208A75-6C67-4332-BEBB-E9594A6676ED}" type="presParOf" srcId="{3381CB68-10ED-42BE-8BD1-4E8248D8806B}" destId="{3903EB64-93D6-460E-B53E-12AC3C230DD3}" srcOrd="4" destOrd="0" presId="urn:microsoft.com/office/officeart/2008/layout/CaptionedPictures"/>
    <dgm:cxn modelId="{CFBD0DD6-F39B-4631-8A75-1E3D6DFB4488}" type="presParOf" srcId="{3903EB64-93D6-460E-B53E-12AC3C230DD3}" destId="{A7FE2126-2F7F-4C6E-BFB9-D20169D2C40D}" srcOrd="0" destOrd="0" presId="urn:microsoft.com/office/officeart/2008/layout/CaptionedPictures"/>
    <dgm:cxn modelId="{2B2FD6DF-A346-4501-A20A-C2F85A1735A4}" type="presParOf" srcId="{3903EB64-93D6-460E-B53E-12AC3C230DD3}" destId="{3A17424B-C2EE-4856-96B5-416B981C2DD8}" srcOrd="1" destOrd="0" presId="urn:microsoft.com/office/officeart/2008/layout/CaptionedPictures"/>
    <dgm:cxn modelId="{D5636B20-1958-469C-8629-B6B9B5B2A45F}" type="presParOf" srcId="{3903EB64-93D6-460E-B53E-12AC3C230DD3}" destId="{0E8673B9-26AE-4773-835F-746BBBA66D49}" srcOrd="2" destOrd="0" presId="urn:microsoft.com/office/officeart/2008/layout/CaptionedPictures"/>
    <dgm:cxn modelId="{54CEEC8F-3A9D-4ADB-AFE5-18257BAD9507}" type="presParOf" srcId="{0E8673B9-26AE-4773-835F-746BBBA66D49}" destId="{20BE0BAF-A407-4CED-9AF4-ADE0FFF73AF7}" srcOrd="0" destOrd="0" presId="urn:microsoft.com/office/officeart/2008/layout/CaptionedPictures"/>
    <dgm:cxn modelId="{C8911845-1E48-4897-B347-FB8D69D06770}" type="presParOf" srcId="{0E8673B9-26AE-4773-835F-746BBBA66D49}" destId="{6BD74D6A-A1C4-4302-8A64-1E95E34C87C1}" srcOrd="1" destOrd="0" presId="urn:microsoft.com/office/officeart/2008/layout/CaptionedPictures"/>
    <dgm:cxn modelId="{AA77F152-4908-4BBE-A34F-EE6B611773CC}" type="presParOf" srcId="{3381CB68-10ED-42BE-8BD1-4E8248D8806B}" destId="{FF21B154-0865-4178-B062-2220926B4F77}" srcOrd="5" destOrd="0" presId="urn:microsoft.com/office/officeart/2008/layout/CaptionedPictures"/>
    <dgm:cxn modelId="{194A3630-E7EC-400C-A0EA-EE22ACC9C652}" type="presParOf" srcId="{3381CB68-10ED-42BE-8BD1-4E8248D8806B}" destId="{EB1B0785-C3DD-4647-9ADB-858477CE1C56}" srcOrd="6" destOrd="0" presId="urn:microsoft.com/office/officeart/2008/layout/CaptionedPictures"/>
    <dgm:cxn modelId="{E3CC1C38-067D-4130-8F7A-8871CD233010}" type="presParOf" srcId="{EB1B0785-C3DD-4647-9ADB-858477CE1C56}" destId="{6021B40E-CEE5-46F1-B259-41B5A726219B}" srcOrd="0" destOrd="0" presId="urn:microsoft.com/office/officeart/2008/layout/CaptionedPictures"/>
    <dgm:cxn modelId="{131E1DD1-C453-4AB8-8CD5-D411A9A4CC13}" type="presParOf" srcId="{EB1B0785-C3DD-4647-9ADB-858477CE1C56}" destId="{4E2D123D-9CCC-4654-8219-499CFF4D11E9}" srcOrd="1" destOrd="0" presId="urn:microsoft.com/office/officeart/2008/layout/CaptionedPictures"/>
    <dgm:cxn modelId="{18A7ED60-A829-46C9-BED8-5EAF34052F15}" type="presParOf" srcId="{EB1B0785-C3DD-4647-9ADB-858477CE1C56}" destId="{FADBA0D9-899C-4A20-A0AE-44E7C843BC7C}" srcOrd="2" destOrd="0" presId="urn:microsoft.com/office/officeart/2008/layout/CaptionedPictures"/>
    <dgm:cxn modelId="{B255D0F8-1E23-45B7-86BD-3B61DB241D7D}" type="presParOf" srcId="{FADBA0D9-899C-4A20-A0AE-44E7C843BC7C}" destId="{58A7DCEC-68CD-4EE8-9379-1A2B00D0A12F}" srcOrd="0" destOrd="0" presId="urn:microsoft.com/office/officeart/2008/layout/CaptionedPictures"/>
    <dgm:cxn modelId="{46B54337-605F-4FAB-BDDF-3AB0D8C20874}" type="presParOf" srcId="{FADBA0D9-899C-4A20-A0AE-44E7C843BC7C}" destId="{A1157EB8-6D76-48DA-912E-86D1389485B4}" srcOrd="1" destOrd="0" presId="urn:microsoft.com/office/officeart/2008/layout/CaptionedPictures"/>
    <dgm:cxn modelId="{0319B1B6-C5C9-4F64-BBF0-37C390214341}" type="presParOf" srcId="{3381CB68-10ED-42BE-8BD1-4E8248D8806B}" destId="{CD103B1B-09C9-4685-9D0A-D6A9CCB51AD4}" srcOrd="7" destOrd="0" presId="urn:microsoft.com/office/officeart/2008/layout/CaptionedPictures"/>
    <dgm:cxn modelId="{D858CF57-C4B5-40B9-BECB-3173C0002E4E}" type="presParOf" srcId="{3381CB68-10ED-42BE-8BD1-4E8248D8806B}" destId="{4E7FE0D4-ED39-464D-9398-FA86E96EF1EE}" srcOrd="8" destOrd="0" presId="urn:microsoft.com/office/officeart/2008/layout/CaptionedPictures"/>
    <dgm:cxn modelId="{1F8A84EE-F546-4E93-8A1C-BE7DDCD75960}" type="presParOf" srcId="{4E7FE0D4-ED39-464D-9398-FA86E96EF1EE}" destId="{7068129F-1689-46B0-AD2F-E4815647F470}" srcOrd="0" destOrd="0" presId="urn:microsoft.com/office/officeart/2008/layout/CaptionedPictures"/>
    <dgm:cxn modelId="{15CCA717-5C63-4871-90A4-90419B78C6D6}" type="presParOf" srcId="{4E7FE0D4-ED39-464D-9398-FA86E96EF1EE}" destId="{322CE377-DF27-4146-B76B-0A122C4FEAC4}" srcOrd="1" destOrd="0" presId="urn:microsoft.com/office/officeart/2008/layout/CaptionedPictures"/>
    <dgm:cxn modelId="{EBCE4E40-CB16-474C-855E-2766F65FB051}" type="presParOf" srcId="{4E7FE0D4-ED39-464D-9398-FA86E96EF1EE}" destId="{5DBD7AFE-3A5A-44E5-B36C-7AD0359DA729}" srcOrd="2" destOrd="0" presId="urn:microsoft.com/office/officeart/2008/layout/CaptionedPictures"/>
    <dgm:cxn modelId="{0719D60F-0165-44CF-9997-853BFF66393E}" type="presParOf" srcId="{5DBD7AFE-3A5A-44E5-B36C-7AD0359DA729}" destId="{EE0AA49D-E540-4E95-BE01-2551E3B38B9B}" srcOrd="0" destOrd="0" presId="urn:microsoft.com/office/officeart/2008/layout/CaptionedPictures"/>
    <dgm:cxn modelId="{9308C55A-ECB7-4CCE-BF2A-E978B664FFAE}" type="presParOf" srcId="{5DBD7AFE-3A5A-44E5-B36C-7AD0359DA729}" destId="{5F7F9284-80FE-43F4-A556-67867410668E}" srcOrd="1" destOrd="0" presId="urn:microsoft.com/office/officeart/2008/layout/CaptionedPictures"/>
    <dgm:cxn modelId="{52F532A8-DCF1-43AD-9F98-4AB2131C53F0}" type="presParOf" srcId="{3381CB68-10ED-42BE-8BD1-4E8248D8806B}" destId="{69BF7FCE-7204-421B-B45D-38B65D5B2BFE}" srcOrd="9" destOrd="0" presId="urn:microsoft.com/office/officeart/2008/layout/CaptionedPictures"/>
    <dgm:cxn modelId="{EABDEAC5-7D91-4C20-ABE2-75E56CD6574C}" type="presParOf" srcId="{3381CB68-10ED-42BE-8BD1-4E8248D8806B}" destId="{581B6404-9316-4B4E-AC68-420521F5ED84}" srcOrd="10" destOrd="0" presId="urn:microsoft.com/office/officeart/2008/layout/CaptionedPictures"/>
    <dgm:cxn modelId="{330151DB-19BE-4968-80DF-769F1541196D}" type="presParOf" srcId="{581B6404-9316-4B4E-AC68-420521F5ED84}" destId="{E01D315C-DC31-40B9-9A87-B48C6C12530A}" srcOrd="0" destOrd="0" presId="urn:microsoft.com/office/officeart/2008/layout/CaptionedPictures"/>
    <dgm:cxn modelId="{EB996A8A-4038-49F6-A4EA-9E173992899A}" type="presParOf" srcId="{581B6404-9316-4B4E-AC68-420521F5ED84}" destId="{EA8C4F11-C80C-4224-8FB0-D0992B57D52E}" srcOrd="1" destOrd="0" presId="urn:microsoft.com/office/officeart/2008/layout/CaptionedPictures"/>
    <dgm:cxn modelId="{FC3D3A67-1273-467A-8B59-7416D7CF8015}" type="presParOf" srcId="{581B6404-9316-4B4E-AC68-420521F5ED84}" destId="{7833559D-3FD3-4B4E-844B-D1FA1B247DB6}" srcOrd="2" destOrd="0" presId="urn:microsoft.com/office/officeart/2008/layout/CaptionedPictures"/>
    <dgm:cxn modelId="{44BD0406-FBA1-41C2-816C-DF96712C7712}" type="presParOf" srcId="{7833559D-3FD3-4B4E-844B-D1FA1B247DB6}" destId="{FFA8D5E4-6470-400A-896D-DFE9C710B64D}" srcOrd="0" destOrd="0" presId="urn:microsoft.com/office/officeart/2008/layout/CaptionedPictures"/>
    <dgm:cxn modelId="{40186149-0BCF-492F-8AF5-F38A42883D70}" type="presParOf" srcId="{7833559D-3FD3-4B4E-844B-D1FA1B247DB6}" destId="{F0C0721D-251A-4A5F-8BD4-4B6288BB254D}"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FFFD4B64-7BE9-42CD-AE92-6730E689235E}">
      <dgm:prSet phldrT="[Text]"/>
      <dgm:spPr/>
      <dgm:t>
        <a:bodyPr/>
        <a:lstStyle/>
        <a:p>
          <a:endParaRPr lang="en-US" dirty="0"/>
        </a:p>
      </dgm:t>
    </dgm:pt>
    <dgm:pt modelId="{F254FFAB-B148-4A32-B39C-C26AB439BF86}" type="parTrans" cxnId="{B7A9E85E-FCEB-4E0A-BCEB-CD009B3C884C}">
      <dgm:prSet/>
      <dgm:spPr/>
      <dgm:t>
        <a:bodyPr/>
        <a:lstStyle/>
        <a:p>
          <a:endParaRPr lang="en-US"/>
        </a:p>
      </dgm:t>
    </dgm:pt>
    <dgm:pt modelId="{1AB9FF71-C183-4216-B9C5-81E627289B29}" type="sibTrans" cxnId="{B7A9E85E-FCEB-4E0A-BCEB-CD009B3C884C}">
      <dgm:prSet/>
      <dgm:spPr/>
      <dgm:t>
        <a:bodyPr/>
        <a:lstStyle/>
        <a:p>
          <a:endParaRPr lang="en-US"/>
        </a:p>
      </dgm:t>
    </dgm:pt>
    <dgm:pt modelId="{7017577F-9961-4A48-88CD-954FB0023F42}">
      <dgm:prSet phldrT="[Text]"/>
      <dgm:spPr/>
      <dgm:t>
        <a:bodyPr/>
        <a:lstStyle/>
        <a:p>
          <a:r>
            <a:rPr lang="en-US" b="0" u="none" dirty="0"/>
            <a:t>Plastic Bucket Trap – Multi-Colored (White, Yellow, and Green) </a:t>
          </a:r>
        </a:p>
      </dgm:t>
    </dgm:pt>
    <dgm:pt modelId="{3AABC708-601C-4590-94D0-74D2F08DF083}" type="sibTrans" cxnId="{3A16614B-70B4-4B3F-903C-89FE1646D5B6}">
      <dgm:prSet/>
      <dgm:spPr/>
      <dgm:t>
        <a:bodyPr/>
        <a:lstStyle/>
        <a:p>
          <a:endParaRPr lang="en-US"/>
        </a:p>
      </dgm:t>
    </dgm:pt>
    <dgm:pt modelId="{9F5D5E5B-FBAE-4F6F-8420-1BD385DD2DD3}" type="parTrans" cxnId="{3A16614B-70B4-4B3F-903C-89FE1646D5B6}">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4728E9ED-A6E8-4C1C-B420-0AAA84278ED4}" type="pres">
      <dgm:prSet presAssocID="{FFFD4B64-7BE9-42CD-AE92-6730E689235E}" presName="composite" presStyleCnt="0">
        <dgm:presLayoutVars>
          <dgm:chMax val="1"/>
          <dgm:chPref val="1"/>
        </dgm:presLayoutVars>
      </dgm:prSet>
      <dgm:spPr/>
    </dgm:pt>
    <dgm:pt modelId="{748B9DBB-B719-4158-8614-A6A74ECAABB5}" type="pres">
      <dgm:prSet presAssocID="{FFFD4B64-7BE9-42CD-AE92-6730E689235E}" presName="Accent" presStyleLbl="trAlignAcc1" presStyleIdx="0" presStyleCnt="1">
        <dgm:presLayoutVars>
          <dgm:chMax val="0"/>
          <dgm:chPref val="0"/>
        </dgm:presLayoutVars>
      </dgm:prSet>
      <dgm:spPr/>
    </dgm:pt>
    <dgm:pt modelId="{B8BD79F7-B2CA-4798-923E-C4364C4019F3}" type="pres">
      <dgm:prSet presAssocID="{FFFD4B64-7BE9-42CD-AE92-6730E689235E}" presName="Image" presStyleLbl="alignImgPlace1" presStyleIdx="0" presStyleCnt="1">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dgm:spPr>
    </dgm:pt>
    <dgm:pt modelId="{5B5875F4-F851-4DF4-BC8B-8778EB96ED8C}" type="pres">
      <dgm:prSet presAssocID="{FFFD4B64-7BE9-42CD-AE92-6730E689235E}" presName="ChildComposite" presStyleCnt="0"/>
      <dgm:spPr/>
    </dgm:pt>
    <dgm:pt modelId="{2E2D894F-79D5-4698-A132-A7DF8484BB32}" type="pres">
      <dgm:prSet presAssocID="{FFFD4B64-7BE9-42CD-AE92-6730E689235E}" presName="Child" presStyleLbl="node1" presStyleIdx="0" presStyleCnt="1">
        <dgm:presLayoutVars>
          <dgm:chMax val="0"/>
          <dgm:chPref val="0"/>
          <dgm:bulletEnabled val="1"/>
        </dgm:presLayoutVars>
      </dgm:prSet>
      <dgm:spPr/>
    </dgm:pt>
    <dgm:pt modelId="{845B049C-497B-41F9-91F2-C3020AC67916}" type="pres">
      <dgm:prSet presAssocID="{FFFD4B64-7BE9-42CD-AE92-6730E689235E}" presName="Parent" presStyleLbl="revTx" presStyleIdx="0" presStyleCnt="1">
        <dgm:presLayoutVars>
          <dgm:chMax val="1"/>
          <dgm:chPref val="0"/>
          <dgm:bulletEnabled val="1"/>
        </dgm:presLayoutVars>
      </dgm:prSet>
      <dgm:spPr/>
    </dgm:pt>
  </dgm:ptLst>
  <dgm:cxnLst>
    <dgm:cxn modelId="{93140F1C-1253-4082-8AB0-1F5D6DBA904D}" type="presOf" srcId="{9F194005-9647-4815-B662-FD16485D13B7}" destId="{3381CB68-10ED-42BE-8BD1-4E8248D8806B}" srcOrd="0" destOrd="0" presId="urn:microsoft.com/office/officeart/2008/layout/CaptionedPictures"/>
    <dgm:cxn modelId="{B7A9E85E-FCEB-4E0A-BCEB-CD009B3C884C}" srcId="{9F194005-9647-4815-B662-FD16485D13B7}" destId="{FFFD4B64-7BE9-42CD-AE92-6730E689235E}" srcOrd="0" destOrd="0" parTransId="{F254FFAB-B148-4A32-B39C-C26AB439BF86}" sibTransId="{1AB9FF71-C183-4216-B9C5-81E627289B29}"/>
    <dgm:cxn modelId="{3A16614B-70B4-4B3F-903C-89FE1646D5B6}" srcId="{FFFD4B64-7BE9-42CD-AE92-6730E689235E}" destId="{7017577F-9961-4A48-88CD-954FB0023F42}" srcOrd="0" destOrd="0" parTransId="{9F5D5E5B-FBAE-4F6F-8420-1BD385DD2DD3}" sibTransId="{3AABC708-601C-4590-94D0-74D2F08DF083}"/>
    <dgm:cxn modelId="{2BF16498-2833-48AE-B946-E4BE97502C09}" type="presOf" srcId="{7017577F-9961-4A48-88CD-954FB0023F42}" destId="{2E2D894F-79D5-4698-A132-A7DF8484BB32}" srcOrd="0" destOrd="0" presId="urn:microsoft.com/office/officeart/2008/layout/CaptionedPictures"/>
    <dgm:cxn modelId="{C91302C8-8749-4D89-A753-D963AFF8E900}" type="presOf" srcId="{FFFD4B64-7BE9-42CD-AE92-6730E689235E}" destId="{845B049C-497B-41F9-91F2-C3020AC67916}" srcOrd="0" destOrd="0" presId="urn:microsoft.com/office/officeart/2008/layout/CaptionedPictures"/>
    <dgm:cxn modelId="{9B4F04EF-3332-4FD4-8E53-E6681274CF02}" type="presParOf" srcId="{3381CB68-10ED-42BE-8BD1-4E8248D8806B}" destId="{4728E9ED-A6E8-4C1C-B420-0AAA84278ED4}" srcOrd="0" destOrd="0" presId="urn:microsoft.com/office/officeart/2008/layout/CaptionedPictures"/>
    <dgm:cxn modelId="{FD7BC035-CF0E-4C2D-B65F-B6487444F46F}" type="presParOf" srcId="{4728E9ED-A6E8-4C1C-B420-0AAA84278ED4}" destId="{748B9DBB-B719-4158-8614-A6A74ECAABB5}" srcOrd="0" destOrd="0" presId="urn:microsoft.com/office/officeart/2008/layout/CaptionedPictures"/>
    <dgm:cxn modelId="{6C497B77-9E07-42DB-9129-DC3A4022EBEC}" type="presParOf" srcId="{4728E9ED-A6E8-4C1C-B420-0AAA84278ED4}" destId="{B8BD79F7-B2CA-4798-923E-C4364C4019F3}" srcOrd="1" destOrd="0" presId="urn:microsoft.com/office/officeart/2008/layout/CaptionedPictures"/>
    <dgm:cxn modelId="{2CE55E48-53AB-44BF-922A-F62FF4FDBB76}" type="presParOf" srcId="{4728E9ED-A6E8-4C1C-B420-0AAA84278ED4}" destId="{5B5875F4-F851-4DF4-BC8B-8778EB96ED8C}" srcOrd="2" destOrd="0" presId="urn:microsoft.com/office/officeart/2008/layout/CaptionedPictures"/>
    <dgm:cxn modelId="{54F4A1EA-15E0-4D7C-A456-F162523D4FF0}" type="presParOf" srcId="{5B5875F4-F851-4DF4-BC8B-8778EB96ED8C}" destId="{2E2D894F-79D5-4698-A132-A7DF8484BB32}" srcOrd="0" destOrd="0" presId="urn:microsoft.com/office/officeart/2008/layout/CaptionedPictures"/>
    <dgm:cxn modelId="{C91F59D6-1EFC-49FA-ACA5-AF34117A8806}" type="presParOf" srcId="{5B5875F4-F851-4DF4-BC8B-8778EB96ED8C}" destId="{845B049C-497B-41F9-91F2-C3020AC67916}"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FFFD4B64-7BE9-42CD-AE92-6730E689235E}">
      <dgm:prSet phldrT="[Text]"/>
      <dgm:spPr/>
      <dgm:t>
        <a:bodyPr/>
        <a:lstStyle/>
        <a:p>
          <a:endParaRPr lang="en-US" dirty="0"/>
        </a:p>
      </dgm:t>
    </dgm:pt>
    <dgm:pt modelId="{F254FFAB-B148-4A32-B39C-C26AB439BF86}" type="parTrans" cxnId="{B7A9E85E-FCEB-4E0A-BCEB-CD009B3C884C}">
      <dgm:prSet/>
      <dgm:spPr/>
      <dgm:t>
        <a:bodyPr/>
        <a:lstStyle/>
        <a:p>
          <a:endParaRPr lang="en-US"/>
        </a:p>
      </dgm:t>
    </dgm:pt>
    <dgm:pt modelId="{1AB9FF71-C183-4216-B9C5-81E627289B29}" type="sibTrans" cxnId="{B7A9E85E-FCEB-4E0A-BCEB-CD009B3C884C}">
      <dgm:prSet/>
      <dgm:spPr/>
      <dgm:t>
        <a:bodyPr/>
        <a:lstStyle/>
        <a:p>
          <a:endParaRPr lang="en-US"/>
        </a:p>
      </dgm:t>
    </dgm:pt>
    <dgm:pt modelId="{7017577F-9961-4A48-88CD-954FB0023F42}">
      <dgm:prSet phldrT="[Text]"/>
      <dgm:spPr/>
      <dgm:t>
        <a:bodyPr/>
        <a:lstStyle/>
        <a:p>
          <a:r>
            <a:rPr lang="en-US" b="0" u="none" dirty="0"/>
            <a:t>Plastic Bucket Trap – Multi-Colored (White, Yellow, and Green) </a:t>
          </a:r>
        </a:p>
      </dgm:t>
    </dgm:pt>
    <dgm:pt modelId="{3AABC708-601C-4590-94D0-74D2F08DF083}" type="sibTrans" cxnId="{3A16614B-70B4-4B3F-903C-89FE1646D5B6}">
      <dgm:prSet/>
      <dgm:spPr/>
      <dgm:t>
        <a:bodyPr/>
        <a:lstStyle/>
        <a:p>
          <a:endParaRPr lang="en-US"/>
        </a:p>
      </dgm:t>
    </dgm:pt>
    <dgm:pt modelId="{9F5D5E5B-FBAE-4F6F-8420-1BD385DD2DD3}" type="parTrans" cxnId="{3A16614B-70B4-4B3F-903C-89FE1646D5B6}">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4728E9ED-A6E8-4C1C-B420-0AAA84278ED4}" type="pres">
      <dgm:prSet presAssocID="{FFFD4B64-7BE9-42CD-AE92-6730E689235E}" presName="composite" presStyleCnt="0">
        <dgm:presLayoutVars>
          <dgm:chMax val="1"/>
          <dgm:chPref val="1"/>
        </dgm:presLayoutVars>
      </dgm:prSet>
      <dgm:spPr/>
    </dgm:pt>
    <dgm:pt modelId="{748B9DBB-B719-4158-8614-A6A74ECAABB5}" type="pres">
      <dgm:prSet presAssocID="{FFFD4B64-7BE9-42CD-AE92-6730E689235E}" presName="Accent" presStyleLbl="trAlignAcc1" presStyleIdx="0" presStyleCnt="1">
        <dgm:presLayoutVars>
          <dgm:chMax val="0"/>
          <dgm:chPref val="0"/>
        </dgm:presLayoutVars>
      </dgm:prSet>
      <dgm:spPr/>
    </dgm:pt>
    <dgm:pt modelId="{B8BD79F7-B2CA-4798-923E-C4364C4019F3}" type="pres">
      <dgm:prSet presAssocID="{FFFD4B64-7BE9-42CD-AE92-6730E689235E}" presName="Image" presStyleLbl="alignImgPlace1" presStyleIdx="0" presStyleCnt="1">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dgm:spPr>
    </dgm:pt>
    <dgm:pt modelId="{5B5875F4-F851-4DF4-BC8B-8778EB96ED8C}" type="pres">
      <dgm:prSet presAssocID="{FFFD4B64-7BE9-42CD-AE92-6730E689235E}" presName="ChildComposite" presStyleCnt="0"/>
      <dgm:spPr/>
    </dgm:pt>
    <dgm:pt modelId="{2E2D894F-79D5-4698-A132-A7DF8484BB32}" type="pres">
      <dgm:prSet presAssocID="{FFFD4B64-7BE9-42CD-AE92-6730E689235E}" presName="Child" presStyleLbl="node1" presStyleIdx="0" presStyleCnt="1">
        <dgm:presLayoutVars>
          <dgm:chMax val="0"/>
          <dgm:chPref val="0"/>
          <dgm:bulletEnabled val="1"/>
        </dgm:presLayoutVars>
      </dgm:prSet>
      <dgm:spPr/>
    </dgm:pt>
    <dgm:pt modelId="{845B049C-497B-41F9-91F2-C3020AC67916}" type="pres">
      <dgm:prSet presAssocID="{FFFD4B64-7BE9-42CD-AE92-6730E689235E}" presName="Parent" presStyleLbl="revTx" presStyleIdx="0" presStyleCnt="1">
        <dgm:presLayoutVars>
          <dgm:chMax val="1"/>
          <dgm:chPref val="0"/>
          <dgm:bulletEnabled val="1"/>
        </dgm:presLayoutVars>
      </dgm:prSet>
      <dgm:spPr/>
    </dgm:pt>
  </dgm:ptLst>
  <dgm:cxnLst>
    <dgm:cxn modelId="{93140F1C-1253-4082-8AB0-1F5D6DBA904D}" type="presOf" srcId="{9F194005-9647-4815-B662-FD16485D13B7}" destId="{3381CB68-10ED-42BE-8BD1-4E8248D8806B}" srcOrd="0" destOrd="0" presId="urn:microsoft.com/office/officeart/2008/layout/CaptionedPictures"/>
    <dgm:cxn modelId="{B7A9E85E-FCEB-4E0A-BCEB-CD009B3C884C}" srcId="{9F194005-9647-4815-B662-FD16485D13B7}" destId="{FFFD4B64-7BE9-42CD-AE92-6730E689235E}" srcOrd="0" destOrd="0" parTransId="{F254FFAB-B148-4A32-B39C-C26AB439BF86}" sibTransId="{1AB9FF71-C183-4216-B9C5-81E627289B29}"/>
    <dgm:cxn modelId="{3A16614B-70B4-4B3F-903C-89FE1646D5B6}" srcId="{FFFD4B64-7BE9-42CD-AE92-6730E689235E}" destId="{7017577F-9961-4A48-88CD-954FB0023F42}" srcOrd="0" destOrd="0" parTransId="{9F5D5E5B-FBAE-4F6F-8420-1BD385DD2DD3}" sibTransId="{3AABC708-601C-4590-94D0-74D2F08DF083}"/>
    <dgm:cxn modelId="{2BF16498-2833-48AE-B946-E4BE97502C09}" type="presOf" srcId="{7017577F-9961-4A48-88CD-954FB0023F42}" destId="{2E2D894F-79D5-4698-A132-A7DF8484BB32}" srcOrd="0" destOrd="0" presId="urn:microsoft.com/office/officeart/2008/layout/CaptionedPictures"/>
    <dgm:cxn modelId="{C91302C8-8749-4D89-A753-D963AFF8E900}" type="presOf" srcId="{FFFD4B64-7BE9-42CD-AE92-6730E689235E}" destId="{845B049C-497B-41F9-91F2-C3020AC67916}" srcOrd="0" destOrd="0" presId="urn:microsoft.com/office/officeart/2008/layout/CaptionedPictures"/>
    <dgm:cxn modelId="{9B4F04EF-3332-4FD4-8E53-E6681274CF02}" type="presParOf" srcId="{3381CB68-10ED-42BE-8BD1-4E8248D8806B}" destId="{4728E9ED-A6E8-4C1C-B420-0AAA84278ED4}" srcOrd="0" destOrd="0" presId="urn:microsoft.com/office/officeart/2008/layout/CaptionedPictures"/>
    <dgm:cxn modelId="{FD7BC035-CF0E-4C2D-B65F-B6487444F46F}" type="presParOf" srcId="{4728E9ED-A6E8-4C1C-B420-0AAA84278ED4}" destId="{748B9DBB-B719-4158-8614-A6A74ECAABB5}" srcOrd="0" destOrd="0" presId="urn:microsoft.com/office/officeart/2008/layout/CaptionedPictures"/>
    <dgm:cxn modelId="{6C497B77-9E07-42DB-9129-DC3A4022EBEC}" type="presParOf" srcId="{4728E9ED-A6E8-4C1C-B420-0AAA84278ED4}" destId="{B8BD79F7-B2CA-4798-923E-C4364C4019F3}" srcOrd="1" destOrd="0" presId="urn:microsoft.com/office/officeart/2008/layout/CaptionedPictures"/>
    <dgm:cxn modelId="{2CE55E48-53AB-44BF-922A-F62FF4FDBB76}" type="presParOf" srcId="{4728E9ED-A6E8-4C1C-B420-0AAA84278ED4}" destId="{5B5875F4-F851-4DF4-BC8B-8778EB96ED8C}" srcOrd="2" destOrd="0" presId="urn:microsoft.com/office/officeart/2008/layout/CaptionedPictures"/>
    <dgm:cxn modelId="{54F4A1EA-15E0-4D7C-A456-F162523D4FF0}" type="presParOf" srcId="{5B5875F4-F851-4DF4-BC8B-8778EB96ED8C}" destId="{2E2D894F-79D5-4698-A132-A7DF8484BB32}" srcOrd="0" destOrd="0" presId="urn:microsoft.com/office/officeart/2008/layout/CaptionedPictures"/>
    <dgm:cxn modelId="{C91F59D6-1EFC-49FA-ACA5-AF34117A8806}" type="presParOf" srcId="{5B5875F4-F851-4DF4-BC8B-8778EB96ED8C}" destId="{845B049C-497B-41F9-91F2-C3020AC67916}"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FFFD4B64-7BE9-42CD-AE92-6730E689235E}">
      <dgm:prSet phldrT="[Text]"/>
      <dgm:spPr/>
      <dgm:t>
        <a:bodyPr/>
        <a:lstStyle/>
        <a:p>
          <a:endParaRPr lang="en-US" dirty="0"/>
        </a:p>
      </dgm:t>
    </dgm:pt>
    <dgm:pt modelId="{F254FFAB-B148-4A32-B39C-C26AB439BF86}" type="parTrans" cxnId="{B7A9E85E-FCEB-4E0A-BCEB-CD009B3C884C}">
      <dgm:prSet/>
      <dgm:spPr/>
      <dgm:t>
        <a:bodyPr/>
        <a:lstStyle/>
        <a:p>
          <a:endParaRPr lang="en-US"/>
        </a:p>
      </dgm:t>
    </dgm:pt>
    <dgm:pt modelId="{1AB9FF71-C183-4216-B9C5-81E627289B29}" type="sibTrans" cxnId="{B7A9E85E-FCEB-4E0A-BCEB-CD009B3C884C}">
      <dgm:prSet/>
      <dgm:spPr/>
      <dgm:t>
        <a:bodyPr/>
        <a:lstStyle/>
        <a:p>
          <a:endParaRPr lang="en-US"/>
        </a:p>
      </dgm:t>
    </dgm:pt>
    <dgm:pt modelId="{7017577F-9961-4A48-88CD-954FB0023F42}">
      <dgm:prSet phldrT="[Text]"/>
      <dgm:spPr/>
      <dgm:t>
        <a:bodyPr/>
        <a:lstStyle/>
        <a:p>
          <a:r>
            <a:rPr lang="en-US" b="0" u="none" dirty="0"/>
            <a:t>Plastic Bucket Trap – Multi-Colored (White, Yellow, and Green) </a:t>
          </a:r>
        </a:p>
      </dgm:t>
    </dgm:pt>
    <dgm:pt modelId="{3AABC708-601C-4590-94D0-74D2F08DF083}" type="sibTrans" cxnId="{3A16614B-70B4-4B3F-903C-89FE1646D5B6}">
      <dgm:prSet/>
      <dgm:spPr/>
      <dgm:t>
        <a:bodyPr/>
        <a:lstStyle/>
        <a:p>
          <a:endParaRPr lang="en-US"/>
        </a:p>
      </dgm:t>
    </dgm:pt>
    <dgm:pt modelId="{9F5D5E5B-FBAE-4F6F-8420-1BD385DD2DD3}" type="parTrans" cxnId="{3A16614B-70B4-4B3F-903C-89FE1646D5B6}">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4728E9ED-A6E8-4C1C-B420-0AAA84278ED4}" type="pres">
      <dgm:prSet presAssocID="{FFFD4B64-7BE9-42CD-AE92-6730E689235E}" presName="composite" presStyleCnt="0">
        <dgm:presLayoutVars>
          <dgm:chMax val="1"/>
          <dgm:chPref val="1"/>
        </dgm:presLayoutVars>
      </dgm:prSet>
      <dgm:spPr/>
    </dgm:pt>
    <dgm:pt modelId="{748B9DBB-B719-4158-8614-A6A74ECAABB5}" type="pres">
      <dgm:prSet presAssocID="{FFFD4B64-7BE9-42CD-AE92-6730E689235E}" presName="Accent" presStyleLbl="trAlignAcc1" presStyleIdx="0" presStyleCnt="1">
        <dgm:presLayoutVars>
          <dgm:chMax val="0"/>
          <dgm:chPref val="0"/>
        </dgm:presLayoutVars>
      </dgm:prSet>
      <dgm:spPr/>
    </dgm:pt>
    <dgm:pt modelId="{B8BD79F7-B2CA-4798-923E-C4364C4019F3}" type="pres">
      <dgm:prSet presAssocID="{FFFD4B64-7BE9-42CD-AE92-6730E689235E}" presName="Image" presStyleLbl="alignImgPlace1" presStyleIdx="0" presStyleCnt="1">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dgm:spPr>
    </dgm:pt>
    <dgm:pt modelId="{5B5875F4-F851-4DF4-BC8B-8778EB96ED8C}" type="pres">
      <dgm:prSet presAssocID="{FFFD4B64-7BE9-42CD-AE92-6730E689235E}" presName="ChildComposite" presStyleCnt="0"/>
      <dgm:spPr/>
    </dgm:pt>
    <dgm:pt modelId="{2E2D894F-79D5-4698-A132-A7DF8484BB32}" type="pres">
      <dgm:prSet presAssocID="{FFFD4B64-7BE9-42CD-AE92-6730E689235E}" presName="Child" presStyleLbl="node1" presStyleIdx="0" presStyleCnt="1">
        <dgm:presLayoutVars>
          <dgm:chMax val="0"/>
          <dgm:chPref val="0"/>
          <dgm:bulletEnabled val="1"/>
        </dgm:presLayoutVars>
      </dgm:prSet>
      <dgm:spPr/>
    </dgm:pt>
    <dgm:pt modelId="{845B049C-497B-41F9-91F2-C3020AC67916}" type="pres">
      <dgm:prSet presAssocID="{FFFD4B64-7BE9-42CD-AE92-6730E689235E}" presName="Parent" presStyleLbl="revTx" presStyleIdx="0" presStyleCnt="1">
        <dgm:presLayoutVars>
          <dgm:chMax val="1"/>
          <dgm:chPref val="0"/>
          <dgm:bulletEnabled val="1"/>
        </dgm:presLayoutVars>
      </dgm:prSet>
      <dgm:spPr/>
    </dgm:pt>
  </dgm:ptLst>
  <dgm:cxnLst>
    <dgm:cxn modelId="{93140F1C-1253-4082-8AB0-1F5D6DBA904D}" type="presOf" srcId="{9F194005-9647-4815-B662-FD16485D13B7}" destId="{3381CB68-10ED-42BE-8BD1-4E8248D8806B}" srcOrd="0" destOrd="0" presId="urn:microsoft.com/office/officeart/2008/layout/CaptionedPictures"/>
    <dgm:cxn modelId="{B7A9E85E-FCEB-4E0A-BCEB-CD009B3C884C}" srcId="{9F194005-9647-4815-B662-FD16485D13B7}" destId="{FFFD4B64-7BE9-42CD-AE92-6730E689235E}" srcOrd="0" destOrd="0" parTransId="{F254FFAB-B148-4A32-B39C-C26AB439BF86}" sibTransId="{1AB9FF71-C183-4216-B9C5-81E627289B29}"/>
    <dgm:cxn modelId="{3A16614B-70B4-4B3F-903C-89FE1646D5B6}" srcId="{FFFD4B64-7BE9-42CD-AE92-6730E689235E}" destId="{7017577F-9961-4A48-88CD-954FB0023F42}" srcOrd="0" destOrd="0" parTransId="{9F5D5E5B-FBAE-4F6F-8420-1BD385DD2DD3}" sibTransId="{3AABC708-601C-4590-94D0-74D2F08DF083}"/>
    <dgm:cxn modelId="{2BF16498-2833-48AE-B946-E4BE97502C09}" type="presOf" srcId="{7017577F-9961-4A48-88CD-954FB0023F42}" destId="{2E2D894F-79D5-4698-A132-A7DF8484BB32}" srcOrd="0" destOrd="0" presId="urn:microsoft.com/office/officeart/2008/layout/CaptionedPictures"/>
    <dgm:cxn modelId="{C91302C8-8749-4D89-A753-D963AFF8E900}" type="presOf" srcId="{FFFD4B64-7BE9-42CD-AE92-6730E689235E}" destId="{845B049C-497B-41F9-91F2-C3020AC67916}" srcOrd="0" destOrd="0" presId="urn:microsoft.com/office/officeart/2008/layout/CaptionedPictures"/>
    <dgm:cxn modelId="{9B4F04EF-3332-4FD4-8E53-E6681274CF02}" type="presParOf" srcId="{3381CB68-10ED-42BE-8BD1-4E8248D8806B}" destId="{4728E9ED-A6E8-4C1C-B420-0AAA84278ED4}" srcOrd="0" destOrd="0" presId="urn:microsoft.com/office/officeart/2008/layout/CaptionedPictures"/>
    <dgm:cxn modelId="{FD7BC035-CF0E-4C2D-B65F-B6487444F46F}" type="presParOf" srcId="{4728E9ED-A6E8-4C1C-B420-0AAA84278ED4}" destId="{748B9DBB-B719-4158-8614-A6A74ECAABB5}" srcOrd="0" destOrd="0" presId="urn:microsoft.com/office/officeart/2008/layout/CaptionedPictures"/>
    <dgm:cxn modelId="{6C497B77-9E07-42DB-9129-DC3A4022EBEC}" type="presParOf" srcId="{4728E9ED-A6E8-4C1C-B420-0AAA84278ED4}" destId="{B8BD79F7-B2CA-4798-923E-C4364C4019F3}" srcOrd="1" destOrd="0" presId="urn:microsoft.com/office/officeart/2008/layout/CaptionedPictures"/>
    <dgm:cxn modelId="{2CE55E48-53AB-44BF-922A-F62FF4FDBB76}" type="presParOf" srcId="{4728E9ED-A6E8-4C1C-B420-0AAA84278ED4}" destId="{5B5875F4-F851-4DF4-BC8B-8778EB96ED8C}" srcOrd="2" destOrd="0" presId="urn:microsoft.com/office/officeart/2008/layout/CaptionedPictures"/>
    <dgm:cxn modelId="{54F4A1EA-15E0-4D7C-A456-F162523D4FF0}" type="presParOf" srcId="{5B5875F4-F851-4DF4-BC8B-8778EB96ED8C}" destId="{2E2D894F-79D5-4698-A132-A7DF8484BB32}" srcOrd="0" destOrd="0" presId="urn:microsoft.com/office/officeart/2008/layout/CaptionedPictures"/>
    <dgm:cxn modelId="{C91F59D6-1EFC-49FA-ACA5-AF34117A8806}" type="presParOf" srcId="{5B5875F4-F851-4DF4-BC8B-8778EB96ED8C}" destId="{845B049C-497B-41F9-91F2-C3020AC67916}"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B3564BD3-DE8B-45D5-8630-48B7C07FA786}">
      <dgm:prSet phldrT="[Text]"/>
      <dgm:spPr/>
      <dgm:t>
        <a:bodyPr/>
        <a:lstStyle/>
        <a:p>
          <a:r>
            <a:rPr lang="en-US" b="0" u="none" dirty="0"/>
            <a:t>Prism Traps (Purple)</a:t>
          </a:r>
        </a:p>
      </dgm:t>
    </dgm:pt>
    <dgm:pt modelId="{F5337D76-3FC9-4337-B075-48E2CEFFAD50}" type="parTrans" cxnId="{9AE9BA0D-6800-49AB-93A3-E85AE0F929CE}">
      <dgm:prSet/>
      <dgm:spPr/>
      <dgm:t>
        <a:bodyPr/>
        <a:lstStyle/>
        <a:p>
          <a:endParaRPr lang="en-US"/>
        </a:p>
      </dgm:t>
    </dgm:pt>
    <dgm:pt modelId="{413FEF56-0567-4CCE-B99B-A76CF6A0F173}" type="sibTrans" cxnId="{9AE9BA0D-6800-49AB-93A3-E85AE0F929CE}">
      <dgm:prSet/>
      <dgm:spPr/>
      <dgm:t>
        <a:bodyPr/>
        <a:lstStyle/>
        <a:p>
          <a:endParaRPr lang="en-US"/>
        </a:p>
      </dgm:t>
    </dgm:pt>
    <dgm:pt modelId="{66173F22-34D7-42E7-AA58-74E375FB3629}">
      <dgm:prSet phldrT="[Text]"/>
      <dgm:spPr/>
      <dgm:t>
        <a:bodyPr/>
        <a:lstStyle/>
        <a:p>
          <a:endParaRPr lang="en-US" dirty="0"/>
        </a:p>
      </dgm:t>
    </dgm:pt>
    <dgm:pt modelId="{79EB0934-18B8-4572-A8A3-4158A31A25F2}" type="sibTrans" cxnId="{A94B2CEB-D2D3-4645-A8AB-36D94293DA77}">
      <dgm:prSet/>
      <dgm:spPr/>
      <dgm:t>
        <a:bodyPr/>
        <a:lstStyle/>
        <a:p>
          <a:endParaRPr lang="en-US"/>
        </a:p>
      </dgm:t>
    </dgm:pt>
    <dgm:pt modelId="{E789F6D9-73F8-465C-85FE-23FBB5078884}" type="parTrans" cxnId="{A94B2CEB-D2D3-4645-A8AB-36D94293DA77}">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F4FA1F7D-F4E5-42DA-A041-7A5DF214FEA8}" type="pres">
      <dgm:prSet presAssocID="{66173F22-34D7-42E7-AA58-74E375FB3629}" presName="composite" presStyleCnt="0">
        <dgm:presLayoutVars>
          <dgm:chMax val="1"/>
          <dgm:chPref val="1"/>
        </dgm:presLayoutVars>
      </dgm:prSet>
      <dgm:spPr/>
    </dgm:pt>
    <dgm:pt modelId="{BB266B94-2B76-4236-BE46-81B113573AF6}" type="pres">
      <dgm:prSet presAssocID="{66173F22-34D7-42E7-AA58-74E375FB3629}" presName="Accent" presStyleLbl="trAlignAcc1" presStyleIdx="0" presStyleCnt="1">
        <dgm:presLayoutVars>
          <dgm:chMax val="0"/>
          <dgm:chPref val="0"/>
        </dgm:presLayoutVars>
      </dgm:prSet>
      <dgm:spPr/>
    </dgm:pt>
    <dgm:pt modelId="{BB5BB8CF-C784-4C22-BD02-36E8E816976C}" type="pres">
      <dgm:prSet presAssocID="{66173F22-34D7-42E7-AA58-74E375FB3629}" presName="Image" presStyleLbl="alignImgPlace1" presStyleIdx="0" presStyleCnt="1" custLinFactNeighborY="-891">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dgm:spPr>
    </dgm:pt>
    <dgm:pt modelId="{24389D5D-B349-483A-BCE1-ACA5C90AF3A5}" type="pres">
      <dgm:prSet presAssocID="{66173F22-34D7-42E7-AA58-74E375FB3629}" presName="ChildComposite" presStyleCnt="0"/>
      <dgm:spPr/>
    </dgm:pt>
    <dgm:pt modelId="{0C5623A7-8DBA-4547-9186-2E0A17A60EDB}" type="pres">
      <dgm:prSet presAssocID="{66173F22-34D7-42E7-AA58-74E375FB3629}" presName="Child" presStyleLbl="node1" presStyleIdx="0" presStyleCnt="1">
        <dgm:presLayoutVars>
          <dgm:chMax val="0"/>
          <dgm:chPref val="0"/>
          <dgm:bulletEnabled val="1"/>
        </dgm:presLayoutVars>
      </dgm:prSet>
      <dgm:spPr/>
    </dgm:pt>
    <dgm:pt modelId="{6A129761-3D9B-484F-B6AC-98A55A0CE7F1}" type="pres">
      <dgm:prSet presAssocID="{66173F22-34D7-42E7-AA58-74E375FB3629}" presName="Parent" presStyleLbl="revTx" presStyleIdx="0" presStyleCnt="1">
        <dgm:presLayoutVars>
          <dgm:chMax val="1"/>
          <dgm:chPref val="0"/>
          <dgm:bulletEnabled val="1"/>
        </dgm:presLayoutVars>
      </dgm:prSet>
      <dgm:spPr/>
    </dgm:pt>
  </dgm:ptLst>
  <dgm:cxnLst>
    <dgm:cxn modelId="{9AE9BA0D-6800-49AB-93A3-E85AE0F929CE}" srcId="{66173F22-34D7-42E7-AA58-74E375FB3629}" destId="{B3564BD3-DE8B-45D5-8630-48B7C07FA786}" srcOrd="0" destOrd="0" parTransId="{F5337D76-3FC9-4337-B075-48E2CEFFAD50}" sibTransId="{413FEF56-0567-4CCE-B99B-A76CF6A0F173}"/>
    <dgm:cxn modelId="{93140F1C-1253-4082-8AB0-1F5D6DBA904D}" type="presOf" srcId="{9F194005-9647-4815-B662-FD16485D13B7}" destId="{3381CB68-10ED-42BE-8BD1-4E8248D8806B}" srcOrd="0" destOrd="0" presId="urn:microsoft.com/office/officeart/2008/layout/CaptionedPictures"/>
    <dgm:cxn modelId="{E075F19C-836C-4CEA-9D5A-44E86A066A2B}" type="presOf" srcId="{66173F22-34D7-42E7-AA58-74E375FB3629}" destId="{6A129761-3D9B-484F-B6AC-98A55A0CE7F1}" srcOrd="0" destOrd="0" presId="urn:microsoft.com/office/officeart/2008/layout/CaptionedPictures"/>
    <dgm:cxn modelId="{33ACC7CE-B36F-4C8B-84F1-407D31F61F24}" type="presOf" srcId="{B3564BD3-DE8B-45D5-8630-48B7C07FA786}" destId="{0C5623A7-8DBA-4547-9186-2E0A17A60EDB}" srcOrd="0" destOrd="0" presId="urn:microsoft.com/office/officeart/2008/layout/CaptionedPictures"/>
    <dgm:cxn modelId="{A94B2CEB-D2D3-4645-A8AB-36D94293DA77}" srcId="{9F194005-9647-4815-B662-FD16485D13B7}" destId="{66173F22-34D7-42E7-AA58-74E375FB3629}" srcOrd="0" destOrd="0" parTransId="{E789F6D9-73F8-465C-85FE-23FBB5078884}" sibTransId="{79EB0934-18B8-4572-A8A3-4158A31A25F2}"/>
    <dgm:cxn modelId="{3CBE8B4C-E567-4A74-A9FF-F7275367B7E9}" type="presParOf" srcId="{3381CB68-10ED-42BE-8BD1-4E8248D8806B}" destId="{F4FA1F7D-F4E5-42DA-A041-7A5DF214FEA8}" srcOrd="0" destOrd="0" presId="urn:microsoft.com/office/officeart/2008/layout/CaptionedPictures"/>
    <dgm:cxn modelId="{A00BCAA8-DB17-40B7-B16D-952D08CCD12D}" type="presParOf" srcId="{F4FA1F7D-F4E5-42DA-A041-7A5DF214FEA8}" destId="{BB266B94-2B76-4236-BE46-81B113573AF6}" srcOrd="0" destOrd="0" presId="urn:microsoft.com/office/officeart/2008/layout/CaptionedPictures"/>
    <dgm:cxn modelId="{B591FD54-32D1-40E3-9C49-31DF342D3582}" type="presParOf" srcId="{F4FA1F7D-F4E5-42DA-A041-7A5DF214FEA8}" destId="{BB5BB8CF-C784-4C22-BD02-36E8E816976C}" srcOrd="1" destOrd="0" presId="urn:microsoft.com/office/officeart/2008/layout/CaptionedPictures"/>
    <dgm:cxn modelId="{8EBA56CD-DF2E-4A28-83D4-B77B35033F95}" type="presParOf" srcId="{F4FA1F7D-F4E5-42DA-A041-7A5DF214FEA8}" destId="{24389D5D-B349-483A-BCE1-ACA5C90AF3A5}" srcOrd="2" destOrd="0" presId="urn:microsoft.com/office/officeart/2008/layout/CaptionedPictures"/>
    <dgm:cxn modelId="{909F5824-479C-4678-9AF9-9ED390859729}" type="presParOf" srcId="{24389D5D-B349-483A-BCE1-ACA5C90AF3A5}" destId="{0C5623A7-8DBA-4547-9186-2E0A17A60EDB}" srcOrd="0" destOrd="0" presId="urn:microsoft.com/office/officeart/2008/layout/CaptionedPictures"/>
    <dgm:cxn modelId="{BF9B828D-2B60-4C12-BEC4-C602AA7C2697}" type="presParOf" srcId="{24389D5D-B349-483A-BCE1-ACA5C90AF3A5}" destId="{6A129761-3D9B-484F-B6AC-98A55A0CE7F1}"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B3564BD3-DE8B-45D5-8630-48B7C07FA786}">
      <dgm:prSet phldrT="[Text]"/>
      <dgm:spPr/>
      <dgm:t>
        <a:bodyPr/>
        <a:lstStyle/>
        <a:p>
          <a:r>
            <a:rPr lang="en-US" dirty="0"/>
            <a:t>  </a:t>
          </a:r>
          <a:endParaRPr lang="en-US" b="0" u="none" dirty="0"/>
        </a:p>
      </dgm:t>
    </dgm:pt>
    <dgm:pt modelId="{F5337D76-3FC9-4337-B075-48E2CEFFAD50}" type="parTrans" cxnId="{9AE9BA0D-6800-49AB-93A3-E85AE0F929CE}">
      <dgm:prSet/>
      <dgm:spPr/>
      <dgm:t>
        <a:bodyPr/>
        <a:lstStyle/>
        <a:p>
          <a:endParaRPr lang="en-US"/>
        </a:p>
      </dgm:t>
    </dgm:pt>
    <dgm:pt modelId="{413FEF56-0567-4CCE-B99B-A76CF6A0F173}" type="sibTrans" cxnId="{9AE9BA0D-6800-49AB-93A3-E85AE0F929CE}">
      <dgm:prSet/>
      <dgm:spPr/>
      <dgm:t>
        <a:bodyPr/>
        <a:lstStyle/>
        <a:p>
          <a:endParaRPr lang="en-US"/>
        </a:p>
      </dgm:t>
    </dgm:pt>
    <dgm:pt modelId="{46691682-2263-45AA-A9C1-F55452CF1727}">
      <dgm:prSet phldrT="[Text]"/>
      <dgm:spPr/>
      <dgm:t>
        <a:bodyPr/>
        <a:lstStyle/>
        <a:p>
          <a:r>
            <a:rPr lang="en-US" b="0" dirty="0"/>
            <a:t>Large Plastic Delta Traps (White)</a:t>
          </a:r>
        </a:p>
      </dgm:t>
    </dgm:pt>
    <dgm:pt modelId="{D19D1132-B12B-4D4A-9BA7-C7042E360881}" type="parTrans" cxnId="{206B9281-ABE0-401A-BD43-6C2421D0AC0C}">
      <dgm:prSet/>
      <dgm:spPr/>
      <dgm:t>
        <a:bodyPr/>
        <a:lstStyle/>
        <a:p>
          <a:endParaRPr lang="en-US"/>
        </a:p>
      </dgm:t>
    </dgm:pt>
    <dgm:pt modelId="{C68271F2-8AA4-4B60-8A96-46ED95674942}" type="sibTrans" cxnId="{206B9281-ABE0-401A-BD43-6C2421D0AC0C}">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82990995-CB88-433C-944C-73193D89F951}" type="pres">
      <dgm:prSet presAssocID="{B3564BD3-DE8B-45D5-8630-48B7C07FA786}" presName="composite" presStyleCnt="0">
        <dgm:presLayoutVars>
          <dgm:chMax val="1"/>
          <dgm:chPref val="1"/>
        </dgm:presLayoutVars>
      </dgm:prSet>
      <dgm:spPr/>
    </dgm:pt>
    <dgm:pt modelId="{4A0A46EB-B6E1-4A1A-B33C-F21BD3E73180}" type="pres">
      <dgm:prSet presAssocID="{B3564BD3-DE8B-45D5-8630-48B7C07FA786}" presName="Accent" presStyleLbl="trAlignAcc1" presStyleIdx="0" presStyleCnt="1">
        <dgm:presLayoutVars>
          <dgm:chMax val="0"/>
          <dgm:chPref val="0"/>
        </dgm:presLayoutVars>
      </dgm:prSet>
      <dgm:spPr/>
    </dgm:pt>
    <dgm:pt modelId="{2AD17614-8CE7-411B-9525-699377DD2AE7}" type="pres">
      <dgm:prSet presAssocID="{B3564BD3-DE8B-45D5-8630-48B7C07FA786}" presName="Image" presStyleLbl="alignImgPlace1" presStyleIdx="0" presStyleCnt="1">
        <dgm:presLayoutVars>
          <dgm:chMax val="0"/>
          <dgm:chPref val="0"/>
        </dgm:presLayoutVars>
      </dgm:prSet>
      <dgm:spPr>
        <a:blipFill>
          <a:blip xmlns:r="http://schemas.openxmlformats.org/officeDocument/2006/relationships" r:embed="rId1"/>
          <a:srcRect/>
          <a:stretch>
            <a:fillRect l="-14000" r="-14000"/>
          </a:stretch>
        </a:blipFill>
      </dgm:spPr>
    </dgm:pt>
    <dgm:pt modelId="{1DFED619-9236-4269-9278-728AB21DAA38}" type="pres">
      <dgm:prSet presAssocID="{B3564BD3-DE8B-45D5-8630-48B7C07FA786}" presName="ChildComposite" presStyleCnt="0"/>
      <dgm:spPr/>
    </dgm:pt>
    <dgm:pt modelId="{B28742F7-ADFE-4603-BA4A-2D0B8A19DE4D}" type="pres">
      <dgm:prSet presAssocID="{B3564BD3-DE8B-45D5-8630-48B7C07FA786}" presName="Child" presStyleLbl="node1" presStyleIdx="0" presStyleCnt="1">
        <dgm:presLayoutVars>
          <dgm:chMax val="0"/>
          <dgm:chPref val="0"/>
          <dgm:bulletEnabled val="1"/>
        </dgm:presLayoutVars>
      </dgm:prSet>
      <dgm:spPr/>
    </dgm:pt>
    <dgm:pt modelId="{E4480082-9DF6-4F25-AA25-27534879199A}" type="pres">
      <dgm:prSet presAssocID="{B3564BD3-DE8B-45D5-8630-48B7C07FA786}" presName="Parent" presStyleLbl="revTx" presStyleIdx="0" presStyleCnt="1">
        <dgm:presLayoutVars>
          <dgm:chMax val="1"/>
          <dgm:chPref val="0"/>
          <dgm:bulletEnabled val="1"/>
        </dgm:presLayoutVars>
      </dgm:prSet>
      <dgm:spPr/>
    </dgm:pt>
  </dgm:ptLst>
  <dgm:cxnLst>
    <dgm:cxn modelId="{9AE9BA0D-6800-49AB-93A3-E85AE0F929CE}" srcId="{9F194005-9647-4815-B662-FD16485D13B7}" destId="{B3564BD3-DE8B-45D5-8630-48B7C07FA786}" srcOrd="0" destOrd="0" parTransId="{F5337D76-3FC9-4337-B075-48E2CEFFAD50}" sibTransId="{413FEF56-0567-4CCE-B99B-A76CF6A0F173}"/>
    <dgm:cxn modelId="{93140F1C-1253-4082-8AB0-1F5D6DBA904D}" type="presOf" srcId="{9F194005-9647-4815-B662-FD16485D13B7}" destId="{3381CB68-10ED-42BE-8BD1-4E8248D8806B}" srcOrd="0" destOrd="0" presId="urn:microsoft.com/office/officeart/2008/layout/CaptionedPictures"/>
    <dgm:cxn modelId="{206B9281-ABE0-401A-BD43-6C2421D0AC0C}" srcId="{B3564BD3-DE8B-45D5-8630-48B7C07FA786}" destId="{46691682-2263-45AA-A9C1-F55452CF1727}" srcOrd="0" destOrd="0" parTransId="{D19D1132-B12B-4D4A-9BA7-C7042E360881}" sibTransId="{C68271F2-8AA4-4B60-8A96-46ED95674942}"/>
    <dgm:cxn modelId="{EF36FCA7-DFAC-4A65-A626-7FB7B7D795EA}" type="presOf" srcId="{B3564BD3-DE8B-45D5-8630-48B7C07FA786}" destId="{E4480082-9DF6-4F25-AA25-27534879199A}" srcOrd="0" destOrd="0" presId="urn:microsoft.com/office/officeart/2008/layout/CaptionedPictures"/>
    <dgm:cxn modelId="{2CC825FB-5D38-4B6F-A7F8-EAC4DE43E506}" type="presOf" srcId="{46691682-2263-45AA-A9C1-F55452CF1727}" destId="{B28742F7-ADFE-4603-BA4A-2D0B8A19DE4D}" srcOrd="0" destOrd="0" presId="urn:microsoft.com/office/officeart/2008/layout/CaptionedPictures"/>
    <dgm:cxn modelId="{AA72EB6A-4E85-42A3-BEB1-BF54D9175FA9}" type="presParOf" srcId="{3381CB68-10ED-42BE-8BD1-4E8248D8806B}" destId="{82990995-CB88-433C-944C-73193D89F951}" srcOrd="0" destOrd="0" presId="urn:microsoft.com/office/officeart/2008/layout/CaptionedPictures"/>
    <dgm:cxn modelId="{04725554-6257-4879-99DD-33D9154A273C}" type="presParOf" srcId="{82990995-CB88-433C-944C-73193D89F951}" destId="{4A0A46EB-B6E1-4A1A-B33C-F21BD3E73180}" srcOrd="0" destOrd="0" presId="urn:microsoft.com/office/officeart/2008/layout/CaptionedPictures"/>
    <dgm:cxn modelId="{43C3D14F-B40E-49C0-97E2-5D40F8473C05}" type="presParOf" srcId="{82990995-CB88-433C-944C-73193D89F951}" destId="{2AD17614-8CE7-411B-9525-699377DD2AE7}" srcOrd="1" destOrd="0" presId="urn:microsoft.com/office/officeart/2008/layout/CaptionedPictures"/>
    <dgm:cxn modelId="{DED9AFA0-9CD9-4B59-92B1-78DF4DBF9343}" type="presParOf" srcId="{82990995-CB88-433C-944C-73193D89F951}" destId="{1DFED619-9236-4269-9278-728AB21DAA38}" srcOrd="2" destOrd="0" presId="urn:microsoft.com/office/officeart/2008/layout/CaptionedPictures"/>
    <dgm:cxn modelId="{C9575D66-E6C1-4626-8C30-8DE2AF380CD4}" type="presParOf" srcId="{1DFED619-9236-4269-9278-728AB21DAA38}" destId="{B28742F7-ADFE-4603-BA4A-2D0B8A19DE4D}" srcOrd="0" destOrd="0" presId="urn:microsoft.com/office/officeart/2008/layout/CaptionedPictures"/>
    <dgm:cxn modelId="{EDBD8D6A-127E-4DC5-BB61-10457BFCC4E9}" type="presParOf" srcId="{1DFED619-9236-4269-9278-728AB21DAA38}" destId="{E4480082-9DF6-4F25-AA25-27534879199A}"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B3564BD3-DE8B-45D5-8630-48B7C07FA786}">
      <dgm:prSet phldrT="[Text]"/>
      <dgm:spPr/>
      <dgm:t>
        <a:bodyPr/>
        <a:lstStyle/>
        <a:p>
          <a:endParaRPr lang="en-US" b="0" u="none" dirty="0"/>
        </a:p>
      </dgm:t>
    </dgm:pt>
    <dgm:pt modelId="{F5337D76-3FC9-4337-B075-48E2CEFFAD50}" type="parTrans" cxnId="{9AE9BA0D-6800-49AB-93A3-E85AE0F929CE}">
      <dgm:prSet/>
      <dgm:spPr/>
      <dgm:t>
        <a:bodyPr/>
        <a:lstStyle/>
        <a:p>
          <a:endParaRPr lang="en-US"/>
        </a:p>
      </dgm:t>
    </dgm:pt>
    <dgm:pt modelId="{413FEF56-0567-4CCE-B99B-A76CF6A0F173}" type="sibTrans" cxnId="{9AE9BA0D-6800-49AB-93A3-E85AE0F929CE}">
      <dgm:prSet/>
      <dgm:spPr/>
      <dgm:t>
        <a:bodyPr/>
        <a:lstStyle/>
        <a:p>
          <a:endParaRPr lang="en-US"/>
        </a:p>
      </dgm:t>
    </dgm:pt>
    <dgm:pt modelId="{D5124CEB-DC9C-4B74-9220-3E3CE06DB321}">
      <dgm:prSet phldrT="[Text]"/>
      <dgm:spPr/>
      <dgm:t>
        <a:bodyPr/>
        <a:lstStyle/>
        <a:p>
          <a:r>
            <a:rPr lang="en-US" b="0" dirty="0"/>
            <a:t>Large Plastic Delta Traps (Orange and Red)</a:t>
          </a:r>
        </a:p>
      </dgm:t>
    </dgm:pt>
    <dgm:pt modelId="{016F08EB-7E76-4A37-854D-A06487CFBAA1}" type="parTrans" cxnId="{CEEC547B-333F-4AD8-9DBC-0A2D0D69842B}">
      <dgm:prSet/>
      <dgm:spPr/>
      <dgm:t>
        <a:bodyPr/>
        <a:lstStyle/>
        <a:p>
          <a:endParaRPr lang="en-US"/>
        </a:p>
      </dgm:t>
    </dgm:pt>
    <dgm:pt modelId="{030FCEF2-BD1F-4AE8-920A-9EA913982C78}" type="sibTrans" cxnId="{CEEC547B-333F-4AD8-9DBC-0A2D0D69842B}">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82990995-CB88-433C-944C-73193D89F951}" type="pres">
      <dgm:prSet presAssocID="{B3564BD3-DE8B-45D5-8630-48B7C07FA786}" presName="composite" presStyleCnt="0">
        <dgm:presLayoutVars>
          <dgm:chMax val="1"/>
          <dgm:chPref val="1"/>
        </dgm:presLayoutVars>
      </dgm:prSet>
      <dgm:spPr/>
    </dgm:pt>
    <dgm:pt modelId="{4A0A46EB-B6E1-4A1A-B33C-F21BD3E73180}" type="pres">
      <dgm:prSet presAssocID="{B3564BD3-DE8B-45D5-8630-48B7C07FA786}" presName="Accent" presStyleLbl="trAlignAcc1" presStyleIdx="0" presStyleCnt="1">
        <dgm:presLayoutVars>
          <dgm:chMax val="0"/>
          <dgm:chPref val="0"/>
        </dgm:presLayoutVars>
      </dgm:prSet>
      <dgm:spPr/>
    </dgm:pt>
    <dgm:pt modelId="{2AD17614-8CE7-411B-9525-699377DD2AE7}" type="pres">
      <dgm:prSet presAssocID="{B3564BD3-DE8B-45D5-8630-48B7C07FA786}" presName="Image" presStyleLbl="alignImgPlace1" presStyleIdx="0" presStyleCnt="1">
        <dgm:presLayoutVars>
          <dgm:chMax val="0"/>
          <dgm:chPref val="0"/>
        </dgm:presLayoutVars>
      </dgm:prSet>
      <dgm:spPr>
        <a:blipFill>
          <a:blip xmlns:r="http://schemas.openxmlformats.org/officeDocument/2006/relationships" r:embed="rId1"/>
          <a:srcRect/>
          <a:stretch>
            <a:fillRect l="-14000" r="-14000"/>
          </a:stretch>
        </a:blipFill>
      </dgm:spPr>
    </dgm:pt>
    <dgm:pt modelId="{1DFED619-9236-4269-9278-728AB21DAA38}" type="pres">
      <dgm:prSet presAssocID="{B3564BD3-DE8B-45D5-8630-48B7C07FA786}" presName="ChildComposite" presStyleCnt="0"/>
      <dgm:spPr/>
    </dgm:pt>
    <dgm:pt modelId="{B28742F7-ADFE-4603-BA4A-2D0B8A19DE4D}" type="pres">
      <dgm:prSet presAssocID="{B3564BD3-DE8B-45D5-8630-48B7C07FA786}" presName="Child" presStyleLbl="node1" presStyleIdx="0" presStyleCnt="1">
        <dgm:presLayoutVars>
          <dgm:chMax val="0"/>
          <dgm:chPref val="0"/>
          <dgm:bulletEnabled val="1"/>
        </dgm:presLayoutVars>
      </dgm:prSet>
      <dgm:spPr/>
    </dgm:pt>
    <dgm:pt modelId="{E4480082-9DF6-4F25-AA25-27534879199A}" type="pres">
      <dgm:prSet presAssocID="{B3564BD3-DE8B-45D5-8630-48B7C07FA786}" presName="Parent" presStyleLbl="revTx" presStyleIdx="0" presStyleCnt="1">
        <dgm:presLayoutVars>
          <dgm:chMax val="1"/>
          <dgm:chPref val="0"/>
          <dgm:bulletEnabled val="1"/>
        </dgm:presLayoutVars>
      </dgm:prSet>
      <dgm:spPr/>
    </dgm:pt>
  </dgm:ptLst>
  <dgm:cxnLst>
    <dgm:cxn modelId="{9AE9BA0D-6800-49AB-93A3-E85AE0F929CE}" srcId="{9F194005-9647-4815-B662-FD16485D13B7}" destId="{B3564BD3-DE8B-45D5-8630-48B7C07FA786}" srcOrd="0" destOrd="0" parTransId="{F5337D76-3FC9-4337-B075-48E2CEFFAD50}" sibTransId="{413FEF56-0567-4CCE-B99B-A76CF6A0F173}"/>
    <dgm:cxn modelId="{93140F1C-1253-4082-8AB0-1F5D6DBA904D}" type="presOf" srcId="{9F194005-9647-4815-B662-FD16485D13B7}" destId="{3381CB68-10ED-42BE-8BD1-4E8248D8806B}" srcOrd="0" destOrd="0" presId="urn:microsoft.com/office/officeart/2008/layout/CaptionedPictures"/>
    <dgm:cxn modelId="{CEEC547B-333F-4AD8-9DBC-0A2D0D69842B}" srcId="{B3564BD3-DE8B-45D5-8630-48B7C07FA786}" destId="{D5124CEB-DC9C-4B74-9220-3E3CE06DB321}" srcOrd="0" destOrd="0" parTransId="{016F08EB-7E76-4A37-854D-A06487CFBAA1}" sibTransId="{030FCEF2-BD1F-4AE8-920A-9EA913982C78}"/>
    <dgm:cxn modelId="{EF36FCA7-DFAC-4A65-A626-7FB7B7D795EA}" type="presOf" srcId="{B3564BD3-DE8B-45D5-8630-48B7C07FA786}" destId="{E4480082-9DF6-4F25-AA25-27534879199A}" srcOrd="0" destOrd="0" presId="urn:microsoft.com/office/officeart/2008/layout/CaptionedPictures"/>
    <dgm:cxn modelId="{FE5317FB-FBCD-4EE2-B861-FDEBDC5ED5BC}" type="presOf" srcId="{D5124CEB-DC9C-4B74-9220-3E3CE06DB321}" destId="{B28742F7-ADFE-4603-BA4A-2D0B8A19DE4D}" srcOrd="0" destOrd="0" presId="urn:microsoft.com/office/officeart/2008/layout/CaptionedPictures"/>
    <dgm:cxn modelId="{AA72EB6A-4E85-42A3-BEB1-BF54D9175FA9}" type="presParOf" srcId="{3381CB68-10ED-42BE-8BD1-4E8248D8806B}" destId="{82990995-CB88-433C-944C-73193D89F951}" srcOrd="0" destOrd="0" presId="urn:microsoft.com/office/officeart/2008/layout/CaptionedPictures"/>
    <dgm:cxn modelId="{04725554-6257-4879-99DD-33D9154A273C}" type="presParOf" srcId="{82990995-CB88-433C-944C-73193D89F951}" destId="{4A0A46EB-B6E1-4A1A-B33C-F21BD3E73180}" srcOrd="0" destOrd="0" presId="urn:microsoft.com/office/officeart/2008/layout/CaptionedPictures"/>
    <dgm:cxn modelId="{43C3D14F-B40E-49C0-97E2-5D40F8473C05}" type="presParOf" srcId="{82990995-CB88-433C-944C-73193D89F951}" destId="{2AD17614-8CE7-411B-9525-699377DD2AE7}" srcOrd="1" destOrd="0" presId="urn:microsoft.com/office/officeart/2008/layout/CaptionedPictures"/>
    <dgm:cxn modelId="{DED9AFA0-9CD9-4B59-92B1-78DF4DBF9343}" type="presParOf" srcId="{82990995-CB88-433C-944C-73193D89F951}" destId="{1DFED619-9236-4269-9278-728AB21DAA38}" srcOrd="2" destOrd="0" presId="urn:microsoft.com/office/officeart/2008/layout/CaptionedPictures"/>
    <dgm:cxn modelId="{C9575D66-E6C1-4626-8C30-8DE2AF380CD4}" type="presParOf" srcId="{1DFED619-9236-4269-9278-728AB21DAA38}" destId="{B28742F7-ADFE-4603-BA4A-2D0B8A19DE4D}" srcOrd="0" destOrd="0" presId="urn:microsoft.com/office/officeart/2008/layout/CaptionedPictures"/>
    <dgm:cxn modelId="{EDBD8D6A-127E-4DC5-BB61-10457BFCC4E9}" type="presParOf" srcId="{1DFED619-9236-4269-9278-728AB21DAA38}" destId="{E4480082-9DF6-4F25-AA25-27534879199A}"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9B8AB52B-DC99-4FB9-A397-1255C6516D80}">
      <dgm:prSet phldrT="[Text]"/>
      <dgm:spPr/>
      <dgm:t>
        <a:bodyPr/>
        <a:lstStyle/>
        <a:p>
          <a:r>
            <a:rPr lang="en-US" b="0" dirty="0"/>
            <a:t>Jackson Traps</a:t>
          </a:r>
        </a:p>
      </dgm:t>
    </dgm:pt>
    <dgm:pt modelId="{050A99BB-1531-4DDC-9C41-DE31140C54C3}" type="parTrans" cxnId="{16BFDB68-15D8-4DC9-BF66-35ED57A274E0}">
      <dgm:prSet/>
      <dgm:spPr/>
      <dgm:t>
        <a:bodyPr/>
        <a:lstStyle/>
        <a:p>
          <a:endParaRPr lang="en-US"/>
        </a:p>
      </dgm:t>
    </dgm:pt>
    <dgm:pt modelId="{49D85D64-40A9-4340-B91E-48164109CDB4}" type="sibTrans" cxnId="{16BFDB68-15D8-4DC9-BF66-35ED57A274E0}">
      <dgm:prSet/>
      <dgm:spPr/>
      <dgm:t>
        <a:bodyPr/>
        <a:lstStyle/>
        <a:p>
          <a:endParaRPr lang="en-US"/>
        </a:p>
      </dgm:t>
    </dgm:pt>
    <dgm:pt modelId="{2A22615D-66D3-4414-BC41-627A07A71BC9}">
      <dgm:prSet phldrT="[Text]"/>
      <dgm:spPr/>
      <dgm:t>
        <a:bodyPr/>
        <a:lstStyle/>
        <a:p>
          <a:endParaRPr lang="en-US" b="0" dirty="0"/>
        </a:p>
      </dgm:t>
    </dgm:pt>
    <dgm:pt modelId="{325F2E93-29A9-4DB8-AE22-0BDEE3431204}" type="parTrans" cxnId="{54A045BE-9886-4371-92A4-4C8E8D5C7F25}">
      <dgm:prSet/>
      <dgm:spPr/>
      <dgm:t>
        <a:bodyPr/>
        <a:lstStyle/>
        <a:p>
          <a:endParaRPr lang="en-US"/>
        </a:p>
      </dgm:t>
    </dgm:pt>
    <dgm:pt modelId="{0C768368-4DDD-4090-B044-64A483E40687}" type="sibTrans" cxnId="{54A045BE-9886-4371-92A4-4C8E8D5C7F25}">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4E7FE0D4-ED39-464D-9398-FA86E96EF1EE}" type="pres">
      <dgm:prSet presAssocID="{2A22615D-66D3-4414-BC41-627A07A71BC9}" presName="composite" presStyleCnt="0">
        <dgm:presLayoutVars>
          <dgm:chMax val="1"/>
          <dgm:chPref val="1"/>
        </dgm:presLayoutVars>
      </dgm:prSet>
      <dgm:spPr/>
    </dgm:pt>
    <dgm:pt modelId="{7068129F-1689-46B0-AD2F-E4815647F470}" type="pres">
      <dgm:prSet presAssocID="{2A22615D-66D3-4414-BC41-627A07A71BC9}" presName="Accent" presStyleLbl="trAlignAcc1" presStyleIdx="0" presStyleCnt="1">
        <dgm:presLayoutVars>
          <dgm:chMax val="0"/>
          <dgm:chPref val="0"/>
        </dgm:presLayoutVars>
      </dgm:prSet>
      <dgm:spPr/>
    </dgm:pt>
    <dgm:pt modelId="{322CE377-DF27-4146-B76B-0A122C4FEAC4}" type="pres">
      <dgm:prSet presAssocID="{2A22615D-66D3-4414-BC41-627A07A71BC9}" presName="Image" presStyleLbl="alignImgPlace1" presStyleIdx="0" presStyleCnt="1">
        <dgm:presLayoutVars>
          <dgm:chMax val="0"/>
          <dgm:chPref val="0"/>
        </dgm:presLayoutVars>
      </dgm:prSet>
      <dgm:spPr>
        <a:blipFill>
          <a:blip xmlns:r="http://schemas.openxmlformats.org/officeDocument/2006/relationships" r:embed="rId1"/>
          <a:srcRect/>
          <a:stretch>
            <a:fillRect l="-3000" r="-3000"/>
          </a:stretch>
        </a:blipFill>
      </dgm:spPr>
    </dgm:pt>
    <dgm:pt modelId="{5DBD7AFE-3A5A-44E5-B36C-7AD0359DA729}" type="pres">
      <dgm:prSet presAssocID="{2A22615D-66D3-4414-BC41-627A07A71BC9}" presName="ChildComposite" presStyleCnt="0"/>
      <dgm:spPr/>
    </dgm:pt>
    <dgm:pt modelId="{EE0AA49D-E540-4E95-BE01-2551E3B38B9B}" type="pres">
      <dgm:prSet presAssocID="{2A22615D-66D3-4414-BC41-627A07A71BC9}" presName="Child" presStyleLbl="node1" presStyleIdx="0" presStyleCnt="1">
        <dgm:presLayoutVars>
          <dgm:chMax val="0"/>
          <dgm:chPref val="0"/>
          <dgm:bulletEnabled val="1"/>
        </dgm:presLayoutVars>
      </dgm:prSet>
      <dgm:spPr/>
    </dgm:pt>
    <dgm:pt modelId="{5F7F9284-80FE-43F4-A556-67867410668E}" type="pres">
      <dgm:prSet presAssocID="{2A22615D-66D3-4414-BC41-627A07A71BC9}" presName="Parent" presStyleLbl="revTx" presStyleIdx="0" presStyleCnt="1">
        <dgm:presLayoutVars>
          <dgm:chMax val="1"/>
          <dgm:chPref val="0"/>
          <dgm:bulletEnabled val="1"/>
        </dgm:presLayoutVars>
      </dgm:prSet>
      <dgm:spPr/>
    </dgm:pt>
  </dgm:ptLst>
  <dgm:cxnLst>
    <dgm:cxn modelId="{93140F1C-1253-4082-8AB0-1F5D6DBA904D}" type="presOf" srcId="{9F194005-9647-4815-B662-FD16485D13B7}" destId="{3381CB68-10ED-42BE-8BD1-4E8248D8806B}" srcOrd="0" destOrd="0" presId="urn:microsoft.com/office/officeart/2008/layout/CaptionedPictures"/>
    <dgm:cxn modelId="{E5D25941-EE8D-4E08-BDDB-49CCB81E1C0A}" type="presOf" srcId="{2A22615D-66D3-4414-BC41-627A07A71BC9}" destId="{5F7F9284-80FE-43F4-A556-67867410668E}" srcOrd="0" destOrd="0" presId="urn:microsoft.com/office/officeart/2008/layout/CaptionedPictures"/>
    <dgm:cxn modelId="{16BFDB68-15D8-4DC9-BF66-35ED57A274E0}" srcId="{2A22615D-66D3-4414-BC41-627A07A71BC9}" destId="{9B8AB52B-DC99-4FB9-A397-1255C6516D80}" srcOrd="0" destOrd="0" parTransId="{050A99BB-1531-4DDC-9C41-DE31140C54C3}" sibTransId="{49D85D64-40A9-4340-B91E-48164109CDB4}"/>
    <dgm:cxn modelId="{54A045BE-9886-4371-92A4-4C8E8D5C7F25}" srcId="{9F194005-9647-4815-B662-FD16485D13B7}" destId="{2A22615D-66D3-4414-BC41-627A07A71BC9}" srcOrd="0" destOrd="0" parTransId="{325F2E93-29A9-4DB8-AE22-0BDEE3431204}" sibTransId="{0C768368-4DDD-4090-B044-64A483E40687}"/>
    <dgm:cxn modelId="{5D5941CF-56F0-4D67-913D-6C1B5E812412}" type="presOf" srcId="{9B8AB52B-DC99-4FB9-A397-1255C6516D80}" destId="{EE0AA49D-E540-4E95-BE01-2551E3B38B9B}" srcOrd="0" destOrd="0" presId="urn:microsoft.com/office/officeart/2008/layout/CaptionedPictures"/>
    <dgm:cxn modelId="{D858CF57-C4B5-40B9-BECB-3173C0002E4E}" type="presParOf" srcId="{3381CB68-10ED-42BE-8BD1-4E8248D8806B}" destId="{4E7FE0D4-ED39-464D-9398-FA86E96EF1EE}" srcOrd="0" destOrd="0" presId="urn:microsoft.com/office/officeart/2008/layout/CaptionedPictures"/>
    <dgm:cxn modelId="{1F8A84EE-F546-4E93-8A1C-BE7DDCD75960}" type="presParOf" srcId="{4E7FE0D4-ED39-464D-9398-FA86E96EF1EE}" destId="{7068129F-1689-46B0-AD2F-E4815647F470}" srcOrd="0" destOrd="0" presId="urn:microsoft.com/office/officeart/2008/layout/CaptionedPictures"/>
    <dgm:cxn modelId="{15CCA717-5C63-4871-90A4-90419B78C6D6}" type="presParOf" srcId="{4E7FE0D4-ED39-464D-9398-FA86E96EF1EE}" destId="{322CE377-DF27-4146-B76B-0A122C4FEAC4}" srcOrd="1" destOrd="0" presId="urn:microsoft.com/office/officeart/2008/layout/CaptionedPictures"/>
    <dgm:cxn modelId="{EBCE4E40-CB16-474C-855E-2766F65FB051}" type="presParOf" srcId="{4E7FE0D4-ED39-464D-9398-FA86E96EF1EE}" destId="{5DBD7AFE-3A5A-44E5-B36C-7AD0359DA729}" srcOrd="2" destOrd="0" presId="urn:microsoft.com/office/officeart/2008/layout/CaptionedPictures"/>
    <dgm:cxn modelId="{0719D60F-0165-44CF-9997-853BFF66393E}" type="presParOf" srcId="{5DBD7AFE-3A5A-44E5-B36C-7AD0359DA729}" destId="{EE0AA49D-E540-4E95-BE01-2551E3B38B9B}" srcOrd="0" destOrd="0" presId="urn:microsoft.com/office/officeart/2008/layout/CaptionedPictures"/>
    <dgm:cxn modelId="{9308C55A-ECB7-4CCE-BF2A-E978B664FFAE}" type="presParOf" srcId="{5DBD7AFE-3A5A-44E5-B36C-7AD0359DA729}" destId="{5F7F9284-80FE-43F4-A556-67867410668E}"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F194005-9647-4815-B662-FD16485D13B7}"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27C44894-BCE0-4FAE-A133-5CD24BB5BA0C}">
      <dgm:prSet phldrT="[Text]"/>
      <dgm:spPr/>
      <dgm:t>
        <a:bodyPr/>
        <a:lstStyle/>
        <a:p>
          <a:r>
            <a:rPr lang="en-US" b="0" dirty="0"/>
            <a:t>Wing Traps (White)</a:t>
          </a:r>
        </a:p>
      </dgm:t>
    </dgm:pt>
    <dgm:pt modelId="{A3D8B947-9878-4FEC-9791-956DB6B8C122}" type="parTrans" cxnId="{559D4A47-5173-41BC-9222-4E82734857A3}">
      <dgm:prSet/>
      <dgm:spPr/>
      <dgm:t>
        <a:bodyPr/>
        <a:lstStyle/>
        <a:p>
          <a:endParaRPr lang="en-US"/>
        </a:p>
      </dgm:t>
    </dgm:pt>
    <dgm:pt modelId="{6D48148A-7136-4F5C-BFE0-504F184DC63C}" type="sibTrans" cxnId="{559D4A47-5173-41BC-9222-4E82734857A3}">
      <dgm:prSet/>
      <dgm:spPr/>
      <dgm:t>
        <a:bodyPr/>
        <a:lstStyle/>
        <a:p>
          <a:endParaRPr lang="en-US"/>
        </a:p>
      </dgm:t>
    </dgm:pt>
    <dgm:pt modelId="{E37CC826-F54B-49B3-AF3F-2B7349F50370}">
      <dgm:prSet phldrT="[Text]"/>
      <dgm:spPr/>
      <dgm:t>
        <a:bodyPr/>
        <a:lstStyle/>
        <a:p>
          <a:endParaRPr lang="en-US" b="0" dirty="0"/>
        </a:p>
      </dgm:t>
    </dgm:pt>
    <dgm:pt modelId="{DA623E9D-16F6-4689-BC69-0477D1CA7DD0}" type="parTrans" cxnId="{02F7B527-617B-4E77-95F7-CD8F6118C5CF}">
      <dgm:prSet/>
      <dgm:spPr/>
      <dgm:t>
        <a:bodyPr/>
        <a:lstStyle/>
        <a:p>
          <a:endParaRPr lang="en-US"/>
        </a:p>
      </dgm:t>
    </dgm:pt>
    <dgm:pt modelId="{EF888CF8-F72C-4601-97A8-38B4C1B7A433}" type="sibTrans" cxnId="{02F7B527-617B-4E77-95F7-CD8F6118C5CF}">
      <dgm:prSet/>
      <dgm:spPr/>
      <dgm:t>
        <a:bodyPr/>
        <a:lstStyle/>
        <a:p>
          <a:endParaRPr lang="en-US"/>
        </a:p>
      </dgm:t>
    </dgm:pt>
    <dgm:pt modelId="{3381CB68-10ED-42BE-8BD1-4E8248D8806B}" type="pres">
      <dgm:prSet presAssocID="{9F194005-9647-4815-B662-FD16485D13B7}" presName="Name0" presStyleCnt="0">
        <dgm:presLayoutVars>
          <dgm:chMax/>
          <dgm:chPref/>
          <dgm:dir/>
        </dgm:presLayoutVars>
      </dgm:prSet>
      <dgm:spPr/>
    </dgm:pt>
    <dgm:pt modelId="{581B6404-9316-4B4E-AC68-420521F5ED84}" type="pres">
      <dgm:prSet presAssocID="{E37CC826-F54B-49B3-AF3F-2B7349F50370}" presName="composite" presStyleCnt="0">
        <dgm:presLayoutVars>
          <dgm:chMax val="1"/>
          <dgm:chPref val="1"/>
        </dgm:presLayoutVars>
      </dgm:prSet>
      <dgm:spPr/>
    </dgm:pt>
    <dgm:pt modelId="{E01D315C-DC31-40B9-9A87-B48C6C12530A}" type="pres">
      <dgm:prSet presAssocID="{E37CC826-F54B-49B3-AF3F-2B7349F50370}" presName="Accent" presStyleLbl="trAlignAcc1" presStyleIdx="0" presStyleCnt="1">
        <dgm:presLayoutVars>
          <dgm:chMax val="0"/>
          <dgm:chPref val="0"/>
        </dgm:presLayoutVars>
      </dgm:prSet>
      <dgm:spPr/>
    </dgm:pt>
    <dgm:pt modelId="{EA8C4F11-C80C-4224-8FB0-D0992B57D52E}" type="pres">
      <dgm:prSet presAssocID="{E37CC826-F54B-49B3-AF3F-2B7349F50370}" presName="Image" presStyleLbl="alignImgPlace1" presStyleIdx="0" presStyleCnt="1">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dgm:spPr>
    </dgm:pt>
    <dgm:pt modelId="{7833559D-3FD3-4B4E-844B-D1FA1B247DB6}" type="pres">
      <dgm:prSet presAssocID="{E37CC826-F54B-49B3-AF3F-2B7349F50370}" presName="ChildComposite" presStyleCnt="0"/>
      <dgm:spPr/>
    </dgm:pt>
    <dgm:pt modelId="{FFA8D5E4-6470-400A-896D-DFE9C710B64D}" type="pres">
      <dgm:prSet presAssocID="{E37CC826-F54B-49B3-AF3F-2B7349F50370}" presName="Child" presStyleLbl="node1" presStyleIdx="0" presStyleCnt="1">
        <dgm:presLayoutVars>
          <dgm:chMax val="0"/>
          <dgm:chPref val="0"/>
          <dgm:bulletEnabled val="1"/>
        </dgm:presLayoutVars>
      </dgm:prSet>
      <dgm:spPr/>
    </dgm:pt>
    <dgm:pt modelId="{F0C0721D-251A-4A5F-8BD4-4B6288BB254D}" type="pres">
      <dgm:prSet presAssocID="{E37CC826-F54B-49B3-AF3F-2B7349F50370}" presName="Parent" presStyleLbl="revTx" presStyleIdx="0" presStyleCnt="1">
        <dgm:presLayoutVars>
          <dgm:chMax val="1"/>
          <dgm:chPref val="0"/>
          <dgm:bulletEnabled val="1"/>
        </dgm:presLayoutVars>
      </dgm:prSet>
      <dgm:spPr/>
    </dgm:pt>
  </dgm:ptLst>
  <dgm:cxnLst>
    <dgm:cxn modelId="{93140F1C-1253-4082-8AB0-1F5D6DBA904D}" type="presOf" srcId="{9F194005-9647-4815-B662-FD16485D13B7}" destId="{3381CB68-10ED-42BE-8BD1-4E8248D8806B}" srcOrd="0" destOrd="0" presId="urn:microsoft.com/office/officeart/2008/layout/CaptionedPictures"/>
    <dgm:cxn modelId="{02F7B527-617B-4E77-95F7-CD8F6118C5CF}" srcId="{9F194005-9647-4815-B662-FD16485D13B7}" destId="{E37CC826-F54B-49B3-AF3F-2B7349F50370}" srcOrd="0" destOrd="0" parTransId="{DA623E9D-16F6-4689-BC69-0477D1CA7DD0}" sibTransId="{EF888CF8-F72C-4601-97A8-38B4C1B7A433}"/>
    <dgm:cxn modelId="{559D4A47-5173-41BC-9222-4E82734857A3}" srcId="{E37CC826-F54B-49B3-AF3F-2B7349F50370}" destId="{27C44894-BCE0-4FAE-A133-5CD24BB5BA0C}" srcOrd="0" destOrd="0" parTransId="{A3D8B947-9878-4FEC-9791-956DB6B8C122}" sibTransId="{6D48148A-7136-4F5C-BFE0-504F184DC63C}"/>
    <dgm:cxn modelId="{45FDBEB7-9A29-402C-9857-E937CA6004C1}" type="presOf" srcId="{27C44894-BCE0-4FAE-A133-5CD24BB5BA0C}" destId="{FFA8D5E4-6470-400A-896D-DFE9C710B64D}" srcOrd="0" destOrd="0" presId="urn:microsoft.com/office/officeart/2008/layout/CaptionedPictures"/>
    <dgm:cxn modelId="{F648EDDD-7E32-43DE-8087-EA64B13087EB}" type="presOf" srcId="{E37CC826-F54B-49B3-AF3F-2B7349F50370}" destId="{F0C0721D-251A-4A5F-8BD4-4B6288BB254D}" srcOrd="0" destOrd="0" presId="urn:microsoft.com/office/officeart/2008/layout/CaptionedPictures"/>
    <dgm:cxn modelId="{EABDEAC5-7D91-4C20-ABE2-75E56CD6574C}" type="presParOf" srcId="{3381CB68-10ED-42BE-8BD1-4E8248D8806B}" destId="{581B6404-9316-4B4E-AC68-420521F5ED84}" srcOrd="0" destOrd="0" presId="urn:microsoft.com/office/officeart/2008/layout/CaptionedPictures"/>
    <dgm:cxn modelId="{330151DB-19BE-4968-80DF-769F1541196D}" type="presParOf" srcId="{581B6404-9316-4B4E-AC68-420521F5ED84}" destId="{E01D315C-DC31-40B9-9A87-B48C6C12530A}" srcOrd="0" destOrd="0" presId="urn:microsoft.com/office/officeart/2008/layout/CaptionedPictures"/>
    <dgm:cxn modelId="{EB996A8A-4038-49F6-A4EA-9E173992899A}" type="presParOf" srcId="{581B6404-9316-4B4E-AC68-420521F5ED84}" destId="{EA8C4F11-C80C-4224-8FB0-D0992B57D52E}" srcOrd="1" destOrd="0" presId="urn:microsoft.com/office/officeart/2008/layout/CaptionedPictures"/>
    <dgm:cxn modelId="{FC3D3A67-1273-467A-8B59-7416D7CF8015}" type="presParOf" srcId="{581B6404-9316-4B4E-AC68-420521F5ED84}" destId="{7833559D-3FD3-4B4E-844B-D1FA1B247DB6}" srcOrd="2" destOrd="0" presId="urn:microsoft.com/office/officeart/2008/layout/CaptionedPictures"/>
    <dgm:cxn modelId="{44BD0406-FBA1-41C2-816C-DF96712C7712}" type="presParOf" srcId="{7833559D-3FD3-4B4E-844B-D1FA1B247DB6}" destId="{FFA8D5E4-6470-400A-896D-DFE9C710B64D}" srcOrd="0" destOrd="0" presId="urn:microsoft.com/office/officeart/2008/layout/CaptionedPictures"/>
    <dgm:cxn modelId="{40186149-0BCF-492F-8AF5-F38A42883D70}" type="presParOf" srcId="{7833559D-3FD3-4B4E-844B-D1FA1B247DB6}" destId="{F0C0721D-251A-4A5F-8BD4-4B6288BB254D}"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B9DBB-B719-4158-8614-A6A74ECAABB5}">
      <dsp:nvSpPr>
        <dsp:cNvPr id="0" name=""/>
        <dsp:cNvSpPr/>
      </dsp:nvSpPr>
      <dsp:spPr>
        <a:xfrm>
          <a:off x="321456" y="119930"/>
          <a:ext cx="1852293" cy="217916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8BD79F7-B2CA-4798-923E-C4364C4019F3}">
      <dsp:nvSpPr>
        <dsp:cNvPr id="0" name=""/>
        <dsp:cNvSpPr/>
      </dsp:nvSpPr>
      <dsp:spPr>
        <a:xfrm>
          <a:off x="414070" y="207096"/>
          <a:ext cx="1667064" cy="141645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2D894F-79D5-4698-A132-A7DF8484BB32}">
      <dsp:nvSpPr>
        <dsp:cNvPr id="0" name=""/>
        <dsp:cNvSpPr/>
      </dsp:nvSpPr>
      <dsp:spPr>
        <a:xfrm>
          <a:off x="414070" y="1841491"/>
          <a:ext cx="1667064" cy="3704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u="none" kern="1200" dirty="0"/>
            <a:t>Plastic Bucket Trap – Multi-Colored (White, Yellow, and Green) </a:t>
          </a:r>
        </a:p>
      </dsp:txBody>
      <dsp:txXfrm>
        <a:off x="414070" y="1841491"/>
        <a:ext cx="1667064" cy="370441"/>
      </dsp:txXfrm>
    </dsp:sp>
    <dsp:sp modelId="{845B049C-497B-41F9-91F2-C3020AC67916}">
      <dsp:nvSpPr>
        <dsp:cNvPr id="0" name=""/>
        <dsp:cNvSpPr/>
      </dsp:nvSpPr>
      <dsp:spPr>
        <a:xfrm>
          <a:off x="414070" y="1623556"/>
          <a:ext cx="1667064" cy="21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414070" y="1623556"/>
        <a:ext cx="1667064" cy="217934"/>
      </dsp:txXfrm>
    </dsp:sp>
    <dsp:sp modelId="{BB266B94-2B76-4236-BE46-81B113573AF6}">
      <dsp:nvSpPr>
        <dsp:cNvPr id="0" name=""/>
        <dsp:cNvSpPr/>
      </dsp:nvSpPr>
      <dsp:spPr>
        <a:xfrm>
          <a:off x="2598646" y="119930"/>
          <a:ext cx="1852293" cy="217916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B5BB8CF-C784-4C22-BD02-36E8E816976C}">
      <dsp:nvSpPr>
        <dsp:cNvPr id="0" name=""/>
        <dsp:cNvSpPr/>
      </dsp:nvSpPr>
      <dsp:spPr>
        <a:xfrm>
          <a:off x="2691261" y="194476"/>
          <a:ext cx="1667064" cy="141645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5623A7-8DBA-4547-9186-2E0A17A60EDB}">
      <dsp:nvSpPr>
        <dsp:cNvPr id="0" name=""/>
        <dsp:cNvSpPr/>
      </dsp:nvSpPr>
      <dsp:spPr>
        <a:xfrm>
          <a:off x="2691261" y="1841491"/>
          <a:ext cx="1667064" cy="3704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u="none" kern="1200" dirty="0"/>
            <a:t>Prism Traps (Purple)</a:t>
          </a:r>
        </a:p>
      </dsp:txBody>
      <dsp:txXfrm>
        <a:off x="2691261" y="1841491"/>
        <a:ext cx="1667064" cy="370441"/>
      </dsp:txXfrm>
    </dsp:sp>
    <dsp:sp modelId="{6A129761-3D9B-484F-B6AC-98A55A0CE7F1}">
      <dsp:nvSpPr>
        <dsp:cNvPr id="0" name=""/>
        <dsp:cNvSpPr/>
      </dsp:nvSpPr>
      <dsp:spPr>
        <a:xfrm>
          <a:off x="2691261" y="1623556"/>
          <a:ext cx="1667064" cy="21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kern="1200" dirty="0"/>
        </a:p>
      </dsp:txBody>
      <dsp:txXfrm>
        <a:off x="2691261" y="1623556"/>
        <a:ext cx="1667064" cy="217934"/>
      </dsp:txXfrm>
    </dsp:sp>
    <dsp:sp modelId="{A7FE2126-2F7F-4C6E-BFB9-D20169D2C40D}">
      <dsp:nvSpPr>
        <dsp:cNvPr id="0" name=""/>
        <dsp:cNvSpPr/>
      </dsp:nvSpPr>
      <dsp:spPr>
        <a:xfrm>
          <a:off x="4875836" y="119930"/>
          <a:ext cx="1852293" cy="217916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A17424B-C2EE-4856-96B5-416B981C2DD8}">
      <dsp:nvSpPr>
        <dsp:cNvPr id="0" name=""/>
        <dsp:cNvSpPr/>
      </dsp:nvSpPr>
      <dsp:spPr>
        <a:xfrm>
          <a:off x="4968451" y="207096"/>
          <a:ext cx="1667064" cy="141645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BE0BAF-A407-4CED-9AF4-ADE0FFF73AF7}">
      <dsp:nvSpPr>
        <dsp:cNvPr id="0" name=""/>
        <dsp:cNvSpPr/>
      </dsp:nvSpPr>
      <dsp:spPr>
        <a:xfrm>
          <a:off x="4968451" y="1841491"/>
          <a:ext cx="1667064" cy="3704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kern="1200" dirty="0"/>
            <a:t>Large Plastic Delta Traps (White)</a:t>
          </a:r>
        </a:p>
      </dsp:txBody>
      <dsp:txXfrm>
        <a:off x="4968451" y="1841491"/>
        <a:ext cx="1667064" cy="370441"/>
      </dsp:txXfrm>
    </dsp:sp>
    <dsp:sp modelId="{6BD74D6A-A1C4-4302-8A64-1E95E34C87C1}">
      <dsp:nvSpPr>
        <dsp:cNvPr id="0" name=""/>
        <dsp:cNvSpPr/>
      </dsp:nvSpPr>
      <dsp:spPr>
        <a:xfrm>
          <a:off x="4968451" y="1623556"/>
          <a:ext cx="1667064" cy="21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  </a:t>
          </a:r>
        </a:p>
      </dsp:txBody>
      <dsp:txXfrm>
        <a:off x="4968451" y="1623556"/>
        <a:ext cx="1667064" cy="217934"/>
      </dsp:txXfrm>
    </dsp:sp>
    <dsp:sp modelId="{6021B40E-CEE5-46F1-B259-41B5A726219B}">
      <dsp:nvSpPr>
        <dsp:cNvPr id="0" name=""/>
        <dsp:cNvSpPr/>
      </dsp:nvSpPr>
      <dsp:spPr>
        <a:xfrm>
          <a:off x="7153027" y="119930"/>
          <a:ext cx="1852293" cy="217916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E2D123D-9CCC-4654-8219-499CFF4D11E9}">
      <dsp:nvSpPr>
        <dsp:cNvPr id="0" name=""/>
        <dsp:cNvSpPr/>
      </dsp:nvSpPr>
      <dsp:spPr>
        <a:xfrm>
          <a:off x="7245641" y="207096"/>
          <a:ext cx="1667064" cy="1416459"/>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A7DCEC-68CD-4EE8-9379-1A2B00D0A12F}">
      <dsp:nvSpPr>
        <dsp:cNvPr id="0" name=""/>
        <dsp:cNvSpPr/>
      </dsp:nvSpPr>
      <dsp:spPr>
        <a:xfrm>
          <a:off x="7245641" y="1841491"/>
          <a:ext cx="1667064" cy="3704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kern="1200" dirty="0"/>
            <a:t>Large Plastic Delta Traps (Orange and Red)</a:t>
          </a:r>
        </a:p>
      </dsp:txBody>
      <dsp:txXfrm>
        <a:off x="7245641" y="1841491"/>
        <a:ext cx="1667064" cy="370441"/>
      </dsp:txXfrm>
    </dsp:sp>
    <dsp:sp modelId="{A1157EB8-6D76-48DA-912E-86D1389485B4}">
      <dsp:nvSpPr>
        <dsp:cNvPr id="0" name=""/>
        <dsp:cNvSpPr/>
      </dsp:nvSpPr>
      <dsp:spPr>
        <a:xfrm>
          <a:off x="7245641" y="1623556"/>
          <a:ext cx="1667064" cy="21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0" kern="1200" dirty="0"/>
        </a:p>
      </dsp:txBody>
      <dsp:txXfrm>
        <a:off x="7245641" y="1623556"/>
        <a:ext cx="1667064" cy="217934"/>
      </dsp:txXfrm>
    </dsp:sp>
    <dsp:sp modelId="{7068129F-1689-46B0-AD2F-E4815647F470}">
      <dsp:nvSpPr>
        <dsp:cNvPr id="0" name=""/>
        <dsp:cNvSpPr/>
      </dsp:nvSpPr>
      <dsp:spPr>
        <a:xfrm>
          <a:off x="2598646" y="2484328"/>
          <a:ext cx="1852293" cy="217916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22CE377-DF27-4146-B76B-0A122C4FEAC4}">
      <dsp:nvSpPr>
        <dsp:cNvPr id="0" name=""/>
        <dsp:cNvSpPr/>
      </dsp:nvSpPr>
      <dsp:spPr>
        <a:xfrm>
          <a:off x="2691261" y="2571495"/>
          <a:ext cx="1667064" cy="1416459"/>
        </a:xfrm>
        <a:prstGeom prst="rect">
          <a:avLst/>
        </a:prstGeom>
        <a:blipFill>
          <a:blip xmlns:r="http://schemas.openxmlformats.org/officeDocument/2006/relationships" r:embed="rId5"/>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0AA49D-E540-4E95-BE01-2551E3B38B9B}">
      <dsp:nvSpPr>
        <dsp:cNvPr id="0" name=""/>
        <dsp:cNvSpPr/>
      </dsp:nvSpPr>
      <dsp:spPr>
        <a:xfrm>
          <a:off x="2691261" y="4205889"/>
          <a:ext cx="1667064" cy="3704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kern="1200" dirty="0"/>
            <a:t>Jackson Traps</a:t>
          </a:r>
        </a:p>
      </dsp:txBody>
      <dsp:txXfrm>
        <a:off x="2691261" y="4205889"/>
        <a:ext cx="1667064" cy="370441"/>
      </dsp:txXfrm>
    </dsp:sp>
    <dsp:sp modelId="{5F7F9284-80FE-43F4-A556-67867410668E}">
      <dsp:nvSpPr>
        <dsp:cNvPr id="0" name=""/>
        <dsp:cNvSpPr/>
      </dsp:nvSpPr>
      <dsp:spPr>
        <a:xfrm>
          <a:off x="2691261" y="3987955"/>
          <a:ext cx="1667064" cy="21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0" kern="1200" dirty="0"/>
        </a:p>
      </dsp:txBody>
      <dsp:txXfrm>
        <a:off x="2691261" y="3987955"/>
        <a:ext cx="1667064" cy="217934"/>
      </dsp:txXfrm>
    </dsp:sp>
    <dsp:sp modelId="{E01D315C-DC31-40B9-9A87-B48C6C12530A}">
      <dsp:nvSpPr>
        <dsp:cNvPr id="0" name=""/>
        <dsp:cNvSpPr/>
      </dsp:nvSpPr>
      <dsp:spPr>
        <a:xfrm>
          <a:off x="4875836" y="2484328"/>
          <a:ext cx="1852293" cy="217916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A8C4F11-C80C-4224-8FB0-D0992B57D52E}">
      <dsp:nvSpPr>
        <dsp:cNvPr id="0" name=""/>
        <dsp:cNvSpPr/>
      </dsp:nvSpPr>
      <dsp:spPr>
        <a:xfrm>
          <a:off x="4968451" y="2571495"/>
          <a:ext cx="1667064" cy="1416459"/>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A8D5E4-6470-400A-896D-DFE9C710B64D}">
      <dsp:nvSpPr>
        <dsp:cNvPr id="0" name=""/>
        <dsp:cNvSpPr/>
      </dsp:nvSpPr>
      <dsp:spPr>
        <a:xfrm>
          <a:off x="4968451" y="4205889"/>
          <a:ext cx="1667064" cy="37044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0" kern="1200" dirty="0"/>
            <a:t>Wing Traps (White)</a:t>
          </a:r>
        </a:p>
      </dsp:txBody>
      <dsp:txXfrm>
        <a:off x="4968451" y="4205889"/>
        <a:ext cx="1667064" cy="370441"/>
      </dsp:txXfrm>
    </dsp:sp>
    <dsp:sp modelId="{F0C0721D-251A-4A5F-8BD4-4B6288BB254D}">
      <dsp:nvSpPr>
        <dsp:cNvPr id="0" name=""/>
        <dsp:cNvSpPr/>
      </dsp:nvSpPr>
      <dsp:spPr>
        <a:xfrm>
          <a:off x="4968451" y="3987955"/>
          <a:ext cx="1667064" cy="21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en-US" sz="1000" b="0" kern="1200" dirty="0"/>
        </a:p>
      </dsp:txBody>
      <dsp:txXfrm>
        <a:off x="4968451" y="3987955"/>
        <a:ext cx="1667064" cy="217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B9DBB-B719-4158-8614-A6A74ECAABB5}">
      <dsp:nvSpPr>
        <dsp:cNvPr id="0" name=""/>
        <dsp:cNvSpPr/>
      </dsp:nvSpPr>
      <dsp:spPr>
        <a:xfrm>
          <a:off x="0" y="221382"/>
          <a:ext cx="2834609" cy="333483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8BD79F7-B2CA-4798-923E-C4364C4019F3}">
      <dsp:nvSpPr>
        <dsp:cNvPr id="0" name=""/>
        <dsp:cNvSpPr/>
      </dsp:nvSpPr>
      <dsp:spPr>
        <a:xfrm>
          <a:off x="141730" y="354775"/>
          <a:ext cx="2551148" cy="21676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2D894F-79D5-4698-A132-A7DF8484BB32}">
      <dsp:nvSpPr>
        <dsp:cNvPr id="0" name=""/>
        <dsp:cNvSpPr/>
      </dsp:nvSpPr>
      <dsp:spPr>
        <a:xfrm>
          <a:off x="141730" y="2855928"/>
          <a:ext cx="2551148" cy="5668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u="none" kern="1200" dirty="0"/>
            <a:t>Plastic Bucket Trap – Multi-Colored (White, Yellow, and Green) </a:t>
          </a:r>
        </a:p>
      </dsp:txBody>
      <dsp:txXfrm>
        <a:off x="141730" y="2855928"/>
        <a:ext cx="2551148" cy="566895"/>
      </dsp:txXfrm>
    </dsp:sp>
    <dsp:sp modelId="{845B049C-497B-41F9-91F2-C3020AC67916}">
      <dsp:nvSpPr>
        <dsp:cNvPr id="0" name=""/>
        <dsp:cNvSpPr/>
      </dsp:nvSpPr>
      <dsp:spPr>
        <a:xfrm>
          <a:off x="141730" y="2522417"/>
          <a:ext cx="2551148" cy="333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141730" y="2522417"/>
        <a:ext cx="2551148" cy="3335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B9DBB-B719-4158-8614-A6A74ECAABB5}">
      <dsp:nvSpPr>
        <dsp:cNvPr id="0" name=""/>
        <dsp:cNvSpPr/>
      </dsp:nvSpPr>
      <dsp:spPr>
        <a:xfrm>
          <a:off x="0" y="221382"/>
          <a:ext cx="2834609" cy="333483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8BD79F7-B2CA-4798-923E-C4364C4019F3}">
      <dsp:nvSpPr>
        <dsp:cNvPr id="0" name=""/>
        <dsp:cNvSpPr/>
      </dsp:nvSpPr>
      <dsp:spPr>
        <a:xfrm>
          <a:off x="141730" y="354775"/>
          <a:ext cx="2551148" cy="21676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2D894F-79D5-4698-A132-A7DF8484BB32}">
      <dsp:nvSpPr>
        <dsp:cNvPr id="0" name=""/>
        <dsp:cNvSpPr/>
      </dsp:nvSpPr>
      <dsp:spPr>
        <a:xfrm>
          <a:off x="141730" y="2855928"/>
          <a:ext cx="2551148" cy="5668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u="none" kern="1200" dirty="0"/>
            <a:t>Plastic Bucket Trap – Multi-Colored (White, Yellow, and Green) </a:t>
          </a:r>
        </a:p>
      </dsp:txBody>
      <dsp:txXfrm>
        <a:off x="141730" y="2855928"/>
        <a:ext cx="2551148" cy="566895"/>
      </dsp:txXfrm>
    </dsp:sp>
    <dsp:sp modelId="{845B049C-497B-41F9-91F2-C3020AC67916}">
      <dsp:nvSpPr>
        <dsp:cNvPr id="0" name=""/>
        <dsp:cNvSpPr/>
      </dsp:nvSpPr>
      <dsp:spPr>
        <a:xfrm>
          <a:off x="141730" y="2522417"/>
          <a:ext cx="2551148" cy="333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141730" y="2522417"/>
        <a:ext cx="2551148" cy="3335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B9DBB-B719-4158-8614-A6A74ECAABB5}">
      <dsp:nvSpPr>
        <dsp:cNvPr id="0" name=""/>
        <dsp:cNvSpPr/>
      </dsp:nvSpPr>
      <dsp:spPr>
        <a:xfrm>
          <a:off x="0" y="221382"/>
          <a:ext cx="2834609" cy="333483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8BD79F7-B2CA-4798-923E-C4364C4019F3}">
      <dsp:nvSpPr>
        <dsp:cNvPr id="0" name=""/>
        <dsp:cNvSpPr/>
      </dsp:nvSpPr>
      <dsp:spPr>
        <a:xfrm>
          <a:off x="141730" y="354775"/>
          <a:ext cx="2551148" cy="216764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2D894F-79D5-4698-A132-A7DF8484BB32}">
      <dsp:nvSpPr>
        <dsp:cNvPr id="0" name=""/>
        <dsp:cNvSpPr/>
      </dsp:nvSpPr>
      <dsp:spPr>
        <a:xfrm>
          <a:off x="141730" y="2855928"/>
          <a:ext cx="2551148" cy="5668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u="none" kern="1200" dirty="0"/>
            <a:t>Plastic Bucket Trap – Multi-Colored (White, Yellow, and Green) </a:t>
          </a:r>
        </a:p>
      </dsp:txBody>
      <dsp:txXfrm>
        <a:off x="141730" y="2855928"/>
        <a:ext cx="2551148" cy="566895"/>
      </dsp:txXfrm>
    </dsp:sp>
    <dsp:sp modelId="{845B049C-497B-41F9-91F2-C3020AC67916}">
      <dsp:nvSpPr>
        <dsp:cNvPr id="0" name=""/>
        <dsp:cNvSpPr/>
      </dsp:nvSpPr>
      <dsp:spPr>
        <a:xfrm>
          <a:off x="141730" y="2522417"/>
          <a:ext cx="2551148" cy="333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141730" y="2522417"/>
        <a:ext cx="2551148" cy="3335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266B94-2B76-4236-BE46-81B113573AF6}">
      <dsp:nvSpPr>
        <dsp:cNvPr id="0" name=""/>
        <dsp:cNvSpPr/>
      </dsp:nvSpPr>
      <dsp:spPr>
        <a:xfrm>
          <a:off x="0" y="778066"/>
          <a:ext cx="2743200" cy="322729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B5BB8CF-C784-4C22-BD02-36E8E816976C}">
      <dsp:nvSpPr>
        <dsp:cNvPr id="0" name=""/>
        <dsp:cNvSpPr/>
      </dsp:nvSpPr>
      <dsp:spPr>
        <a:xfrm>
          <a:off x="137160" y="888467"/>
          <a:ext cx="2468880" cy="20977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5623A7-8DBA-4547-9186-2E0A17A60EDB}">
      <dsp:nvSpPr>
        <dsp:cNvPr id="0" name=""/>
        <dsp:cNvSpPr/>
      </dsp:nvSpPr>
      <dsp:spPr>
        <a:xfrm>
          <a:off x="137160" y="3327655"/>
          <a:ext cx="2468880" cy="5486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u="none" kern="1200" dirty="0"/>
            <a:t>Prism Traps (Purple)</a:t>
          </a:r>
        </a:p>
      </dsp:txBody>
      <dsp:txXfrm>
        <a:off x="137160" y="3327655"/>
        <a:ext cx="2468880" cy="548614"/>
      </dsp:txXfrm>
    </dsp:sp>
    <dsp:sp modelId="{6A129761-3D9B-484F-B6AC-98A55A0CE7F1}">
      <dsp:nvSpPr>
        <dsp:cNvPr id="0" name=""/>
        <dsp:cNvSpPr/>
      </dsp:nvSpPr>
      <dsp:spPr>
        <a:xfrm>
          <a:off x="137160" y="3004899"/>
          <a:ext cx="2468880" cy="32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37160" y="3004899"/>
        <a:ext cx="2468880" cy="3227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0A46EB-B6E1-4A1A-B33C-F21BD3E73180}">
      <dsp:nvSpPr>
        <dsp:cNvPr id="0" name=""/>
        <dsp:cNvSpPr/>
      </dsp:nvSpPr>
      <dsp:spPr>
        <a:xfrm>
          <a:off x="0" y="778066"/>
          <a:ext cx="2743200" cy="322729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AD17614-8CE7-411B-9525-699377DD2AE7}">
      <dsp:nvSpPr>
        <dsp:cNvPr id="0" name=""/>
        <dsp:cNvSpPr/>
      </dsp:nvSpPr>
      <dsp:spPr>
        <a:xfrm>
          <a:off x="137160" y="907158"/>
          <a:ext cx="2468880" cy="2097741"/>
        </a:xfrm>
        <a:prstGeom prst="rect">
          <a:avLst/>
        </a:prstGeom>
        <a:blipFill>
          <a:blip xmlns:r="http://schemas.openxmlformats.org/officeDocument/2006/relationships" r:embed="rId1"/>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8742F7-ADFE-4603-BA4A-2D0B8A19DE4D}">
      <dsp:nvSpPr>
        <dsp:cNvPr id="0" name=""/>
        <dsp:cNvSpPr/>
      </dsp:nvSpPr>
      <dsp:spPr>
        <a:xfrm>
          <a:off x="137160" y="3327655"/>
          <a:ext cx="2468880" cy="5486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kern="1200" dirty="0"/>
            <a:t>Large Plastic Delta Traps (White)</a:t>
          </a:r>
        </a:p>
      </dsp:txBody>
      <dsp:txXfrm>
        <a:off x="137160" y="3327655"/>
        <a:ext cx="2468880" cy="548614"/>
      </dsp:txXfrm>
    </dsp:sp>
    <dsp:sp modelId="{E4480082-9DF6-4F25-AA25-27534879199A}">
      <dsp:nvSpPr>
        <dsp:cNvPr id="0" name=""/>
        <dsp:cNvSpPr/>
      </dsp:nvSpPr>
      <dsp:spPr>
        <a:xfrm>
          <a:off x="137160" y="3004899"/>
          <a:ext cx="2468880" cy="32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  </a:t>
          </a:r>
          <a:endParaRPr lang="en-US" sz="1500" b="0" u="none" kern="1200" dirty="0"/>
        </a:p>
      </dsp:txBody>
      <dsp:txXfrm>
        <a:off x="137160" y="3004899"/>
        <a:ext cx="2468880" cy="3227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0A46EB-B6E1-4A1A-B33C-F21BD3E73180}">
      <dsp:nvSpPr>
        <dsp:cNvPr id="0" name=""/>
        <dsp:cNvSpPr/>
      </dsp:nvSpPr>
      <dsp:spPr>
        <a:xfrm>
          <a:off x="0" y="778066"/>
          <a:ext cx="2743200" cy="322729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AD17614-8CE7-411B-9525-699377DD2AE7}">
      <dsp:nvSpPr>
        <dsp:cNvPr id="0" name=""/>
        <dsp:cNvSpPr/>
      </dsp:nvSpPr>
      <dsp:spPr>
        <a:xfrm>
          <a:off x="137160" y="907158"/>
          <a:ext cx="2468880" cy="2097741"/>
        </a:xfrm>
        <a:prstGeom prst="rect">
          <a:avLst/>
        </a:prstGeom>
        <a:blipFill>
          <a:blip xmlns:r="http://schemas.openxmlformats.org/officeDocument/2006/relationships" r:embed="rId1"/>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8742F7-ADFE-4603-BA4A-2D0B8A19DE4D}">
      <dsp:nvSpPr>
        <dsp:cNvPr id="0" name=""/>
        <dsp:cNvSpPr/>
      </dsp:nvSpPr>
      <dsp:spPr>
        <a:xfrm>
          <a:off x="137160" y="3327655"/>
          <a:ext cx="2468880" cy="5486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t>Large Plastic Delta Traps (Orange and Red)</a:t>
          </a:r>
        </a:p>
      </dsp:txBody>
      <dsp:txXfrm>
        <a:off x="137160" y="3327655"/>
        <a:ext cx="2468880" cy="548614"/>
      </dsp:txXfrm>
    </dsp:sp>
    <dsp:sp modelId="{E4480082-9DF6-4F25-AA25-27534879199A}">
      <dsp:nvSpPr>
        <dsp:cNvPr id="0" name=""/>
        <dsp:cNvSpPr/>
      </dsp:nvSpPr>
      <dsp:spPr>
        <a:xfrm>
          <a:off x="137160" y="3004899"/>
          <a:ext cx="2468880" cy="32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b="0" u="none" kern="1200" dirty="0"/>
        </a:p>
      </dsp:txBody>
      <dsp:txXfrm>
        <a:off x="137160" y="3004899"/>
        <a:ext cx="2468880" cy="3227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8129F-1689-46B0-AD2F-E4815647F470}">
      <dsp:nvSpPr>
        <dsp:cNvPr id="0" name=""/>
        <dsp:cNvSpPr/>
      </dsp:nvSpPr>
      <dsp:spPr>
        <a:xfrm>
          <a:off x="0" y="778066"/>
          <a:ext cx="2743200" cy="322729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22CE377-DF27-4146-B76B-0A122C4FEAC4}">
      <dsp:nvSpPr>
        <dsp:cNvPr id="0" name=""/>
        <dsp:cNvSpPr/>
      </dsp:nvSpPr>
      <dsp:spPr>
        <a:xfrm>
          <a:off x="137160" y="907158"/>
          <a:ext cx="2468880" cy="2097741"/>
        </a:xfrm>
        <a:prstGeom prst="rect">
          <a:avLst/>
        </a:prstGeom>
        <a:blipFill>
          <a:blip xmlns:r="http://schemas.openxmlformats.org/officeDocument/2006/relationships" r:embed="rId1"/>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0AA49D-E540-4E95-BE01-2551E3B38B9B}">
      <dsp:nvSpPr>
        <dsp:cNvPr id="0" name=""/>
        <dsp:cNvSpPr/>
      </dsp:nvSpPr>
      <dsp:spPr>
        <a:xfrm>
          <a:off x="137160" y="3327655"/>
          <a:ext cx="2468880" cy="5486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0" kern="1200" dirty="0"/>
            <a:t>Jackson Traps</a:t>
          </a:r>
        </a:p>
      </dsp:txBody>
      <dsp:txXfrm>
        <a:off x="137160" y="3327655"/>
        <a:ext cx="2468880" cy="548614"/>
      </dsp:txXfrm>
    </dsp:sp>
    <dsp:sp modelId="{5F7F9284-80FE-43F4-A556-67867410668E}">
      <dsp:nvSpPr>
        <dsp:cNvPr id="0" name=""/>
        <dsp:cNvSpPr/>
      </dsp:nvSpPr>
      <dsp:spPr>
        <a:xfrm>
          <a:off x="137160" y="3004899"/>
          <a:ext cx="2468880" cy="32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b="0" kern="1200" dirty="0"/>
        </a:p>
      </dsp:txBody>
      <dsp:txXfrm>
        <a:off x="137160" y="3004899"/>
        <a:ext cx="2468880" cy="3227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1D315C-DC31-40B9-9A87-B48C6C12530A}">
      <dsp:nvSpPr>
        <dsp:cNvPr id="0" name=""/>
        <dsp:cNvSpPr/>
      </dsp:nvSpPr>
      <dsp:spPr>
        <a:xfrm>
          <a:off x="0" y="778066"/>
          <a:ext cx="2743200" cy="3227294"/>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A8C4F11-C80C-4224-8FB0-D0992B57D52E}">
      <dsp:nvSpPr>
        <dsp:cNvPr id="0" name=""/>
        <dsp:cNvSpPr/>
      </dsp:nvSpPr>
      <dsp:spPr>
        <a:xfrm>
          <a:off x="137160" y="907158"/>
          <a:ext cx="2468880" cy="20977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A8D5E4-6470-400A-896D-DFE9C710B64D}">
      <dsp:nvSpPr>
        <dsp:cNvPr id="0" name=""/>
        <dsp:cNvSpPr/>
      </dsp:nvSpPr>
      <dsp:spPr>
        <a:xfrm>
          <a:off x="137160" y="3327655"/>
          <a:ext cx="2468880" cy="54861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kern="1200" dirty="0"/>
            <a:t>Wing Traps (White)</a:t>
          </a:r>
        </a:p>
      </dsp:txBody>
      <dsp:txXfrm>
        <a:off x="137160" y="3327655"/>
        <a:ext cx="2468880" cy="548614"/>
      </dsp:txXfrm>
    </dsp:sp>
    <dsp:sp modelId="{F0C0721D-251A-4A5F-8BD4-4B6288BB254D}">
      <dsp:nvSpPr>
        <dsp:cNvPr id="0" name=""/>
        <dsp:cNvSpPr/>
      </dsp:nvSpPr>
      <dsp:spPr>
        <a:xfrm>
          <a:off x="137160" y="3004899"/>
          <a:ext cx="2468880" cy="322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b="0" kern="1200" dirty="0"/>
        </a:p>
      </dsp:txBody>
      <dsp:txXfrm>
        <a:off x="137160" y="3004899"/>
        <a:ext cx="2468880" cy="322755"/>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ED156-04B8-4AF6-ABA9-C937722C6605}" type="datetimeFigureOut">
              <a:rPr lang="en-US" smtClean="0"/>
              <a:t>3/10/2023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738ACD-EF1F-48DC-901A-53D7F09D78F8}" type="slidenum">
              <a:rPr lang="en-US" smtClean="0"/>
              <a:t>‹#›</a:t>
            </a:fld>
            <a:endParaRPr lang="en-US"/>
          </a:p>
        </p:txBody>
      </p:sp>
    </p:spTree>
    <p:extLst>
      <p:ext uri="{BB962C8B-B14F-4D97-AF65-F5344CB8AC3E}">
        <p14:creationId xmlns:p14="http://schemas.microsoft.com/office/powerpoint/2010/main" val="576178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738ACD-EF1F-48DC-901A-53D7F09D78F8}" type="slidenum">
              <a:rPr lang="en-US" smtClean="0"/>
              <a:t>1</a:t>
            </a:fld>
            <a:endParaRPr lang="en-US"/>
          </a:p>
        </p:txBody>
      </p:sp>
    </p:spTree>
    <p:extLst>
      <p:ext uri="{BB962C8B-B14F-4D97-AF65-F5344CB8AC3E}">
        <p14:creationId xmlns:p14="http://schemas.microsoft.com/office/powerpoint/2010/main" val="177747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38ACD-EF1F-48DC-901A-53D7F09D78F8}" type="slidenum">
              <a:rPr lang="en-US" smtClean="0"/>
              <a:t>2</a:t>
            </a:fld>
            <a:endParaRPr lang="en-US"/>
          </a:p>
        </p:txBody>
      </p:sp>
    </p:spTree>
    <p:extLst>
      <p:ext uri="{BB962C8B-B14F-4D97-AF65-F5344CB8AC3E}">
        <p14:creationId xmlns:p14="http://schemas.microsoft.com/office/powerpoint/2010/main" val="300372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38ACD-EF1F-48DC-901A-53D7F09D78F8}" type="slidenum">
              <a:rPr lang="en-US" smtClean="0"/>
              <a:t>3</a:t>
            </a:fld>
            <a:endParaRPr lang="en-US"/>
          </a:p>
        </p:txBody>
      </p:sp>
    </p:spTree>
    <p:extLst>
      <p:ext uri="{BB962C8B-B14F-4D97-AF65-F5344CB8AC3E}">
        <p14:creationId xmlns:p14="http://schemas.microsoft.com/office/powerpoint/2010/main" val="796363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38ACD-EF1F-48DC-901A-53D7F09D78F8}" type="slidenum">
              <a:rPr lang="en-US" smtClean="0"/>
              <a:t>4</a:t>
            </a:fld>
            <a:endParaRPr lang="en-US"/>
          </a:p>
        </p:txBody>
      </p:sp>
    </p:spTree>
    <p:extLst>
      <p:ext uri="{BB962C8B-B14F-4D97-AF65-F5344CB8AC3E}">
        <p14:creationId xmlns:p14="http://schemas.microsoft.com/office/powerpoint/2010/main" val="565577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738ACD-EF1F-48DC-901A-53D7F09D78F8}" type="slidenum">
              <a:rPr lang="en-US" smtClean="0"/>
              <a:t>5</a:t>
            </a:fld>
            <a:endParaRPr lang="en-US"/>
          </a:p>
        </p:txBody>
      </p:sp>
    </p:spTree>
    <p:extLst>
      <p:ext uri="{BB962C8B-B14F-4D97-AF65-F5344CB8AC3E}">
        <p14:creationId xmlns:p14="http://schemas.microsoft.com/office/powerpoint/2010/main" val="220842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47D192-CE4C-440C-AE8B-FE1F7229E2CE}" type="slidenum">
              <a:rPr lang="en-US" smtClean="0"/>
              <a:t>6</a:t>
            </a:fld>
            <a:endParaRPr lang="en-US" dirty="0"/>
          </a:p>
        </p:txBody>
      </p:sp>
    </p:spTree>
    <p:extLst>
      <p:ext uri="{BB962C8B-B14F-4D97-AF65-F5344CB8AC3E}">
        <p14:creationId xmlns:p14="http://schemas.microsoft.com/office/powerpoint/2010/main" val="3406513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7</a:t>
            </a:fld>
            <a:endParaRPr lang="en-US" dirty="0"/>
          </a:p>
        </p:txBody>
      </p:sp>
    </p:spTree>
    <p:extLst>
      <p:ext uri="{BB962C8B-B14F-4D97-AF65-F5344CB8AC3E}">
        <p14:creationId xmlns:p14="http://schemas.microsoft.com/office/powerpoint/2010/main" val="1282473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8</a:t>
            </a:fld>
            <a:endParaRPr lang="en-US" dirty="0"/>
          </a:p>
        </p:txBody>
      </p:sp>
    </p:spTree>
    <p:extLst>
      <p:ext uri="{BB962C8B-B14F-4D97-AF65-F5344CB8AC3E}">
        <p14:creationId xmlns:p14="http://schemas.microsoft.com/office/powerpoint/2010/main" val="4189488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9</a:t>
            </a:fld>
            <a:endParaRPr lang="en-US" dirty="0"/>
          </a:p>
        </p:txBody>
      </p:sp>
    </p:spTree>
    <p:extLst>
      <p:ext uri="{BB962C8B-B14F-4D97-AF65-F5344CB8AC3E}">
        <p14:creationId xmlns:p14="http://schemas.microsoft.com/office/powerpoint/2010/main" val="295921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10</a:t>
            </a:fld>
            <a:endParaRPr lang="en-US" dirty="0"/>
          </a:p>
        </p:txBody>
      </p:sp>
    </p:spTree>
    <p:extLst>
      <p:ext uri="{BB962C8B-B14F-4D97-AF65-F5344CB8AC3E}">
        <p14:creationId xmlns:p14="http://schemas.microsoft.com/office/powerpoint/2010/main" val="3126239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11</a:t>
            </a:fld>
            <a:endParaRPr lang="en-US" dirty="0"/>
          </a:p>
        </p:txBody>
      </p:sp>
    </p:spTree>
    <p:extLst>
      <p:ext uri="{BB962C8B-B14F-4D97-AF65-F5344CB8AC3E}">
        <p14:creationId xmlns:p14="http://schemas.microsoft.com/office/powerpoint/2010/main" val="3913293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12</a:t>
            </a:fld>
            <a:endParaRPr lang="en-US" dirty="0"/>
          </a:p>
        </p:txBody>
      </p:sp>
    </p:spTree>
    <p:extLst>
      <p:ext uri="{BB962C8B-B14F-4D97-AF65-F5344CB8AC3E}">
        <p14:creationId xmlns:p14="http://schemas.microsoft.com/office/powerpoint/2010/main" val="871719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13</a:t>
            </a:fld>
            <a:endParaRPr lang="en-US" dirty="0"/>
          </a:p>
        </p:txBody>
      </p:sp>
    </p:spTree>
    <p:extLst>
      <p:ext uri="{BB962C8B-B14F-4D97-AF65-F5344CB8AC3E}">
        <p14:creationId xmlns:p14="http://schemas.microsoft.com/office/powerpoint/2010/main" val="1234945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14</a:t>
            </a:fld>
            <a:endParaRPr lang="en-US" dirty="0"/>
          </a:p>
        </p:txBody>
      </p:sp>
    </p:spTree>
    <p:extLst>
      <p:ext uri="{BB962C8B-B14F-4D97-AF65-F5344CB8AC3E}">
        <p14:creationId xmlns:p14="http://schemas.microsoft.com/office/powerpoint/2010/main" val="1937119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15</a:t>
            </a:fld>
            <a:endParaRPr lang="en-US" dirty="0"/>
          </a:p>
        </p:txBody>
      </p:sp>
    </p:spTree>
    <p:extLst>
      <p:ext uri="{BB962C8B-B14F-4D97-AF65-F5344CB8AC3E}">
        <p14:creationId xmlns:p14="http://schemas.microsoft.com/office/powerpoint/2010/main" val="2123731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16</a:t>
            </a:fld>
            <a:endParaRPr lang="en-US" dirty="0"/>
          </a:p>
        </p:txBody>
      </p:sp>
    </p:spTree>
    <p:extLst>
      <p:ext uri="{BB962C8B-B14F-4D97-AF65-F5344CB8AC3E}">
        <p14:creationId xmlns:p14="http://schemas.microsoft.com/office/powerpoint/2010/main" val="2135729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17</a:t>
            </a:fld>
            <a:endParaRPr lang="en-US" dirty="0"/>
          </a:p>
        </p:txBody>
      </p:sp>
    </p:spTree>
    <p:extLst>
      <p:ext uri="{BB962C8B-B14F-4D97-AF65-F5344CB8AC3E}">
        <p14:creationId xmlns:p14="http://schemas.microsoft.com/office/powerpoint/2010/main" val="1521706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18</a:t>
            </a:fld>
            <a:endParaRPr lang="en-US" dirty="0"/>
          </a:p>
        </p:txBody>
      </p:sp>
    </p:spTree>
    <p:extLst>
      <p:ext uri="{BB962C8B-B14F-4D97-AF65-F5344CB8AC3E}">
        <p14:creationId xmlns:p14="http://schemas.microsoft.com/office/powerpoint/2010/main" val="2473720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19</a:t>
            </a:fld>
            <a:endParaRPr lang="en-US" dirty="0"/>
          </a:p>
        </p:txBody>
      </p:sp>
    </p:spTree>
    <p:extLst>
      <p:ext uri="{BB962C8B-B14F-4D97-AF65-F5344CB8AC3E}">
        <p14:creationId xmlns:p14="http://schemas.microsoft.com/office/powerpoint/2010/main" val="1420566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20</a:t>
            </a:fld>
            <a:endParaRPr lang="en-US" dirty="0"/>
          </a:p>
        </p:txBody>
      </p:sp>
    </p:spTree>
    <p:extLst>
      <p:ext uri="{BB962C8B-B14F-4D97-AF65-F5344CB8AC3E}">
        <p14:creationId xmlns:p14="http://schemas.microsoft.com/office/powerpoint/2010/main" val="3568602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21</a:t>
            </a:fld>
            <a:endParaRPr lang="en-US" dirty="0"/>
          </a:p>
        </p:txBody>
      </p:sp>
    </p:spTree>
    <p:extLst>
      <p:ext uri="{BB962C8B-B14F-4D97-AF65-F5344CB8AC3E}">
        <p14:creationId xmlns:p14="http://schemas.microsoft.com/office/powerpoint/2010/main" val="3580177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22</a:t>
            </a:fld>
            <a:endParaRPr lang="en-US" dirty="0"/>
          </a:p>
        </p:txBody>
      </p:sp>
    </p:spTree>
    <p:extLst>
      <p:ext uri="{BB962C8B-B14F-4D97-AF65-F5344CB8AC3E}">
        <p14:creationId xmlns:p14="http://schemas.microsoft.com/office/powerpoint/2010/main" val="3335074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23</a:t>
            </a:fld>
            <a:endParaRPr lang="en-US" dirty="0"/>
          </a:p>
        </p:txBody>
      </p:sp>
    </p:spTree>
    <p:extLst>
      <p:ext uri="{BB962C8B-B14F-4D97-AF65-F5344CB8AC3E}">
        <p14:creationId xmlns:p14="http://schemas.microsoft.com/office/powerpoint/2010/main" val="233353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24</a:t>
            </a:fld>
            <a:endParaRPr lang="en-US" dirty="0"/>
          </a:p>
        </p:txBody>
      </p:sp>
    </p:spTree>
    <p:extLst>
      <p:ext uri="{BB962C8B-B14F-4D97-AF65-F5344CB8AC3E}">
        <p14:creationId xmlns:p14="http://schemas.microsoft.com/office/powerpoint/2010/main" val="1508827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25</a:t>
            </a:fld>
            <a:endParaRPr lang="en-US" dirty="0"/>
          </a:p>
        </p:txBody>
      </p:sp>
    </p:spTree>
    <p:extLst>
      <p:ext uri="{BB962C8B-B14F-4D97-AF65-F5344CB8AC3E}">
        <p14:creationId xmlns:p14="http://schemas.microsoft.com/office/powerpoint/2010/main" val="7542947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47D192-CE4C-440C-AE8B-FE1F7229E2CE}" type="slidenum">
              <a:rPr lang="en-US" smtClean="0"/>
              <a:t>26</a:t>
            </a:fld>
            <a:endParaRPr lang="en-US" dirty="0"/>
          </a:p>
        </p:txBody>
      </p:sp>
    </p:spTree>
    <p:extLst>
      <p:ext uri="{BB962C8B-B14F-4D97-AF65-F5344CB8AC3E}">
        <p14:creationId xmlns:p14="http://schemas.microsoft.com/office/powerpoint/2010/main" val="2380693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738ACD-EF1F-48DC-901A-53D7F09D78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9720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6A12-DFA5-4BAB-A45A-B17B4F051C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04FD04-B6E3-4641-A74D-E7E5893747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7E255D-A5A3-4710-AA6A-B8DE927D62FE}"/>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5" name="Footer Placeholder 4">
            <a:extLst>
              <a:ext uri="{FF2B5EF4-FFF2-40B4-BE49-F238E27FC236}">
                <a16:creationId xmlns:a16="http://schemas.microsoft.com/office/drawing/2014/main" id="{21EE40AD-0B1F-4A3B-B7C1-CB15193BB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CD9685-7697-4692-9E15-95D8E56E7F10}"/>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272949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8DDF-E8D5-46FA-A104-BCC699586C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C79DF2-0486-47B8-8765-B051D15D0F03}"/>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F66BE0-3C8E-470C-BA12-F9AEBAC4BAEB}"/>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5" name="Footer Placeholder 4">
            <a:extLst>
              <a:ext uri="{FF2B5EF4-FFF2-40B4-BE49-F238E27FC236}">
                <a16:creationId xmlns:a16="http://schemas.microsoft.com/office/drawing/2014/main" id="{8EFF236A-8BA9-4538-98CB-6AC920D7B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632D7-35A5-4ADE-89FD-AE13CBB472BF}"/>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81483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B7A41-10D2-4008-AEF4-C1B809F7FC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0CCA2C-D2E9-40CF-B7C6-BBBC7D1D83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2BD91C-797E-4CC8-9FB1-DA850528D2F3}"/>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5" name="Footer Placeholder 4">
            <a:extLst>
              <a:ext uri="{FF2B5EF4-FFF2-40B4-BE49-F238E27FC236}">
                <a16:creationId xmlns:a16="http://schemas.microsoft.com/office/drawing/2014/main" id="{973ACC62-1D81-4784-9DBC-3DA6F2870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DF0F79-567A-46A9-BEF0-7C4AC4FA6947}"/>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4186608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D3386-6AE8-48EB-ACF7-8547E68691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CDCB5B-A673-43B9-96AC-BFB3D72333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88C52A-D8E3-4DB4-AEDD-982C8AD7E0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3114EE-77C0-4F55-87C5-8B7AAAC33D2B}"/>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6" name="Footer Placeholder 5">
            <a:extLst>
              <a:ext uri="{FF2B5EF4-FFF2-40B4-BE49-F238E27FC236}">
                <a16:creationId xmlns:a16="http://schemas.microsoft.com/office/drawing/2014/main" id="{B0C31015-3D40-4320-B684-90C28BBBD6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882918-1E79-4EB9-BC1A-406BDAD19787}"/>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1428361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967A6-24AF-4E5D-B605-0697771854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44919D-2625-4239-9F04-8F0C0674E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EBFB3F-72BB-4A06-A30E-26C090B57D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B94531-3F3F-4A30-AF83-200D29E972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6982BE-7CD2-4187-A941-2152EA9391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B428FF-5395-45F4-9D31-773B8DF2E275}"/>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8" name="Footer Placeholder 7">
            <a:extLst>
              <a:ext uri="{FF2B5EF4-FFF2-40B4-BE49-F238E27FC236}">
                <a16:creationId xmlns:a16="http://schemas.microsoft.com/office/drawing/2014/main" id="{2C4A13B6-8CF9-45FB-BC9E-14071F96C5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6F3662-EA2B-4F19-90C6-BA3E05D03C80}"/>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325219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6EC4-699A-4CA0-96D0-C48B16954F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BD6312-765E-497E-99F1-BB6E1DE3FA10}"/>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4" name="Footer Placeholder 3">
            <a:extLst>
              <a:ext uri="{FF2B5EF4-FFF2-40B4-BE49-F238E27FC236}">
                <a16:creationId xmlns:a16="http://schemas.microsoft.com/office/drawing/2014/main" id="{1D45BA20-AFDF-47C0-AE15-7A359AAC1A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40A803-D7E4-4B48-916D-0A92A13147B2}"/>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1194242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AB4087-2FFA-442C-B3FD-971C0499C440}"/>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3" name="Footer Placeholder 2">
            <a:extLst>
              <a:ext uri="{FF2B5EF4-FFF2-40B4-BE49-F238E27FC236}">
                <a16:creationId xmlns:a16="http://schemas.microsoft.com/office/drawing/2014/main" id="{4255AE7C-7103-4231-9B07-8058186314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EF479C-1BCE-4B8F-8EBD-F3B449D28A53}"/>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2683312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DF245-467F-4D07-83D1-B8669DE47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9DC190-50BF-44C9-9FF6-9F770E6ED2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FCBC2D-9E5D-4DF6-94CC-FE7A632E32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057A74-47E8-4A93-9A3B-989884B59730}"/>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6" name="Footer Placeholder 5">
            <a:extLst>
              <a:ext uri="{FF2B5EF4-FFF2-40B4-BE49-F238E27FC236}">
                <a16:creationId xmlns:a16="http://schemas.microsoft.com/office/drawing/2014/main" id="{F233E579-0B17-400C-99C3-AD7071ABF8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416C8B-1A25-4ACB-BCDA-26EC72B67CB8}"/>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1557614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A16D1-AEF3-427D-99EB-79CA683814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45B997-36D8-4B4C-BB5C-6FB3052355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3D3A83-38F9-4296-A821-49F9000D6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3610EF-4FA6-4C3F-84A3-801EE9492FE1}"/>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6" name="Footer Placeholder 5">
            <a:extLst>
              <a:ext uri="{FF2B5EF4-FFF2-40B4-BE49-F238E27FC236}">
                <a16:creationId xmlns:a16="http://schemas.microsoft.com/office/drawing/2014/main" id="{8A7F8F90-4B3C-4EAB-A2AB-B0676431CE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0F9786-E4A5-4234-82C5-31B1B2BB93AF}"/>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3414006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AA4F6-E345-4C70-B0C8-6D6B09F22C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E70C29-DCC4-4A8B-AFA4-F486A24FB5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04F0-BA14-4B43-821E-21B58ADB2895}"/>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5" name="Footer Placeholder 4">
            <a:extLst>
              <a:ext uri="{FF2B5EF4-FFF2-40B4-BE49-F238E27FC236}">
                <a16:creationId xmlns:a16="http://schemas.microsoft.com/office/drawing/2014/main" id="{89B5347A-7B1F-49B9-BE9C-1FC86E06B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FD1DFD-20CC-47CC-9790-03C3EA073E22}"/>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157508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EB5989-6360-4261-B2AD-EADE69B944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755802-A175-4C95-A66B-AB7864614B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D7AD27-2A4A-44C3-94B3-0F8DC50299F3}"/>
              </a:ext>
            </a:extLst>
          </p:cNvPr>
          <p:cNvSpPr>
            <a:spLocks noGrp="1"/>
          </p:cNvSpPr>
          <p:nvPr>
            <p:ph type="dt" sz="half" idx="10"/>
          </p:nvPr>
        </p:nvSpPr>
        <p:spPr/>
        <p:txBody>
          <a:bodyPr/>
          <a:lstStyle/>
          <a:p>
            <a:fld id="{5E78DB0D-2A99-4B42-B958-A120D73F3459}" type="datetimeFigureOut">
              <a:rPr lang="en-US" smtClean="0"/>
              <a:t>3/10/2023</a:t>
            </a:fld>
            <a:endParaRPr lang="en-US"/>
          </a:p>
        </p:txBody>
      </p:sp>
      <p:sp>
        <p:nvSpPr>
          <p:cNvPr id="5" name="Footer Placeholder 4">
            <a:extLst>
              <a:ext uri="{FF2B5EF4-FFF2-40B4-BE49-F238E27FC236}">
                <a16:creationId xmlns:a16="http://schemas.microsoft.com/office/drawing/2014/main" id="{7D449D28-51D8-4B79-9158-307B2C607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46277C-687D-4C4F-AD80-3273EF23C137}"/>
              </a:ext>
            </a:extLst>
          </p:cNvPr>
          <p:cNvSpPr>
            <a:spLocks noGrp="1"/>
          </p:cNvSpPr>
          <p:nvPr>
            <p:ph type="sldNum" sz="quarter" idx="12"/>
          </p:nvPr>
        </p:nvSpPr>
        <p:spPr/>
        <p:txBody>
          <a:bodyPr/>
          <a:lstStyle/>
          <a:p>
            <a:fld id="{60AC8ADB-DE9E-4B61-8C11-3ABE54B0762D}" type="slidenum">
              <a:rPr lang="en-US" smtClean="0"/>
              <a:t>‹#›</a:t>
            </a:fld>
            <a:endParaRPr lang="en-US"/>
          </a:p>
        </p:txBody>
      </p:sp>
    </p:spTree>
    <p:extLst>
      <p:ext uri="{BB962C8B-B14F-4D97-AF65-F5344CB8AC3E}">
        <p14:creationId xmlns:p14="http://schemas.microsoft.com/office/powerpoint/2010/main" val="2795740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D5D225-A8ED-4493-956F-E22B004EC6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7C0D4B-8082-401B-8344-4C9A9360E8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F41339-2997-4045-9954-3D7DE954C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8DB0D-2A99-4B42-B958-A120D73F3459}" type="datetimeFigureOut">
              <a:rPr lang="en-US" smtClean="0"/>
              <a:t>3/10/2023</a:t>
            </a:fld>
            <a:endParaRPr lang="en-US"/>
          </a:p>
        </p:txBody>
      </p:sp>
      <p:sp>
        <p:nvSpPr>
          <p:cNvPr id="5" name="Footer Placeholder 4">
            <a:extLst>
              <a:ext uri="{FF2B5EF4-FFF2-40B4-BE49-F238E27FC236}">
                <a16:creationId xmlns:a16="http://schemas.microsoft.com/office/drawing/2014/main" id="{7B9343C4-C29D-4B4E-8E31-E7AD223FFA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530181-DBBA-4E0A-A0F8-8D63D9F8A4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C8ADB-DE9E-4B61-8C11-3ABE54B0762D}" type="slidenum">
              <a:rPr lang="en-US" smtClean="0"/>
              <a:t>‹#›</a:t>
            </a:fld>
            <a:endParaRPr lang="en-US"/>
          </a:p>
        </p:txBody>
      </p:sp>
    </p:spTree>
    <p:extLst>
      <p:ext uri="{BB962C8B-B14F-4D97-AF65-F5344CB8AC3E}">
        <p14:creationId xmlns:p14="http://schemas.microsoft.com/office/powerpoint/2010/main" val="3209555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John.F.Crowe@usd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ws.gov/endangered/laws-polici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caps.ceris.purdue.edu/pest-surveillance-guidelines/es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caps.ceris.purdue.edu/pest-surveillance-guidelines/es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s://www.fws.gov/sites/default/files/documents/508_RPBB-factsheet.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arcgis.com/home/webmap/viewer.html?webmap=2716d871f88042a2a56b8001a1f1acae&amp;extent=-100.6667%2c29.7389%2c-48.8551%2c50.9676" TargetMode="Externa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3.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png"/><Relationship Id="rId7" Type="http://schemas.openxmlformats.org/officeDocument/2006/relationships/diagramColors" Target="../diagrams/colors8.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4.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png"/><Relationship Id="rId7" Type="http://schemas.openxmlformats.org/officeDocument/2006/relationships/diagramColors" Target="../diagrams/colors9.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mailto:allan.h.smith-pardo@usda.gov"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ailto:allan.h.smith-pardo@usda.gov"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john.f.crowe@usda.gov"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86FF0E-013E-4350-B067-922E731A9503}"/>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F871FAD-C0E4-42A8-BB9F-3064CE883B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5" name="TextBox 4">
            <a:extLst>
              <a:ext uri="{FF2B5EF4-FFF2-40B4-BE49-F238E27FC236}">
                <a16:creationId xmlns:a16="http://schemas.microsoft.com/office/drawing/2014/main" id="{2A397FE6-937E-48DF-BEC5-7B0B82C2EB9F}"/>
              </a:ext>
            </a:extLst>
          </p:cNvPr>
          <p:cNvSpPr txBox="1"/>
          <p:nvPr/>
        </p:nvSpPr>
        <p:spPr>
          <a:xfrm>
            <a:off x="444101" y="2093028"/>
            <a:ext cx="11412556" cy="2308324"/>
          </a:xfrm>
          <a:prstGeom prst="rect">
            <a:avLst/>
          </a:prstGeom>
          <a:noFill/>
        </p:spPr>
        <p:txBody>
          <a:bodyPr wrap="square">
            <a:spAutoFit/>
          </a:bodyPr>
          <a:lstStyle/>
          <a:p>
            <a:r>
              <a:rPr lang="en-US" sz="7200" dirty="0">
                <a:latin typeface="Times New Roman" panose="02020603050405020304" pitchFamily="18" charset="0"/>
                <a:cs typeface="Times New Roman" panose="02020603050405020304" pitchFamily="18" charset="0"/>
              </a:rPr>
              <a:t>Rusty Patched Bumble Bee &amp;</a:t>
            </a:r>
          </a:p>
          <a:p>
            <a:r>
              <a:rPr lang="en-US" sz="7200" dirty="0">
                <a:latin typeface="Times New Roman" panose="02020603050405020304" pitchFamily="18" charset="0"/>
                <a:cs typeface="Times New Roman" panose="02020603050405020304" pitchFamily="18" charset="0"/>
              </a:rPr>
              <a:t>PPQ Pest Surveillance </a:t>
            </a:r>
            <a:endParaRPr lang="en-US" sz="7200" dirty="0"/>
          </a:p>
        </p:txBody>
      </p:sp>
      <p:sp>
        <p:nvSpPr>
          <p:cNvPr id="6" name="TextBox 5">
            <a:extLst>
              <a:ext uri="{FF2B5EF4-FFF2-40B4-BE49-F238E27FC236}">
                <a16:creationId xmlns:a16="http://schemas.microsoft.com/office/drawing/2014/main" id="{30963A52-E451-4D5A-BC64-482494DD5AFD}"/>
              </a:ext>
            </a:extLst>
          </p:cNvPr>
          <p:cNvSpPr txBox="1"/>
          <p:nvPr/>
        </p:nvSpPr>
        <p:spPr>
          <a:xfrm>
            <a:off x="5952781" y="4401352"/>
            <a:ext cx="5610520" cy="1569660"/>
          </a:xfrm>
          <a:prstGeom prst="rect">
            <a:avLst/>
          </a:prstGeom>
          <a:noFill/>
        </p:spPr>
        <p:txBody>
          <a:bodyPr wrap="square">
            <a:spAutoFit/>
          </a:bodyPr>
          <a:lstStyle/>
          <a:p>
            <a:r>
              <a:rPr lang="en-US" sz="3200" dirty="0">
                <a:latin typeface="Times New Roman" panose="02020603050405020304" pitchFamily="18" charset="0"/>
                <a:cs typeface="Times New Roman" panose="02020603050405020304" pitchFamily="18" charset="0"/>
              </a:rPr>
              <a:t>John Crowe</a:t>
            </a:r>
          </a:p>
          <a:p>
            <a:r>
              <a:rPr lang="en-US" sz="3200" dirty="0">
                <a:latin typeface="Times New Roman" panose="02020603050405020304" pitchFamily="18" charset="0"/>
                <a:cs typeface="Times New Roman" panose="02020603050405020304" pitchFamily="18" charset="0"/>
              </a:rPr>
              <a:t>National Policy Manager</a:t>
            </a:r>
          </a:p>
          <a:p>
            <a:r>
              <a:rPr lang="en-US" sz="3200" dirty="0">
                <a:latin typeface="Times New Roman" panose="02020603050405020304" pitchFamily="18" charset="0"/>
                <a:cs typeface="Times New Roman" panose="02020603050405020304" pitchFamily="18" charset="0"/>
                <a:hlinkClick r:id="rId4"/>
              </a:rPr>
              <a:t>John.F.Crowe@usda.gov</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1040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072FA6-18BF-4557-8481-5978DCAEE3A3}"/>
              </a:ext>
            </a:extLst>
          </p:cNvPr>
          <p:cNvSpPr>
            <a:spLocks noGrp="1"/>
          </p:cNvSpPr>
          <p:nvPr>
            <p:ph type="title"/>
          </p:nvPr>
        </p:nvSpPr>
        <p:spPr>
          <a:xfrm>
            <a:off x="466723" y="968514"/>
            <a:ext cx="3201366" cy="3387497"/>
          </a:xfrm>
        </p:spPr>
        <p:txBody>
          <a:bodyPr anchor="b">
            <a:normAutofit/>
          </a:bodyPr>
          <a:lstStyle/>
          <a:p>
            <a:pPr algn="r"/>
            <a:r>
              <a:rPr lang="en-US" sz="4000" dirty="0">
                <a:solidFill>
                  <a:srgbClr val="FFFFFF"/>
                </a:solidFill>
                <a:latin typeface="Times New Roman" panose="02020603050405020304" pitchFamily="18" charset="0"/>
                <a:cs typeface="Times New Roman" panose="02020603050405020304" pitchFamily="18" charset="0"/>
              </a:rPr>
              <a:t>CAPS Mission Statement</a:t>
            </a:r>
          </a:p>
        </p:txBody>
      </p:sp>
      <p:sp>
        <p:nvSpPr>
          <p:cNvPr id="3" name="Content Placeholder 2">
            <a:extLst>
              <a:ext uri="{FF2B5EF4-FFF2-40B4-BE49-F238E27FC236}">
                <a16:creationId xmlns:a16="http://schemas.microsoft.com/office/drawing/2014/main" id="{94392023-A76B-4EA1-82B8-60589C9B3AD8}"/>
              </a:ext>
            </a:extLst>
          </p:cNvPr>
          <p:cNvSpPr>
            <a:spLocks noGrp="1"/>
          </p:cNvSpPr>
          <p:nvPr>
            <p:ph idx="1"/>
          </p:nvPr>
        </p:nvSpPr>
        <p:spPr>
          <a:xfrm>
            <a:off x="4511880" y="649480"/>
            <a:ext cx="7213397" cy="5546047"/>
          </a:xfrm>
        </p:spPr>
        <p:txBody>
          <a:bodyPr anchor="ctr">
            <a:normAutofit/>
          </a:bodyPr>
          <a:lstStyle/>
          <a:p>
            <a:pPr marL="0" indent="0">
              <a:buNone/>
            </a:pPr>
            <a:endParaRPr lang="en-US" sz="20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1800"/>
              </a:spcBef>
              <a:spcAft>
                <a:spcPts val="180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Cooperative Agriculture Pest Survey (CAPS) program’s mission is to conduct exotic plant pest surveys through a national network of cooperators and stakeholders to </a:t>
            </a:r>
            <a:r>
              <a:rPr lang="en-US" u="sng" dirty="0">
                <a:latin typeface="Times New Roman" panose="02020603050405020304" pitchFamily="18" charset="0"/>
                <a:ea typeface="Calibri" panose="020F0502020204030204" pitchFamily="34" charset="0"/>
                <a:cs typeface="Times New Roman" panose="02020603050405020304" pitchFamily="18" charset="0"/>
              </a:rPr>
              <a:t>safeguard</a:t>
            </a:r>
            <a:r>
              <a:rPr lang="en-US" dirty="0">
                <a:effectLst/>
                <a:latin typeface="Times New Roman" panose="02020603050405020304" pitchFamily="18" charset="0"/>
                <a:ea typeface="Calibri" panose="020F0502020204030204" pitchFamily="34" charset="0"/>
                <a:cs typeface="Times New Roman" panose="02020603050405020304" pitchFamily="18" charset="0"/>
              </a:rPr>
              <a:t> American agriculture and </a:t>
            </a:r>
            <a:r>
              <a:rPr lang="en-US" u="sng" dirty="0">
                <a:effectLst/>
                <a:latin typeface="Times New Roman" panose="02020603050405020304" pitchFamily="18" charset="0"/>
                <a:ea typeface="Calibri" panose="020F0502020204030204" pitchFamily="34" charset="0"/>
                <a:cs typeface="Times New Roman" panose="02020603050405020304" pitchFamily="18" charset="0"/>
              </a:rPr>
              <a:t>natural resources</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p>
        </p:txBody>
      </p:sp>
      <p:sp>
        <p:nvSpPr>
          <p:cNvPr id="11" name="Rectangle 10">
            <a:extLst>
              <a:ext uri="{FF2B5EF4-FFF2-40B4-BE49-F238E27FC236}">
                <a16:creationId xmlns:a16="http://schemas.microsoft.com/office/drawing/2014/main" id="{C835D641-55A7-4231-B249-538BA4DBB51A}"/>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DAE8A4-8614-42ED-92E2-0BA16D7E6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Tree>
    <p:extLst>
      <p:ext uri="{BB962C8B-B14F-4D97-AF65-F5344CB8AC3E}">
        <p14:creationId xmlns:p14="http://schemas.microsoft.com/office/powerpoint/2010/main" val="1156074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072FA6-18BF-4557-8481-5978DCAEE3A3}"/>
              </a:ext>
            </a:extLst>
          </p:cNvPr>
          <p:cNvSpPr>
            <a:spLocks noGrp="1"/>
          </p:cNvSpPr>
          <p:nvPr>
            <p:ph type="title"/>
          </p:nvPr>
        </p:nvSpPr>
        <p:spPr>
          <a:xfrm>
            <a:off x="466723" y="944106"/>
            <a:ext cx="3201366" cy="3387497"/>
          </a:xfrm>
        </p:spPr>
        <p:txBody>
          <a:bodyPr anchor="b">
            <a:normAutofit/>
          </a:bodyPr>
          <a:lstStyle/>
          <a:p>
            <a:pPr algn="r"/>
            <a:r>
              <a:rPr lang="en-US" sz="4000" dirty="0">
                <a:solidFill>
                  <a:srgbClr val="FFFFFF"/>
                </a:solidFill>
                <a:latin typeface="Times New Roman" panose="02020603050405020304" pitchFamily="18" charset="0"/>
                <a:cs typeface="Times New Roman" panose="02020603050405020304" pitchFamily="18" charset="0"/>
              </a:rPr>
              <a:t>Endangered Species Act</a:t>
            </a:r>
          </a:p>
        </p:txBody>
      </p:sp>
      <p:sp>
        <p:nvSpPr>
          <p:cNvPr id="3" name="Content Placeholder 2">
            <a:extLst>
              <a:ext uri="{FF2B5EF4-FFF2-40B4-BE49-F238E27FC236}">
                <a16:creationId xmlns:a16="http://schemas.microsoft.com/office/drawing/2014/main" id="{94392023-A76B-4EA1-82B8-60589C9B3AD8}"/>
              </a:ext>
            </a:extLst>
          </p:cNvPr>
          <p:cNvSpPr>
            <a:spLocks noGrp="1"/>
          </p:cNvSpPr>
          <p:nvPr>
            <p:ph idx="1"/>
          </p:nvPr>
        </p:nvSpPr>
        <p:spPr>
          <a:xfrm>
            <a:off x="4511880" y="923826"/>
            <a:ext cx="7213397" cy="5944312"/>
          </a:xfrm>
        </p:spPr>
        <p:txBody>
          <a:bodyPr anchor="ctr">
            <a:normAutofit/>
          </a:bodyPr>
          <a:lstStyle/>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Endangered Species Act (ESA) provides a program for the conservation of threatened and endangered plants and animals and the habitats in which they are found.</a:t>
            </a: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lead federal agencies for implementing ESA are the </a:t>
            </a:r>
            <a:r>
              <a:rPr lang="en-US" sz="2000" u="sng" dirty="0">
                <a:effectLst/>
                <a:latin typeface="Times New Roman" panose="02020603050405020304" pitchFamily="18" charset="0"/>
                <a:ea typeface="Calibri" panose="020F0502020204030204" pitchFamily="34" charset="0"/>
                <a:cs typeface="Times New Roman" panose="02020603050405020304" pitchFamily="18" charset="0"/>
              </a:rPr>
              <a:t>U.S. Fish and Wildlife Service (FWS)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and the U.S. National Oceanic and Atmospheric Administration (NOAA) Fisheries Service. </a:t>
            </a: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FWS maintains a worldwide list of endangered species. Species include birds, insects, fish, reptiles, mammals, crustaceans, flowers, grasses, and trees.</a:t>
            </a:r>
          </a:p>
          <a:p>
            <a:pPr marL="0" indent="0">
              <a:buNone/>
            </a:pPr>
            <a:endParaRPr lang="en-US" sz="2000" dirty="0">
              <a:ea typeface="Calibri" panose="020F0502020204030204" pitchFamily="34" charset="0"/>
              <a:cs typeface="Times New Roman" panose="02020603050405020304" pitchFamily="18" charset="0"/>
            </a:endParaRPr>
          </a:p>
          <a:p>
            <a:pPr marL="0" indent="0">
              <a:buNone/>
            </a:pPr>
            <a:r>
              <a:rPr lang="en-US" sz="1400" b="0" i="0" u="sng" dirty="0">
                <a:solidFill>
                  <a:srgbClr val="027AC6"/>
                </a:solidFill>
                <a:effectLst/>
                <a:hlinkClick r:id="rId3"/>
              </a:rPr>
              <a:t>https://www.fws.gov/endangered/laws-policies/</a:t>
            </a:r>
            <a:endParaRPr lang="en-US" sz="1400" b="0" i="0" dirty="0">
              <a:solidFill>
                <a:srgbClr val="333333"/>
              </a:solidFill>
              <a:effectLst/>
            </a:endParaRPr>
          </a:p>
        </p:txBody>
      </p:sp>
      <p:sp>
        <p:nvSpPr>
          <p:cNvPr id="11" name="Rectangle 10">
            <a:extLst>
              <a:ext uri="{FF2B5EF4-FFF2-40B4-BE49-F238E27FC236}">
                <a16:creationId xmlns:a16="http://schemas.microsoft.com/office/drawing/2014/main" id="{C835D641-55A7-4231-B249-538BA4DBB51A}"/>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DAE8A4-8614-42ED-92E2-0BA16D7E6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Tree>
    <p:extLst>
      <p:ext uri="{BB962C8B-B14F-4D97-AF65-F5344CB8AC3E}">
        <p14:creationId xmlns:p14="http://schemas.microsoft.com/office/powerpoint/2010/main" val="2326135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072FA6-18BF-4557-8481-5978DCAEE3A3}"/>
              </a:ext>
            </a:extLst>
          </p:cNvPr>
          <p:cNvSpPr>
            <a:spLocks noGrp="1"/>
          </p:cNvSpPr>
          <p:nvPr>
            <p:ph type="title"/>
          </p:nvPr>
        </p:nvSpPr>
        <p:spPr>
          <a:xfrm>
            <a:off x="466723" y="944106"/>
            <a:ext cx="3201366" cy="3387497"/>
          </a:xfrm>
        </p:spPr>
        <p:txBody>
          <a:bodyPr anchor="b">
            <a:normAutofit/>
          </a:bodyPr>
          <a:lstStyle/>
          <a:p>
            <a:pPr algn="r"/>
            <a:r>
              <a:rPr lang="en-US" sz="4000" dirty="0">
                <a:solidFill>
                  <a:srgbClr val="FFFFFF"/>
                </a:solidFill>
                <a:latin typeface="Times New Roman" panose="02020603050405020304" pitchFamily="18" charset="0"/>
                <a:cs typeface="Times New Roman" panose="02020603050405020304" pitchFamily="18" charset="0"/>
              </a:rPr>
              <a:t>Endangered Species Act</a:t>
            </a:r>
          </a:p>
        </p:txBody>
      </p:sp>
      <p:sp>
        <p:nvSpPr>
          <p:cNvPr id="3" name="Content Placeholder 2">
            <a:extLst>
              <a:ext uri="{FF2B5EF4-FFF2-40B4-BE49-F238E27FC236}">
                <a16:creationId xmlns:a16="http://schemas.microsoft.com/office/drawing/2014/main" id="{94392023-A76B-4EA1-82B8-60589C9B3AD8}"/>
              </a:ext>
            </a:extLst>
          </p:cNvPr>
          <p:cNvSpPr>
            <a:spLocks noGrp="1"/>
          </p:cNvSpPr>
          <p:nvPr>
            <p:ph idx="1"/>
          </p:nvPr>
        </p:nvSpPr>
        <p:spPr>
          <a:xfrm>
            <a:off x="4511880" y="649480"/>
            <a:ext cx="7213397" cy="5546047"/>
          </a:xfrm>
        </p:spPr>
        <p:txBody>
          <a:bodyPr anchor="ctr">
            <a:normAutofit/>
          </a:bodyPr>
          <a:lstStyle/>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law requires federal agencies, in consultation with the U.S. Fish and Wildlife Service, to ensure that actions they authorize, fund, or carry out are not likely to jeopardize the continued existence of any listed species or result in the destruction or adverse modification of designated critical habitat of such species (Section 7, Interagency Cooperation). </a:t>
            </a: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law also prohibits any action that causes a "</a:t>
            </a:r>
            <a:r>
              <a:rPr lang="en-US" sz="2000" u="sng" dirty="0">
                <a:effectLst/>
                <a:latin typeface="Times New Roman" panose="02020603050405020304" pitchFamily="18" charset="0"/>
                <a:ea typeface="Calibri" panose="020F0502020204030204" pitchFamily="34" charset="0"/>
                <a:cs typeface="Times New Roman" panose="02020603050405020304" pitchFamily="18" charset="0"/>
              </a:rPr>
              <a:t>taking</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of any listed species of endangered fish or wildlife. Likewise, import, export, interstate, and foreign commerce of listed species are all generally prohibited.</a:t>
            </a:r>
          </a:p>
        </p:txBody>
      </p:sp>
      <p:sp>
        <p:nvSpPr>
          <p:cNvPr id="11" name="Rectangle 10">
            <a:extLst>
              <a:ext uri="{FF2B5EF4-FFF2-40B4-BE49-F238E27FC236}">
                <a16:creationId xmlns:a16="http://schemas.microsoft.com/office/drawing/2014/main" id="{C835D641-55A7-4231-B249-538BA4DBB51A}"/>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DAE8A4-8614-42ED-92E2-0BA16D7E6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Tree>
    <p:extLst>
      <p:ext uri="{BB962C8B-B14F-4D97-AF65-F5344CB8AC3E}">
        <p14:creationId xmlns:p14="http://schemas.microsoft.com/office/powerpoint/2010/main" val="3736349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072FA6-18BF-4557-8481-5978DCAEE3A3}"/>
              </a:ext>
            </a:extLst>
          </p:cNvPr>
          <p:cNvSpPr>
            <a:spLocks noGrp="1"/>
          </p:cNvSpPr>
          <p:nvPr>
            <p:ph type="title"/>
          </p:nvPr>
        </p:nvSpPr>
        <p:spPr>
          <a:xfrm>
            <a:off x="466723" y="944106"/>
            <a:ext cx="3201366" cy="3387497"/>
          </a:xfrm>
        </p:spPr>
        <p:txBody>
          <a:bodyPr anchor="b">
            <a:normAutofit/>
          </a:bodyPr>
          <a:lstStyle/>
          <a:p>
            <a:pPr algn="r"/>
            <a:r>
              <a:rPr lang="en-US" sz="4000" dirty="0">
                <a:solidFill>
                  <a:srgbClr val="FFFFFF"/>
                </a:solidFill>
                <a:latin typeface="Times New Roman" panose="02020603050405020304" pitchFamily="18" charset="0"/>
                <a:cs typeface="Times New Roman" panose="02020603050405020304" pitchFamily="18" charset="0"/>
              </a:rPr>
              <a:t>Endangered Species Act</a:t>
            </a:r>
          </a:p>
        </p:txBody>
      </p:sp>
      <p:sp>
        <p:nvSpPr>
          <p:cNvPr id="3" name="Content Placeholder 2">
            <a:extLst>
              <a:ext uri="{FF2B5EF4-FFF2-40B4-BE49-F238E27FC236}">
                <a16:creationId xmlns:a16="http://schemas.microsoft.com/office/drawing/2014/main" id="{94392023-A76B-4EA1-82B8-60589C9B3AD8}"/>
              </a:ext>
            </a:extLst>
          </p:cNvPr>
          <p:cNvSpPr>
            <a:spLocks noGrp="1"/>
          </p:cNvSpPr>
          <p:nvPr>
            <p:ph idx="1"/>
          </p:nvPr>
        </p:nvSpPr>
        <p:spPr>
          <a:xfrm>
            <a:off x="4511880" y="649480"/>
            <a:ext cx="7213397" cy="5546047"/>
          </a:xfrm>
        </p:spPr>
        <p:txBody>
          <a:bodyPr anchor="ctr">
            <a:normAutofit/>
          </a:bodyPr>
          <a:lstStyle/>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2017 - Rusty Patched Bumble Bee (RPBB) Listed by FWS</a:t>
            </a:r>
          </a:p>
          <a:p>
            <a:r>
              <a:rPr lang="en-US" sz="2000" dirty="0">
                <a:latin typeface="Times New Roman" panose="02020603050405020304" pitchFamily="18" charset="0"/>
                <a:ea typeface="Calibri" panose="020F0502020204030204" pitchFamily="34" charset="0"/>
                <a:cs typeface="Times New Roman" panose="02020603050405020304" pitchFamily="18" charset="0"/>
              </a:rPr>
              <a:t>2018 – First capture of RPBB in a plastic bucket trap</a:t>
            </a: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2018 – PPQ initiates FWS Consultation for RPBB</a:t>
            </a:r>
          </a:p>
          <a:p>
            <a:r>
              <a:rPr lang="en-US" sz="2000" dirty="0">
                <a:latin typeface="Times New Roman" panose="02020603050405020304" pitchFamily="18" charset="0"/>
                <a:ea typeface="Calibri" panose="020F0502020204030204" pitchFamily="34" charset="0"/>
                <a:cs typeface="Times New Roman" panose="02020603050405020304" pitchFamily="18" charset="0"/>
              </a:rPr>
              <a:t>2023 – FWS issues Biological Opinion with incidental take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11" name="Rectangle 10">
            <a:extLst>
              <a:ext uri="{FF2B5EF4-FFF2-40B4-BE49-F238E27FC236}">
                <a16:creationId xmlns:a16="http://schemas.microsoft.com/office/drawing/2014/main" id="{C835D641-55A7-4231-B249-538BA4DBB51A}"/>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DAE8A4-8614-42ED-92E2-0BA16D7E6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Tree>
    <p:extLst>
      <p:ext uri="{BB962C8B-B14F-4D97-AF65-F5344CB8AC3E}">
        <p14:creationId xmlns:p14="http://schemas.microsoft.com/office/powerpoint/2010/main" val="2386109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 name="Group 147">
            <a:extLst>
              <a:ext uri="{FF2B5EF4-FFF2-40B4-BE49-F238E27FC236}">
                <a16:creationId xmlns:a16="http://schemas.microsoft.com/office/drawing/2014/main" id="{322E87C2-7804-4693-9144-1E9839342DDA}"/>
              </a:ext>
            </a:extLst>
          </p:cNvPr>
          <p:cNvGrpSpPr/>
          <p:nvPr/>
        </p:nvGrpSpPr>
        <p:grpSpPr>
          <a:xfrm>
            <a:off x="0" y="-1"/>
            <a:ext cx="12192000" cy="923827"/>
            <a:chOff x="0" y="-1"/>
            <a:chExt cx="12192000" cy="923827"/>
          </a:xfrm>
        </p:grpSpPr>
        <p:sp>
          <p:nvSpPr>
            <p:cNvPr id="4" name="Rectangle 3">
              <a:extLst>
                <a:ext uri="{FF2B5EF4-FFF2-40B4-BE49-F238E27FC236}">
                  <a16:creationId xmlns:a16="http://schemas.microsoft.com/office/drawing/2014/main" id="{32D871B9-A020-4858-AFDA-19E95E38F5C5}"/>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8A95FD9-8F3A-4397-8179-20BCCE595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grpSp>
      <p:grpSp>
        <p:nvGrpSpPr>
          <p:cNvPr id="9" name="Group 8">
            <a:extLst>
              <a:ext uri="{FF2B5EF4-FFF2-40B4-BE49-F238E27FC236}">
                <a16:creationId xmlns:a16="http://schemas.microsoft.com/office/drawing/2014/main" id="{8DEAAE40-E882-4A44-B8BB-B76FF444660C}"/>
              </a:ext>
            </a:extLst>
          </p:cNvPr>
          <p:cNvGrpSpPr/>
          <p:nvPr/>
        </p:nvGrpSpPr>
        <p:grpSpPr>
          <a:xfrm>
            <a:off x="1726452" y="923826"/>
            <a:ext cx="8670690" cy="5879651"/>
            <a:chOff x="243069" y="694009"/>
            <a:chExt cx="8670690" cy="5879651"/>
          </a:xfrm>
        </p:grpSpPr>
        <p:sp>
          <p:nvSpPr>
            <p:cNvPr id="10" name="Rectangle 9">
              <a:extLst>
                <a:ext uri="{FF2B5EF4-FFF2-40B4-BE49-F238E27FC236}">
                  <a16:creationId xmlns:a16="http://schemas.microsoft.com/office/drawing/2014/main" id="{E925CB5B-6EE3-469C-A0A8-3DCA899308A1}"/>
                </a:ext>
              </a:extLst>
            </p:cNvPr>
            <p:cNvSpPr/>
            <p:nvPr/>
          </p:nvSpPr>
          <p:spPr bwMode="auto">
            <a:xfrm>
              <a:off x="269217" y="2399699"/>
              <a:ext cx="8631713" cy="114901"/>
            </a:xfrm>
            <a:prstGeom prst="rect">
              <a:avLst/>
            </a:prstGeom>
            <a:solidFill>
              <a:schemeClr val="bg1">
                <a:lumMod val="65000"/>
              </a:schemeClr>
            </a:solidFill>
            <a:ln>
              <a:solidFill>
                <a:schemeClr val="tx1">
                  <a:lumMod val="50000"/>
                  <a:lumOff val="50000"/>
                </a:schemeClr>
              </a:solid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11" name="Isosceles Triangle 10">
              <a:extLst>
                <a:ext uri="{FF2B5EF4-FFF2-40B4-BE49-F238E27FC236}">
                  <a16:creationId xmlns:a16="http://schemas.microsoft.com/office/drawing/2014/main" id="{B0941EAA-B02F-4F0A-8495-FCC526DD83BF}"/>
                </a:ext>
              </a:extLst>
            </p:cNvPr>
            <p:cNvSpPr/>
            <p:nvPr/>
          </p:nvSpPr>
          <p:spPr bwMode="auto">
            <a:xfrm>
              <a:off x="303540" y="694009"/>
              <a:ext cx="8585788" cy="1634480"/>
            </a:xfrm>
            <a:prstGeom prst="triangle">
              <a:avLst/>
            </a:prstGeom>
            <a:solidFill>
              <a:srgbClr val="0F1F71"/>
            </a:solidFill>
            <a:ln>
              <a:solidFill>
                <a:schemeClr val="bg1">
                  <a:lumMod val="50000"/>
                </a:schemeClr>
              </a:solid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dirty="0"/>
            </a:p>
          </p:txBody>
        </p:sp>
        <p:sp>
          <p:nvSpPr>
            <p:cNvPr id="12" name="Oval 11">
              <a:extLst>
                <a:ext uri="{FF2B5EF4-FFF2-40B4-BE49-F238E27FC236}">
                  <a16:creationId xmlns:a16="http://schemas.microsoft.com/office/drawing/2014/main" id="{D249CEA2-06E1-4984-9B18-A4E8D32F6003}"/>
                </a:ext>
              </a:extLst>
            </p:cNvPr>
            <p:cNvSpPr/>
            <p:nvPr/>
          </p:nvSpPr>
          <p:spPr bwMode="auto">
            <a:xfrm>
              <a:off x="4210703" y="935903"/>
              <a:ext cx="722595" cy="722668"/>
            </a:xfrm>
            <a:prstGeom prst="ellipse">
              <a:avLst/>
            </a:prstGeom>
            <a:solidFill>
              <a:schemeClr val="bg2"/>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13" name="TextBox 12">
              <a:extLst>
                <a:ext uri="{FF2B5EF4-FFF2-40B4-BE49-F238E27FC236}">
                  <a16:creationId xmlns:a16="http://schemas.microsoft.com/office/drawing/2014/main" id="{BD595619-A713-4ED0-AFE7-5FBFBBE1FAAA}"/>
                </a:ext>
              </a:extLst>
            </p:cNvPr>
            <p:cNvSpPr txBox="1"/>
            <p:nvPr/>
          </p:nvSpPr>
          <p:spPr>
            <a:xfrm>
              <a:off x="2912088" y="1728743"/>
              <a:ext cx="3401058" cy="523220"/>
            </a:xfrm>
            <a:prstGeom prst="rect">
              <a:avLst/>
            </a:prstGeom>
            <a:noFill/>
          </p:spPr>
          <p:txBody>
            <a:bodyPr wrap="square"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Times New Roman" panose="02020603050405020304" pitchFamily="18" charset="0"/>
                  <a:cs typeface="Times New Roman" panose="02020603050405020304" pitchFamily="18" charset="0"/>
                </a:rPr>
                <a:t>Pest Surveillance</a:t>
              </a:r>
            </a:p>
          </p:txBody>
        </p:sp>
        <p:sp>
          <p:nvSpPr>
            <p:cNvPr id="14" name="Rectangle 13">
              <a:extLst>
                <a:ext uri="{FF2B5EF4-FFF2-40B4-BE49-F238E27FC236}">
                  <a16:creationId xmlns:a16="http://schemas.microsoft.com/office/drawing/2014/main" id="{74F831AD-D0AF-4A14-9F90-CAA730F286F9}"/>
                </a:ext>
              </a:extLst>
            </p:cNvPr>
            <p:cNvSpPr/>
            <p:nvPr/>
          </p:nvSpPr>
          <p:spPr bwMode="auto">
            <a:xfrm>
              <a:off x="253382" y="5849184"/>
              <a:ext cx="8657862" cy="93186"/>
            </a:xfrm>
            <a:prstGeom prst="rect">
              <a:avLst/>
            </a:prstGeom>
            <a:solidFill>
              <a:schemeClr val="bg1">
                <a:lumMod val="65000"/>
              </a:schemeClr>
            </a:solidFill>
            <a:ln>
              <a:solidFill>
                <a:schemeClr val="tx1">
                  <a:lumMod val="50000"/>
                  <a:lumOff val="50000"/>
                </a:schemeClr>
              </a:solid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15" name="Freeform: Shape 14">
              <a:extLst>
                <a:ext uri="{FF2B5EF4-FFF2-40B4-BE49-F238E27FC236}">
                  <a16:creationId xmlns:a16="http://schemas.microsoft.com/office/drawing/2014/main" id="{ED109726-CAA9-4329-950C-AD08F12B8C75}"/>
                </a:ext>
              </a:extLst>
            </p:cNvPr>
            <p:cNvSpPr/>
            <p:nvPr/>
          </p:nvSpPr>
          <p:spPr bwMode="auto">
            <a:xfrm>
              <a:off x="2361719" y="3092471"/>
              <a:ext cx="1621171" cy="2722727"/>
            </a:xfrm>
            <a:custGeom>
              <a:avLst/>
              <a:gdLst>
                <a:gd name="connsiteX0" fmla="*/ 94810 w 1473791"/>
                <a:gd name="connsiteY0" fmla="*/ 2550966 h 2722727"/>
                <a:gd name="connsiteX1" fmla="*/ 1378981 w 1473791"/>
                <a:gd name="connsiteY1" fmla="*/ 2550966 h 2722727"/>
                <a:gd name="connsiteX2" fmla="*/ 1473791 w 1473791"/>
                <a:gd name="connsiteY2" fmla="*/ 2722727 h 2722727"/>
                <a:gd name="connsiteX3" fmla="*/ 0 w 1473791"/>
                <a:gd name="connsiteY3" fmla="*/ 2722727 h 2722727"/>
                <a:gd name="connsiteX4" fmla="*/ 0 w 1473791"/>
                <a:gd name="connsiteY4" fmla="*/ 0 h 2722727"/>
                <a:gd name="connsiteX5" fmla="*/ 1473791 w 1473791"/>
                <a:gd name="connsiteY5" fmla="*/ 0 h 2722727"/>
                <a:gd name="connsiteX6" fmla="*/ 1378981 w 1473791"/>
                <a:gd name="connsiteY6" fmla="*/ 171761 h 2722727"/>
                <a:gd name="connsiteX7" fmla="*/ 1345899 w 1473791"/>
                <a:gd name="connsiteY7" fmla="*/ 171761 h 2722727"/>
                <a:gd name="connsiteX8" fmla="*/ 1345899 w 1473791"/>
                <a:gd name="connsiteY8" fmla="*/ 2550965 h 2722727"/>
                <a:gd name="connsiteX9" fmla="*/ 127890 w 1473791"/>
                <a:gd name="connsiteY9" fmla="*/ 2550965 h 2722727"/>
                <a:gd name="connsiteX10" fmla="*/ 127890 w 1473791"/>
                <a:gd name="connsiteY10" fmla="*/ 171761 h 2722727"/>
                <a:gd name="connsiteX11" fmla="*/ 94810 w 1473791"/>
                <a:gd name="connsiteY11" fmla="*/ 171761 h 27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3791" h="2722727">
                  <a:moveTo>
                    <a:pt x="94810" y="2550966"/>
                  </a:moveTo>
                  <a:lnTo>
                    <a:pt x="1378981" y="2550966"/>
                  </a:lnTo>
                  <a:lnTo>
                    <a:pt x="1473791" y="2722727"/>
                  </a:lnTo>
                  <a:lnTo>
                    <a:pt x="0" y="2722727"/>
                  </a:lnTo>
                  <a:close/>
                  <a:moveTo>
                    <a:pt x="0" y="0"/>
                  </a:moveTo>
                  <a:lnTo>
                    <a:pt x="1473791" y="0"/>
                  </a:lnTo>
                  <a:lnTo>
                    <a:pt x="1378981" y="171761"/>
                  </a:lnTo>
                  <a:lnTo>
                    <a:pt x="1345899" y="171761"/>
                  </a:lnTo>
                  <a:lnTo>
                    <a:pt x="1345899" y="2550965"/>
                  </a:lnTo>
                  <a:lnTo>
                    <a:pt x="127890" y="2550965"/>
                  </a:lnTo>
                  <a:lnTo>
                    <a:pt x="127890" y="171761"/>
                  </a:lnTo>
                  <a:lnTo>
                    <a:pt x="94810" y="171761"/>
                  </a:lnTo>
                  <a:close/>
                </a:path>
              </a:pathLst>
            </a:custGeom>
            <a:solidFill>
              <a:schemeClr val="accent2">
                <a:lumMod val="75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16" name="Rectangle 15">
              <a:extLst>
                <a:ext uri="{FF2B5EF4-FFF2-40B4-BE49-F238E27FC236}">
                  <a16:creationId xmlns:a16="http://schemas.microsoft.com/office/drawing/2014/main" id="{88BC5204-A68E-49AC-903C-C6D5DF25D11C}"/>
                </a:ext>
              </a:extLst>
            </p:cNvPr>
            <p:cNvSpPr/>
            <p:nvPr/>
          </p:nvSpPr>
          <p:spPr bwMode="auto">
            <a:xfrm>
              <a:off x="2477724" y="3461448"/>
              <a:ext cx="1353636" cy="2013700"/>
            </a:xfrm>
            <a:prstGeom prst="rect">
              <a:avLst/>
            </a:prstGeom>
            <a:solidFill>
              <a:schemeClr val="accent2"/>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dirty="0"/>
            </a:p>
          </p:txBody>
        </p:sp>
        <p:sp>
          <p:nvSpPr>
            <p:cNvPr id="17" name="Rectangle: Rounded Corners 16">
              <a:extLst>
                <a:ext uri="{FF2B5EF4-FFF2-40B4-BE49-F238E27FC236}">
                  <a16:creationId xmlns:a16="http://schemas.microsoft.com/office/drawing/2014/main" id="{939A9D4B-BB99-4652-89D6-C19572F22EC8}"/>
                </a:ext>
              </a:extLst>
            </p:cNvPr>
            <p:cNvSpPr/>
            <p:nvPr/>
          </p:nvSpPr>
          <p:spPr bwMode="auto">
            <a:xfrm>
              <a:off x="2342521" y="3224268"/>
              <a:ext cx="1626202" cy="70162"/>
            </a:xfrm>
            <a:prstGeom prst="roundRect">
              <a:avLst>
                <a:gd name="adj" fmla="val 50000"/>
              </a:avLst>
            </a:prstGeom>
            <a:gradFill>
              <a:gsLst>
                <a:gs pos="0">
                  <a:schemeClr val="accent2"/>
                </a:gs>
                <a:gs pos="100000">
                  <a:schemeClr val="accent2">
                    <a:lumMod val="75000"/>
                  </a:schemeClr>
                </a:gs>
              </a:gsLst>
              <a:lin ang="5400000" scaled="1"/>
            </a:gradFill>
            <a:ln>
              <a:noFill/>
            </a:ln>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18" name="Rectangle: Rounded Corners 17">
              <a:extLst>
                <a:ext uri="{FF2B5EF4-FFF2-40B4-BE49-F238E27FC236}">
                  <a16:creationId xmlns:a16="http://schemas.microsoft.com/office/drawing/2014/main" id="{9EE00510-6F7C-4459-B568-E02E94A55C06}"/>
                </a:ext>
              </a:extLst>
            </p:cNvPr>
            <p:cNvSpPr/>
            <p:nvPr/>
          </p:nvSpPr>
          <p:spPr bwMode="auto">
            <a:xfrm>
              <a:off x="2407783" y="3450276"/>
              <a:ext cx="1478365" cy="70162"/>
            </a:xfrm>
            <a:prstGeom prst="roundRect">
              <a:avLst>
                <a:gd name="adj" fmla="val 50000"/>
              </a:avLst>
            </a:prstGeom>
            <a:gradFill>
              <a:gsLst>
                <a:gs pos="0">
                  <a:schemeClr val="accent2"/>
                </a:gs>
                <a:gs pos="100000">
                  <a:schemeClr val="accent2">
                    <a:lumMod val="75000"/>
                  </a:schemeClr>
                </a:gs>
              </a:gsLst>
              <a:lin ang="5400000" scaled="1"/>
            </a:gra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19" name="Freeform: Shape 18">
              <a:extLst>
                <a:ext uri="{FF2B5EF4-FFF2-40B4-BE49-F238E27FC236}">
                  <a16:creationId xmlns:a16="http://schemas.microsoft.com/office/drawing/2014/main" id="{6BB2740E-0101-4072-9E3E-150D4CEFD74B}"/>
                </a:ext>
              </a:extLst>
            </p:cNvPr>
            <p:cNvSpPr/>
            <p:nvPr/>
          </p:nvSpPr>
          <p:spPr bwMode="auto">
            <a:xfrm>
              <a:off x="5095607" y="3092471"/>
              <a:ext cx="1621171" cy="2722727"/>
            </a:xfrm>
            <a:custGeom>
              <a:avLst/>
              <a:gdLst>
                <a:gd name="connsiteX0" fmla="*/ 94810 w 1473791"/>
                <a:gd name="connsiteY0" fmla="*/ 2550966 h 2722727"/>
                <a:gd name="connsiteX1" fmla="*/ 1378981 w 1473791"/>
                <a:gd name="connsiteY1" fmla="*/ 2550966 h 2722727"/>
                <a:gd name="connsiteX2" fmla="*/ 1473791 w 1473791"/>
                <a:gd name="connsiteY2" fmla="*/ 2722727 h 2722727"/>
                <a:gd name="connsiteX3" fmla="*/ 0 w 1473791"/>
                <a:gd name="connsiteY3" fmla="*/ 2722727 h 2722727"/>
                <a:gd name="connsiteX4" fmla="*/ 0 w 1473791"/>
                <a:gd name="connsiteY4" fmla="*/ 0 h 2722727"/>
                <a:gd name="connsiteX5" fmla="*/ 1473791 w 1473791"/>
                <a:gd name="connsiteY5" fmla="*/ 0 h 2722727"/>
                <a:gd name="connsiteX6" fmla="*/ 1378981 w 1473791"/>
                <a:gd name="connsiteY6" fmla="*/ 171761 h 2722727"/>
                <a:gd name="connsiteX7" fmla="*/ 1345900 w 1473791"/>
                <a:gd name="connsiteY7" fmla="*/ 171761 h 2722727"/>
                <a:gd name="connsiteX8" fmla="*/ 1345900 w 1473791"/>
                <a:gd name="connsiteY8" fmla="*/ 2550965 h 2722727"/>
                <a:gd name="connsiteX9" fmla="*/ 127891 w 1473791"/>
                <a:gd name="connsiteY9" fmla="*/ 2550965 h 2722727"/>
                <a:gd name="connsiteX10" fmla="*/ 127891 w 1473791"/>
                <a:gd name="connsiteY10" fmla="*/ 171761 h 2722727"/>
                <a:gd name="connsiteX11" fmla="*/ 94810 w 1473791"/>
                <a:gd name="connsiteY11" fmla="*/ 171761 h 27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3791" h="2722727">
                  <a:moveTo>
                    <a:pt x="94810" y="2550966"/>
                  </a:moveTo>
                  <a:lnTo>
                    <a:pt x="1378981" y="2550966"/>
                  </a:lnTo>
                  <a:lnTo>
                    <a:pt x="1473791" y="2722727"/>
                  </a:lnTo>
                  <a:lnTo>
                    <a:pt x="0" y="2722727"/>
                  </a:lnTo>
                  <a:close/>
                  <a:moveTo>
                    <a:pt x="0" y="0"/>
                  </a:moveTo>
                  <a:lnTo>
                    <a:pt x="1473791" y="0"/>
                  </a:lnTo>
                  <a:lnTo>
                    <a:pt x="1378981" y="171761"/>
                  </a:lnTo>
                  <a:lnTo>
                    <a:pt x="1345900" y="171761"/>
                  </a:lnTo>
                  <a:lnTo>
                    <a:pt x="1345900" y="2550965"/>
                  </a:lnTo>
                  <a:lnTo>
                    <a:pt x="127891" y="2550965"/>
                  </a:lnTo>
                  <a:lnTo>
                    <a:pt x="127891" y="171761"/>
                  </a:lnTo>
                  <a:lnTo>
                    <a:pt x="94810" y="171761"/>
                  </a:lnTo>
                  <a:close/>
                </a:path>
              </a:pathLst>
            </a:custGeom>
            <a:solidFill>
              <a:schemeClr val="accent3">
                <a:lumMod val="75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0" name="Rectangle 19">
              <a:extLst>
                <a:ext uri="{FF2B5EF4-FFF2-40B4-BE49-F238E27FC236}">
                  <a16:creationId xmlns:a16="http://schemas.microsoft.com/office/drawing/2014/main" id="{724915B5-F196-4365-8B07-F5BDA10D8DDC}"/>
                </a:ext>
              </a:extLst>
            </p:cNvPr>
            <p:cNvSpPr/>
            <p:nvPr/>
          </p:nvSpPr>
          <p:spPr bwMode="auto">
            <a:xfrm>
              <a:off x="5231395" y="3507976"/>
              <a:ext cx="1353636" cy="2013700"/>
            </a:xfrm>
            <a:prstGeom prst="rect">
              <a:avLst/>
            </a:prstGeom>
            <a:solidFill>
              <a:schemeClr val="accent3"/>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1" name="Rectangle: Rounded Corners 20">
              <a:extLst>
                <a:ext uri="{FF2B5EF4-FFF2-40B4-BE49-F238E27FC236}">
                  <a16:creationId xmlns:a16="http://schemas.microsoft.com/office/drawing/2014/main" id="{8228DA07-7986-4ECC-8D75-3B2F5128A550}"/>
                </a:ext>
              </a:extLst>
            </p:cNvPr>
            <p:cNvSpPr/>
            <p:nvPr/>
          </p:nvSpPr>
          <p:spPr bwMode="auto">
            <a:xfrm>
              <a:off x="5093091" y="3224191"/>
              <a:ext cx="1626202" cy="70162"/>
            </a:xfrm>
            <a:prstGeom prst="roundRect">
              <a:avLst>
                <a:gd name="adj" fmla="val 50000"/>
              </a:avLst>
            </a:prstGeom>
            <a:gradFill>
              <a:gsLst>
                <a:gs pos="0">
                  <a:schemeClr val="accent3"/>
                </a:gs>
                <a:gs pos="100000">
                  <a:schemeClr val="accent3">
                    <a:lumMod val="75000"/>
                  </a:schemeClr>
                </a:gs>
              </a:gsLst>
              <a:lin ang="5400000" scaled="1"/>
            </a:gradFill>
            <a:ln>
              <a:noFill/>
            </a:ln>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2" name="Rectangle: Rounded Corners 21">
              <a:extLst>
                <a:ext uri="{FF2B5EF4-FFF2-40B4-BE49-F238E27FC236}">
                  <a16:creationId xmlns:a16="http://schemas.microsoft.com/office/drawing/2014/main" id="{0560F6CF-5A61-40CB-9FB6-30DB25F48E18}"/>
                </a:ext>
              </a:extLst>
            </p:cNvPr>
            <p:cNvSpPr/>
            <p:nvPr/>
          </p:nvSpPr>
          <p:spPr bwMode="auto">
            <a:xfrm>
              <a:off x="5152880" y="3435840"/>
              <a:ext cx="1478365" cy="70162"/>
            </a:xfrm>
            <a:prstGeom prst="roundRect">
              <a:avLst>
                <a:gd name="adj" fmla="val 50000"/>
              </a:avLst>
            </a:prstGeom>
            <a:gradFill>
              <a:gsLst>
                <a:gs pos="0">
                  <a:schemeClr val="accent3"/>
                </a:gs>
                <a:gs pos="100000">
                  <a:schemeClr val="accent3">
                    <a:lumMod val="75000"/>
                  </a:schemeClr>
                </a:gs>
              </a:gsLst>
              <a:lin ang="5400000" scaled="1"/>
            </a:gra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3" name="Freeform: Shape 22">
              <a:extLst>
                <a:ext uri="{FF2B5EF4-FFF2-40B4-BE49-F238E27FC236}">
                  <a16:creationId xmlns:a16="http://schemas.microsoft.com/office/drawing/2014/main" id="{97D950F9-ACAB-470E-9AEA-0905BEED627C}"/>
                </a:ext>
              </a:extLst>
            </p:cNvPr>
            <p:cNvSpPr/>
            <p:nvPr/>
          </p:nvSpPr>
          <p:spPr bwMode="auto">
            <a:xfrm>
              <a:off x="7290073" y="3093717"/>
              <a:ext cx="1621171" cy="2722727"/>
            </a:xfrm>
            <a:custGeom>
              <a:avLst/>
              <a:gdLst>
                <a:gd name="connsiteX0" fmla="*/ 94810 w 1473791"/>
                <a:gd name="connsiteY0" fmla="*/ 2550966 h 2722727"/>
                <a:gd name="connsiteX1" fmla="*/ 1378981 w 1473791"/>
                <a:gd name="connsiteY1" fmla="*/ 2550966 h 2722727"/>
                <a:gd name="connsiteX2" fmla="*/ 1473791 w 1473791"/>
                <a:gd name="connsiteY2" fmla="*/ 2722727 h 2722727"/>
                <a:gd name="connsiteX3" fmla="*/ 0 w 1473791"/>
                <a:gd name="connsiteY3" fmla="*/ 2722727 h 2722727"/>
                <a:gd name="connsiteX4" fmla="*/ 0 w 1473791"/>
                <a:gd name="connsiteY4" fmla="*/ 0 h 2722727"/>
                <a:gd name="connsiteX5" fmla="*/ 1473791 w 1473791"/>
                <a:gd name="connsiteY5" fmla="*/ 0 h 2722727"/>
                <a:gd name="connsiteX6" fmla="*/ 1378981 w 1473791"/>
                <a:gd name="connsiteY6" fmla="*/ 171761 h 2722727"/>
                <a:gd name="connsiteX7" fmla="*/ 1345900 w 1473791"/>
                <a:gd name="connsiteY7" fmla="*/ 171761 h 2722727"/>
                <a:gd name="connsiteX8" fmla="*/ 1345900 w 1473791"/>
                <a:gd name="connsiteY8" fmla="*/ 2550965 h 2722727"/>
                <a:gd name="connsiteX9" fmla="*/ 127891 w 1473791"/>
                <a:gd name="connsiteY9" fmla="*/ 2550965 h 2722727"/>
                <a:gd name="connsiteX10" fmla="*/ 127891 w 1473791"/>
                <a:gd name="connsiteY10" fmla="*/ 171761 h 2722727"/>
                <a:gd name="connsiteX11" fmla="*/ 94810 w 1473791"/>
                <a:gd name="connsiteY11" fmla="*/ 171761 h 27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3791" h="2722727">
                  <a:moveTo>
                    <a:pt x="94810" y="2550966"/>
                  </a:moveTo>
                  <a:lnTo>
                    <a:pt x="1378981" y="2550966"/>
                  </a:lnTo>
                  <a:lnTo>
                    <a:pt x="1473791" y="2722727"/>
                  </a:lnTo>
                  <a:lnTo>
                    <a:pt x="0" y="2722727"/>
                  </a:lnTo>
                  <a:close/>
                  <a:moveTo>
                    <a:pt x="0" y="0"/>
                  </a:moveTo>
                  <a:lnTo>
                    <a:pt x="1473791" y="0"/>
                  </a:lnTo>
                  <a:lnTo>
                    <a:pt x="1378981" y="171761"/>
                  </a:lnTo>
                  <a:lnTo>
                    <a:pt x="1345900" y="171761"/>
                  </a:lnTo>
                  <a:lnTo>
                    <a:pt x="1345900" y="2550965"/>
                  </a:lnTo>
                  <a:lnTo>
                    <a:pt x="127891" y="2550965"/>
                  </a:lnTo>
                  <a:lnTo>
                    <a:pt x="127891" y="171761"/>
                  </a:lnTo>
                  <a:lnTo>
                    <a:pt x="94810" y="171761"/>
                  </a:lnTo>
                  <a:close/>
                </a:path>
              </a:pathLst>
            </a:custGeom>
            <a:solidFill>
              <a:schemeClr val="accent4">
                <a:lumMod val="75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4" name="Rectangle 23">
              <a:extLst>
                <a:ext uri="{FF2B5EF4-FFF2-40B4-BE49-F238E27FC236}">
                  <a16:creationId xmlns:a16="http://schemas.microsoft.com/office/drawing/2014/main" id="{A4FC1EC9-1E5D-412E-8C12-A4AD5188FA36}"/>
                </a:ext>
              </a:extLst>
            </p:cNvPr>
            <p:cNvSpPr/>
            <p:nvPr/>
          </p:nvSpPr>
          <p:spPr bwMode="auto">
            <a:xfrm>
              <a:off x="7423840" y="3449394"/>
              <a:ext cx="1353636" cy="2013700"/>
            </a:xfrm>
            <a:prstGeom prst="rect">
              <a:avLst/>
            </a:prstGeom>
            <a:solidFill>
              <a:schemeClr val="accent4"/>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5" name="Rectangle: Rounded Corners 24">
              <a:extLst>
                <a:ext uri="{FF2B5EF4-FFF2-40B4-BE49-F238E27FC236}">
                  <a16:creationId xmlns:a16="http://schemas.microsoft.com/office/drawing/2014/main" id="{053246DD-AD87-4A42-AA94-9BA782CE9F71}"/>
                </a:ext>
              </a:extLst>
            </p:cNvPr>
            <p:cNvSpPr/>
            <p:nvPr/>
          </p:nvSpPr>
          <p:spPr bwMode="auto">
            <a:xfrm>
              <a:off x="7287557" y="3225437"/>
              <a:ext cx="1626202" cy="70162"/>
            </a:xfrm>
            <a:prstGeom prst="roundRect">
              <a:avLst>
                <a:gd name="adj" fmla="val 50000"/>
              </a:avLst>
            </a:prstGeom>
            <a:gradFill>
              <a:gsLst>
                <a:gs pos="0">
                  <a:schemeClr val="accent4"/>
                </a:gs>
                <a:gs pos="100000">
                  <a:schemeClr val="accent4">
                    <a:lumMod val="75000"/>
                  </a:schemeClr>
                </a:gs>
              </a:gsLst>
              <a:lin ang="5400000" scaled="1"/>
            </a:gra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6" name="Rectangle: Rounded Corners 25">
              <a:extLst>
                <a:ext uri="{FF2B5EF4-FFF2-40B4-BE49-F238E27FC236}">
                  <a16:creationId xmlns:a16="http://schemas.microsoft.com/office/drawing/2014/main" id="{5236ADAE-AF36-4B00-BA21-E95E2BA9BFB5}"/>
                </a:ext>
              </a:extLst>
            </p:cNvPr>
            <p:cNvSpPr/>
            <p:nvPr/>
          </p:nvSpPr>
          <p:spPr bwMode="auto">
            <a:xfrm>
              <a:off x="7361475" y="3393091"/>
              <a:ext cx="1478365" cy="70162"/>
            </a:xfrm>
            <a:prstGeom prst="roundRect">
              <a:avLst>
                <a:gd name="adj" fmla="val 50000"/>
              </a:avLst>
            </a:prstGeom>
            <a:gradFill>
              <a:gsLst>
                <a:gs pos="0">
                  <a:schemeClr val="accent4"/>
                </a:gs>
                <a:gs pos="100000">
                  <a:schemeClr val="accent4">
                    <a:lumMod val="75000"/>
                  </a:schemeClr>
                </a:gs>
              </a:gsLst>
              <a:lin ang="5400000" scaled="1"/>
            </a:gra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7" name="Freeform: Shape 26">
              <a:extLst>
                <a:ext uri="{FF2B5EF4-FFF2-40B4-BE49-F238E27FC236}">
                  <a16:creationId xmlns:a16="http://schemas.microsoft.com/office/drawing/2014/main" id="{613BC269-5C8F-4BEC-95F2-B19704327395}"/>
                </a:ext>
              </a:extLst>
            </p:cNvPr>
            <p:cNvSpPr/>
            <p:nvPr/>
          </p:nvSpPr>
          <p:spPr bwMode="auto">
            <a:xfrm>
              <a:off x="279108" y="3093717"/>
              <a:ext cx="1621170" cy="2722727"/>
            </a:xfrm>
            <a:custGeom>
              <a:avLst/>
              <a:gdLst>
                <a:gd name="connsiteX0" fmla="*/ 94810 w 1473791"/>
                <a:gd name="connsiteY0" fmla="*/ 2550966 h 2722727"/>
                <a:gd name="connsiteX1" fmla="*/ 1378981 w 1473791"/>
                <a:gd name="connsiteY1" fmla="*/ 2550966 h 2722727"/>
                <a:gd name="connsiteX2" fmla="*/ 1473791 w 1473791"/>
                <a:gd name="connsiteY2" fmla="*/ 2722727 h 2722727"/>
                <a:gd name="connsiteX3" fmla="*/ 0 w 1473791"/>
                <a:gd name="connsiteY3" fmla="*/ 2722727 h 2722727"/>
                <a:gd name="connsiteX4" fmla="*/ 0 w 1473791"/>
                <a:gd name="connsiteY4" fmla="*/ 0 h 2722727"/>
                <a:gd name="connsiteX5" fmla="*/ 1473791 w 1473791"/>
                <a:gd name="connsiteY5" fmla="*/ 0 h 2722727"/>
                <a:gd name="connsiteX6" fmla="*/ 1378981 w 1473791"/>
                <a:gd name="connsiteY6" fmla="*/ 171761 h 2722727"/>
                <a:gd name="connsiteX7" fmla="*/ 1345900 w 1473791"/>
                <a:gd name="connsiteY7" fmla="*/ 171761 h 2722727"/>
                <a:gd name="connsiteX8" fmla="*/ 1345900 w 1473791"/>
                <a:gd name="connsiteY8" fmla="*/ 2550965 h 2722727"/>
                <a:gd name="connsiteX9" fmla="*/ 127891 w 1473791"/>
                <a:gd name="connsiteY9" fmla="*/ 2550965 h 2722727"/>
                <a:gd name="connsiteX10" fmla="*/ 127891 w 1473791"/>
                <a:gd name="connsiteY10" fmla="*/ 171761 h 2722727"/>
                <a:gd name="connsiteX11" fmla="*/ 94810 w 1473791"/>
                <a:gd name="connsiteY11" fmla="*/ 171761 h 2722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3791" h="2722727">
                  <a:moveTo>
                    <a:pt x="94810" y="2550966"/>
                  </a:moveTo>
                  <a:lnTo>
                    <a:pt x="1378981" y="2550966"/>
                  </a:lnTo>
                  <a:lnTo>
                    <a:pt x="1473791" y="2722727"/>
                  </a:lnTo>
                  <a:lnTo>
                    <a:pt x="0" y="2722727"/>
                  </a:lnTo>
                  <a:close/>
                  <a:moveTo>
                    <a:pt x="0" y="0"/>
                  </a:moveTo>
                  <a:lnTo>
                    <a:pt x="1473791" y="0"/>
                  </a:lnTo>
                  <a:lnTo>
                    <a:pt x="1378981" y="171761"/>
                  </a:lnTo>
                  <a:lnTo>
                    <a:pt x="1345900" y="171761"/>
                  </a:lnTo>
                  <a:lnTo>
                    <a:pt x="1345900" y="2550965"/>
                  </a:lnTo>
                  <a:lnTo>
                    <a:pt x="127891" y="2550965"/>
                  </a:lnTo>
                  <a:lnTo>
                    <a:pt x="127891" y="171761"/>
                  </a:lnTo>
                  <a:lnTo>
                    <a:pt x="94810" y="171761"/>
                  </a:lnTo>
                  <a:close/>
                </a:path>
              </a:pathLst>
            </a:custGeom>
            <a:solidFill>
              <a:schemeClr val="accent1">
                <a:lumMod val="75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8" name="Rectangle 27">
              <a:extLst>
                <a:ext uri="{FF2B5EF4-FFF2-40B4-BE49-F238E27FC236}">
                  <a16:creationId xmlns:a16="http://schemas.microsoft.com/office/drawing/2014/main" id="{1E4CC45E-CEED-4FBC-AE9C-8EF1A32F92DB}"/>
                </a:ext>
              </a:extLst>
            </p:cNvPr>
            <p:cNvSpPr/>
            <p:nvPr/>
          </p:nvSpPr>
          <p:spPr bwMode="auto">
            <a:xfrm>
              <a:off x="412875" y="3449394"/>
              <a:ext cx="1353636" cy="2013700"/>
            </a:xfrm>
            <a:prstGeom prst="rect">
              <a:avLst/>
            </a:prstGeom>
            <a:solidFill>
              <a:schemeClr val="accent1"/>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29" name="Rectangle: Rounded Corners 28">
              <a:extLst>
                <a:ext uri="{FF2B5EF4-FFF2-40B4-BE49-F238E27FC236}">
                  <a16:creationId xmlns:a16="http://schemas.microsoft.com/office/drawing/2014/main" id="{AF4BD67B-3631-409C-B504-FB41D219927D}"/>
                </a:ext>
              </a:extLst>
            </p:cNvPr>
            <p:cNvSpPr/>
            <p:nvPr/>
          </p:nvSpPr>
          <p:spPr bwMode="auto">
            <a:xfrm>
              <a:off x="350511" y="3384692"/>
              <a:ext cx="1478365" cy="70162"/>
            </a:xfrm>
            <a:prstGeom prst="roundRect">
              <a:avLst>
                <a:gd name="adj" fmla="val 50000"/>
              </a:avLst>
            </a:prstGeom>
            <a:gradFill>
              <a:gsLst>
                <a:gs pos="0">
                  <a:schemeClr val="accent1">
                    <a:lumMod val="75000"/>
                  </a:schemeClr>
                </a:gs>
                <a:gs pos="100000">
                  <a:schemeClr val="accent1"/>
                </a:gs>
              </a:gsLst>
              <a:lin ang="5400000" scaled="1"/>
            </a:gradFill>
            <a:ln>
              <a:noFill/>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30" name="Rectangle: Rounded Corners 29">
              <a:extLst>
                <a:ext uri="{FF2B5EF4-FFF2-40B4-BE49-F238E27FC236}">
                  <a16:creationId xmlns:a16="http://schemas.microsoft.com/office/drawing/2014/main" id="{3273D7EB-2B9A-4619-87F9-CF81209C118F}"/>
                </a:ext>
              </a:extLst>
            </p:cNvPr>
            <p:cNvSpPr/>
            <p:nvPr/>
          </p:nvSpPr>
          <p:spPr bwMode="auto">
            <a:xfrm>
              <a:off x="276592" y="3225437"/>
              <a:ext cx="1626202" cy="70162"/>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31" name="Rectangle 30">
              <a:extLst>
                <a:ext uri="{FF2B5EF4-FFF2-40B4-BE49-F238E27FC236}">
                  <a16:creationId xmlns:a16="http://schemas.microsoft.com/office/drawing/2014/main" id="{D685CB89-3FE5-49BC-B804-E2712E53EC3D}"/>
                </a:ext>
              </a:extLst>
            </p:cNvPr>
            <p:cNvSpPr/>
            <p:nvPr/>
          </p:nvSpPr>
          <p:spPr bwMode="auto">
            <a:xfrm>
              <a:off x="2484730" y="3549556"/>
              <a:ext cx="1353636" cy="640080"/>
            </a:xfrm>
            <a:prstGeom prst="rect">
              <a:avLst/>
            </a:prstGeom>
            <a:solidFill>
              <a:schemeClr val="tx1">
                <a:alpha val="20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dirty="0">
                <a:solidFill>
                  <a:schemeClr val="bg1"/>
                </a:solidFill>
              </a:endParaRPr>
            </a:p>
          </p:txBody>
        </p:sp>
        <p:sp>
          <p:nvSpPr>
            <p:cNvPr id="32" name="Rectangle 31">
              <a:extLst>
                <a:ext uri="{FF2B5EF4-FFF2-40B4-BE49-F238E27FC236}">
                  <a16:creationId xmlns:a16="http://schemas.microsoft.com/office/drawing/2014/main" id="{0A00848C-4E43-4C5C-A8F2-370E9F55DB7C}"/>
                </a:ext>
              </a:extLst>
            </p:cNvPr>
            <p:cNvSpPr/>
            <p:nvPr/>
          </p:nvSpPr>
          <p:spPr bwMode="auto">
            <a:xfrm>
              <a:off x="5241355" y="3517072"/>
              <a:ext cx="1353636" cy="640080"/>
            </a:xfrm>
            <a:prstGeom prst="rect">
              <a:avLst/>
            </a:prstGeom>
            <a:solidFill>
              <a:schemeClr val="tx1">
                <a:alpha val="20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solidFill>
                  <a:schemeClr val="bg1"/>
                </a:solidFill>
              </a:endParaRPr>
            </a:p>
          </p:txBody>
        </p:sp>
        <p:sp>
          <p:nvSpPr>
            <p:cNvPr id="33" name="Rectangle 32">
              <a:extLst>
                <a:ext uri="{FF2B5EF4-FFF2-40B4-BE49-F238E27FC236}">
                  <a16:creationId xmlns:a16="http://schemas.microsoft.com/office/drawing/2014/main" id="{6BA4B66B-DA16-494A-8B57-4F042E61B5CC}"/>
                </a:ext>
              </a:extLst>
            </p:cNvPr>
            <p:cNvSpPr/>
            <p:nvPr/>
          </p:nvSpPr>
          <p:spPr bwMode="auto">
            <a:xfrm>
              <a:off x="7423840" y="3449394"/>
              <a:ext cx="1353636" cy="640080"/>
            </a:xfrm>
            <a:prstGeom prst="rect">
              <a:avLst/>
            </a:prstGeom>
            <a:solidFill>
              <a:schemeClr val="tx1">
                <a:alpha val="20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solidFill>
                  <a:schemeClr val="bg1"/>
                </a:solidFill>
              </a:endParaRPr>
            </a:p>
          </p:txBody>
        </p:sp>
        <p:sp>
          <p:nvSpPr>
            <p:cNvPr id="34" name="Rectangle 33">
              <a:extLst>
                <a:ext uri="{FF2B5EF4-FFF2-40B4-BE49-F238E27FC236}">
                  <a16:creationId xmlns:a16="http://schemas.microsoft.com/office/drawing/2014/main" id="{C7F5C126-34B8-494F-8E3F-A589001A4AC0}"/>
                </a:ext>
              </a:extLst>
            </p:cNvPr>
            <p:cNvSpPr/>
            <p:nvPr/>
          </p:nvSpPr>
          <p:spPr bwMode="auto">
            <a:xfrm>
              <a:off x="412875" y="3449394"/>
              <a:ext cx="1353636" cy="640080"/>
            </a:xfrm>
            <a:prstGeom prst="rect">
              <a:avLst/>
            </a:prstGeom>
            <a:solidFill>
              <a:schemeClr val="tx1">
                <a:alpha val="20000"/>
              </a:schemeClr>
            </a:soli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solidFill>
                  <a:schemeClr val="bg1"/>
                </a:solidFill>
              </a:endParaRPr>
            </a:p>
          </p:txBody>
        </p:sp>
        <p:sp>
          <p:nvSpPr>
            <p:cNvPr id="35" name="TextBox 13">
              <a:extLst>
                <a:ext uri="{FF2B5EF4-FFF2-40B4-BE49-F238E27FC236}">
                  <a16:creationId xmlns:a16="http://schemas.microsoft.com/office/drawing/2014/main" id="{B0D477A5-8C29-48F4-9BD9-B0D256B022C8}"/>
                </a:ext>
              </a:extLst>
            </p:cNvPr>
            <p:cNvSpPr txBox="1"/>
            <p:nvPr/>
          </p:nvSpPr>
          <p:spPr>
            <a:xfrm>
              <a:off x="432468" y="4225411"/>
              <a:ext cx="1314450" cy="461665"/>
            </a:xfrm>
            <a:prstGeom prst="rect">
              <a:avLst/>
            </a:prstGeom>
            <a:noFill/>
          </p:spPr>
          <p:txBody>
            <a:bodyPr wrap="square"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r>
                <a:rPr lang="en-US" sz="2400" b="1" dirty="0">
                  <a:solidFill>
                    <a:schemeClr val="bg1"/>
                  </a:solidFill>
                  <a:latin typeface="Times New Roman" panose="02020603050405020304" pitchFamily="18" charset="0"/>
                  <a:cs typeface="Times New Roman" panose="02020603050405020304" pitchFamily="18" charset="0"/>
                </a:rPr>
                <a:t>CAPS</a:t>
              </a:r>
            </a:p>
          </p:txBody>
        </p:sp>
        <p:sp>
          <p:nvSpPr>
            <p:cNvPr id="36" name="TextBox 15">
              <a:extLst>
                <a:ext uri="{FF2B5EF4-FFF2-40B4-BE49-F238E27FC236}">
                  <a16:creationId xmlns:a16="http://schemas.microsoft.com/office/drawing/2014/main" id="{D4166BCD-AFE0-4807-823A-7D1155AA316D}"/>
                </a:ext>
              </a:extLst>
            </p:cNvPr>
            <p:cNvSpPr txBox="1"/>
            <p:nvPr/>
          </p:nvSpPr>
          <p:spPr>
            <a:xfrm>
              <a:off x="2485710" y="4101132"/>
              <a:ext cx="1339825" cy="707886"/>
            </a:xfrm>
            <a:prstGeom prst="rect">
              <a:avLst/>
            </a:prstGeom>
            <a:noFill/>
          </p:spPr>
          <p:txBody>
            <a:bodyPr wrap="square"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r>
                <a:rPr lang="en-US" sz="2000" b="1" dirty="0">
                  <a:solidFill>
                    <a:schemeClr val="bg1"/>
                  </a:solidFill>
                  <a:latin typeface="Times New Roman" panose="02020603050405020304" pitchFamily="18" charset="0"/>
                  <a:cs typeface="Times New Roman" panose="02020603050405020304" pitchFamily="18" charset="0"/>
                </a:rPr>
                <a:t>PPQ Pest Detection</a:t>
              </a:r>
            </a:p>
          </p:txBody>
        </p:sp>
        <p:sp>
          <p:nvSpPr>
            <p:cNvPr id="37" name="TextBox 17">
              <a:extLst>
                <a:ext uri="{FF2B5EF4-FFF2-40B4-BE49-F238E27FC236}">
                  <a16:creationId xmlns:a16="http://schemas.microsoft.com/office/drawing/2014/main" id="{366B2E39-C872-4CBE-AF67-2785F669D170}"/>
                </a:ext>
              </a:extLst>
            </p:cNvPr>
            <p:cNvSpPr txBox="1"/>
            <p:nvPr/>
          </p:nvSpPr>
          <p:spPr>
            <a:xfrm>
              <a:off x="5241355" y="4101055"/>
              <a:ext cx="1329675" cy="707886"/>
            </a:xfrm>
            <a:prstGeom prst="rect">
              <a:avLst/>
            </a:prstGeom>
            <a:noFill/>
          </p:spPr>
          <p:txBody>
            <a:bodyPr wrap="square"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r>
                <a:rPr lang="en-US" sz="2000" b="1" dirty="0">
                  <a:solidFill>
                    <a:schemeClr val="bg1"/>
                  </a:solidFill>
                  <a:latin typeface="Times New Roman" panose="02020603050405020304" pitchFamily="18" charset="0"/>
                  <a:cs typeface="Times New Roman" panose="02020603050405020304" pitchFamily="18" charset="0"/>
                </a:rPr>
                <a:t>AQI</a:t>
              </a:r>
              <a:r>
                <a:rPr lang="en-US" sz="2000" b="1" dirty="0">
                  <a:solidFill>
                    <a:schemeClr val="bg1"/>
                  </a:solidFill>
                </a:rPr>
                <a:t> Port Environs</a:t>
              </a:r>
            </a:p>
          </p:txBody>
        </p:sp>
        <p:sp>
          <p:nvSpPr>
            <p:cNvPr id="38" name="TextBox 19">
              <a:extLst>
                <a:ext uri="{FF2B5EF4-FFF2-40B4-BE49-F238E27FC236}">
                  <a16:creationId xmlns:a16="http://schemas.microsoft.com/office/drawing/2014/main" id="{FD3DA1C3-9CDE-4324-AB26-813B8DEDA8AE}"/>
                </a:ext>
              </a:extLst>
            </p:cNvPr>
            <p:cNvSpPr txBox="1"/>
            <p:nvPr/>
          </p:nvSpPr>
          <p:spPr>
            <a:xfrm>
              <a:off x="7448508" y="4102301"/>
              <a:ext cx="1304300" cy="707886"/>
            </a:xfrm>
            <a:prstGeom prst="rect">
              <a:avLst/>
            </a:prstGeom>
            <a:noFill/>
          </p:spPr>
          <p:txBody>
            <a:bodyPr wrap="square"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r>
                <a:rPr lang="en-US" sz="2000" b="1" dirty="0">
                  <a:solidFill>
                    <a:schemeClr val="bg1"/>
                  </a:solidFill>
                  <a:latin typeface="Times New Roman" panose="02020603050405020304" pitchFamily="18" charset="0"/>
                  <a:cs typeface="Times New Roman" panose="02020603050405020304" pitchFamily="18" charset="0"/>
                </a:rPr>
                <a:t>PPA Survey</a:t>
              </a:r>
            </a:p>
          </p:txBody>
        </p:sp>
        <p:sp>
          <p:nvSpPr>
            <p:cNvPr id="39" name="Rectangle 38">
              <a:extLst>
                <a:ext uri="{FF2B5EF4-FFF2-40B4-BE49-F238E27FC236}">
                  <a16:creationId xmlns:a16="http://schemas.microsoft.com/office/drawing/2014/main" id="{B68161B2-BF2E-42D9-AFEF-C0CC78A2E4AA}"/>
                </a:ext>
              </a:extLst>
            </p:cNvPr>
            <p:cNvSpPr/>
            <p:nvPr/>
          </p:nvSpPr>
          <p:spPr bwMode="auto">
            <a:xfrm>
              <a:off x="2484730" y="4811434"/>
              <a:ext cx="1353636" cy="640080"/>
            </a:xfrm>
            <a:prstGeom prst="rect">
              <a:avLst/>
            </a:prstGeom>
            <a:solidFill>
              <a:schemeClr val="bg1">
                <a:alpha val="20000"/>
              </a:schemeClr>
            </a:solidFill>
            <a:ln>
              <a:noFill/>
            </a:ln>
          </p:spPr>
          <p:txBody>
            <a:bodyPr vert="horz" wrap="square" lIns="91440" tIns="45720" rIns="91440" bIns="45720" numCol="1" rtlCol="0" anchor="ctr"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dirty="0">
                <a:solidFill>
                  <a:schemeClr val="bg1"/>
                </a:solidFill>
              </a:endParaRPr>
            </a:p>
          </p:txBody>
        </p:sp>
        <p:sp>
          <p:nvSpPr>
            <p:cNvPr id="40" name="Rectangle 39">
              <a:extLst>
                <a:ext uri="{FF2B5EF4-FFF2-40B4-BE49-F238E27FC236}">
                  <a16:creationId xmlns:a16="http://schemas.microsoft.com/office/drawing/2014/main" id="{18220868-E1FC-40D4-9B8F-A4D11C6282E7}"/>
                </a:ext>
              </a:extLst>
            </p:cNvPr>
            <p:cNvSpPr/>
            <p:nvPr/>
          </p:nvSpPr>
          <p:spPr bwMode="auto">
            <a:xfrm>
              <a:off x="5231395" y="4787907"/>
              <a:ext cx="1353636" cy="640080"/>
            </a:xfrm>
            <a:prstGeom prst="rect">
              <a:avLst/>
            </a:prstGeom>
            <a:solidFill>
              <a:schemeClr val="bg1">
                <a:alpha val="20000"/>
              </a:schemeClr>
            </a:solidFill>
            <a:ln>
              <a:noFill/>
            </a:ln>
          </p:spPr>
          <p:txBody>
            <a:bodyPr vert="horz" wrap="square" lIns="91440" tIns="45720" rIns="91440" bIns="45720" numCol="1" rtlCol="0" anchor="ctr"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dirty="0">
                <a:solidFill>
                  <a:schemeClr val="bg1"/>
                </a:solidFill>
              </a:endParaRPr>
            </a:p>
          </p:txBody>
        </p:sp>
        <p:sp>
          <p:nvSpPr>
            <p:cNvPr id="41" name="Rectangle 40">
              <a:extLst>
                <a:ext uri="{FF2B5EF4-FFF2-40B4-BE49-F238E27FC236}">
                  <a16:creationId xmlns:a16="http://schemas.microsoft.com/office/drawing/2014/main" id="{FDBEE1B0-FA9F-4D78-AE8C-6C5D431C4E1C}"/>
                </a:ext>
              </a:extLst>
            </p:cNvPr>
            <p:cNvSpPr/>
            <p:nvPr/>
          </p:nvSpPr>
          <p:spPr bwMode="auto">
            <a:xfrm>
              <a:off x="7423840" y="4765670"/>
              <a:ext cx="1353636" cy="640080"/>
            </a:xfrm>
            <a:prstGeom prst="rect">
              <a:avLst/>
            </a:prstGeom>
            <a:solidFill>
              <a:schemeClr val="bg1">
                <a:alpha val="20000"/>
              </a:schemeClr>
            </a:solidFill>
            <a:ln>
              <a:noFill/>
            </a:ln>
          </p:spPr>
          <p:txBody>
            <a:bodyPr vert="horz" wrap="square" lIns="91440" tIns="45720" rIns="91440" bIns="45720" numCol="1" rtlCol="0" anchor="ctr"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dirty="0">
                <a:solidFill>
                  <a:schemeClr val="bg1"/>
                </a:solidFill>
              </a:endParaRPr>
            </a:p>
          </p:txBody>
        </p:sp>
        <p:sp>
          <p:nvSpPr>
            <p:cNvPr id="43" name="TextBox 117">
              <a:extLst>
                <a:ext uri="{FF2B5EF4-FFF2-40B4-BE49-F238E27FC236}">
                  <a16:creationId xmlns:a16="http://schemas.microsoft.com/office/drawing/2014/main" id="{9D2799C8-22C1-490F-A2B9-36629B132A56}"/>
                </a:ext>
              </a:extLst>
            </p:cNvPr>
            <p:cNvSpPr txBox="1"/>
            <p:nvPr/>
          </p:nvSpPr>
          <p:spPr>
            <a:xfrm>
              <a:off x="997327" y="4958388"/>
              <a:ext cx="184730" cy="369332"/>
            </a:xfrm>
            <a:prstGeom prst="rect">
              <a:avLst/>
            </a:prstGeom>
            <a:noFill/>
          </p:spPr>
          <p:txBody>
            <a:bodyPr wrap="none" rtlCol="0"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b="1" dirty="0">
                <a:solidFill>
                  <a:schemeClr val="bg1"/>
                </a:solidFill>
                <a:cs typeface="Arial" pitchFamily="34" charset="0"/>
              </a:endParaRPr>
            </a:p>
          </p:txBody>
        </p:sp>
        <p:sp>
          <p:nvSpPr>
            <p:cNvPr id="44" name="Rectangle: Rounded Corners 43">
              <a:extLst>
                <a:ext uri="{FF2B5EF4-FFF2-40B4-BE49-F238E27FC236}">
                  <a16:creationId xmlns:a16="http://schemas.microsoft.com/office/drawing/2014/main" id="{356A2689-FEA5-4023-AA83-9124F7597D3B}"/>
                </a:ext>
              </a:extLst>
            </p:cNvPr>
            <p:cNvSpPr/>
            <p:nvPr/>
          </p:nvSpPr>
          <p:spPr bwMode="auto">
            <a:xfrm>
              <a:off x="2342521" y="5610770"/>
              <a:ext cx="1626202" cy="70162"/>
            </a:xfrm>
            <a:prstGeom prst="roundRect">
              <a:avLst>
                <a:gd name="adj" fmla="val 50000"/>
              </a:avLst>
            </a:prstGeom>
            <a:gradFill flip="none" rotWithShape="1">
              <a:gsLst>
                <a:gs pos="0">
                  <a:schemeClr val="accent2"/>
                </a:gs>
                <a:gs pos="100000">
                  <a:schemeClr val="accent2">
                    <a:lumMod val="75000"/>
                  </a:schemeClr>
                </a:gs>
              </a:gsLst>
              <a:lin ang="16200000" scaled="1"/>
              <a:tileRect/>
            </a:gradFill>
            <a:ln>
              <a:noFill/>
            </a:ln>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45" name="Rectangle: Rounded Corners 44">
              <a:extLst>
                <a:ext uri="{FF2B5EF4-FFF2-40B4-BE49-F238E27FC236}">
                  <a16:creationId xmlns:a16="http://schemas.microsoft.com/office/drawing/2014/main" id="{2A69614F-2BD0-49DC-8BBE-853E1C2B2486}"/>
                </a:ext>
              </a:extLst>
            </p:cNvPr>
            <p:cNvSpPr/>
            <p:nvPr/>
          </p:nvSpPr>
          <p:spPr bwMode="auto">
            <a:xfrm>
              <a:off x="2416440" y="5451514"/>
              <a:ext cx="1478365" cy="70162"/>
            </a:xfrm>
            <a:prstGeom prst="roundRect">
              <a:avLst>
                <a:gd name="adj" fmla="val 50000"/>
              </a:avLst>
            </a:prstGeom>
            <a:gradFill flip="none" rotWithShape="1">
              <a:gsLst>
                <a:gs pos="0">
                  <a:schemeClr val="accent2"/>
                </a:gs>
                <a:gs pos="100000">
                  <a:schemeClr val="accent2">
                    <a:lumMod val="75000"/>
                  </a:schemeClr>
                </a:gs>
              </a:gsLst>
              <a:lin ang="16200000" scaled="1"/>
              <a:tileRect/>
            </a:gra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46" name="Rectangle: Rounded Corners 45">
              <a:extLst>
                <a:ext uri="{FF2B5EF4-FFF2-40B4-BE49-F238E27FC236}">
                  <a16:creationId xmlns:a16="http://schemas.microsoft.com/office/drawing/2014/main" id="{A1004CB4-4C4E-42EC-9C5D-6F15FF268968}"/>
                </a:ext>
              </a:extLst>
            </p:cNvPr>
            <p:cNvSpPr/>
            <p:nvPr/>
          </p:nvSpPr>
          <p:spPr bwMode="auto">
            <a:xfrm>
              <a:off x="5093091" y="5610693"/>
              <a:ext cx="1626202" cy="70162"/>
            </a:xfrm>
            <a:prstGeom prst="roundRect">
              <a:avLst>
                <a:gd name="adj" fmla="val 50000"/>
              </a:avLst>
            </a:prstGeom>
            <a:gradFill flip="none" rotWithShape="1">
              <a:gsLst>
                <a:gs pos="0">
                  <a:schemeClr val="accent3"/>
                </a:gs>
                <a:gs pos="100000">
                  <a:schemeClr val="accent3">
                    <a:lumMod val="75000"/>
                  </a:schemeClr>
                </a:gs>
              </a:gsLst>
              <a:lin ang="16200000" scaled="1"/>
              <a:tileRect/>
            </a:gradFill>
            <a:ln>
              <a:noFill/>
            </a:ln>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47" name="Rectangle: Rounded Corners 46">
              <a:extLst>
                <a:ext uri="{FF2B5EF4-FFF2-40B4-BE49-F238E27FC236}">
                  <a16:creationId xmlns:a16="http://schemas.microsoft.com/office/drawing/2014/main" id="{73AB6F29-BA8C-4762-9DDA-EBB74E83B0A9}"/>
                </a:ext>
              </a:extLst>
            </p:cNvPr>
            <p:cNvSpPr/>
            <p:nvPr/>
          </p:nvSpPr>
          <p:spPr bwMode="auto">
            <a:xfrm>
              <a:off x="5167009" y="5490523"/>
              <a:ext cx="1478365" cy="70162"/>
            </a:xfrm>
            <a:prstGeom prst="roundRect">
              <a:avLst>
                <a:gd name="adj" fmla="val 50000"/>
              </a:avLst>
            </a:prstGeom>
            <a:gradFill flip="none" rotWithShape="1">
              <a:gsLst>
                <a:gs pos="0">
                  <a:schemeClr val="accent3"/>
                </a:gs>
                <a:gs pos="100000">
                  <a:schemeClr val="accent3">
                    <a:lumMod val="75000"/>
                  </a:schemeClr>
                </a:gs>
              </a:gsLst>
              <a:lin ang="16200000" scaled="1"/>
              <a:tileRect/>
            </a:gra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48" name="Rectangle: Rounded Corners 47">
              <a:extLst>
                <a:ext uri="{FF2B5EF4-FFF2-40B4-BE49-F238E27FC236}">
                  <a16:creationId xmlns:a16="http://schemas.microsoft.com/office/drawing/2014/main" id="{14782D1F-52FD-4F78-A5A5-40AAB3EDE007}"/>
                </a:ext>
              </a:extLst>
            </p:cNvPr>
            <p:cNvSpPr/>
            <p:nvPr/>
          </p:nvSpPr>
          <p:spPr bwMode="auto">
            <a:xfrm>
              <a:off x="7287557" y="5611939"/>
              <a:ext cx="1626202" cy="70162"/>
            </a:xfrm>
            <a:prstGeom prst="roundRect">
              <a:avLst>
                <a:gd name="adj" fmla="val 50000"/>
              </a:avLst>
            </a:prstGeom>
            <a:gradFill flip="none" rotWithShape="1">
              <a:gsLst>
                <a:gs pos="0">
                  <a:schemeClr val="accent4"/>
                </a:gs>
                <a:gs pos="100000">
                  <a:schemeClr val="accent4">
                    <a:lumMod val="75000"/>
                  </a:schemeClr>
                </a:gs>
              </a:gsLst>
              <a:lin ang="16200000" scaled="1"/>
              <a:tileRect/>
            </a:gradFill>
            <a:ln>
              <a:no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49" name="Rectangle: Rounded Corners 48">
              <a:extLst>
                <a:ext uri="{FF2B5EF4-FFF2-40B4-BE49-F238E27FC236}">
                  <a16:creationId xmlns:a16="http://schemas.microsoft.com/office/drawing/2014/main" id="{4894E7EC-F8FB-4882-B419-C5C21B482591}"/>
                </a:ext>
              </a:extLst>
            </p:cNvPr>
            <p:cNvSpPr/>
            <p:nvPr/>
          </p:nvSpPr>
          <p:spPr bwMode="auto">
            <a:xfrm>
              <a:off x="7361474" y="5432273"/>
              <a:ext cx="1478365" cy="70162"/>
            </a:xfrm>
            <a:prstGeom prst="roundRect">
              <a:avLst>
                <a:gd name="adj" fmla="val 50000"/>
              </a:avLst>
            </a:prstGeom>
            <a:gradFill flip="none" rotWithShape="1">
              <a:gsLst>
                <a:gs pos="0">
                  <a:schemeClr val="accent4"/>
                </a:gs>
                <a:gs pos="100000">
                  <a:schemeClr val="accent4">
                    <a:lumMod val="75000"/>
                  </a:schemeClr>
                </a:gs>
              </a:gsLst>
              <a:lin ang="16200000" scaled="1"/>
              <a:tileRect/>
            </a:gra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50" name="Rectangle: Rounded Corners 49">
              <a:extLst>
                <a:ext uri="{FF2B5EF4-FFF2-40B4-BE49-F238E27FC236}">
                  <a16:creationId xmlns:a16="http://schemas.microsoft.com/office/drawing/2014/main" id="{8A0B1701-7F93-4C61-A95A-DEF58A651F45}"/>
                </a:ext>
              </a:extLst>
            </p:cNvPr>
            <p:cNvSpPr/>
            <p:nvPr/>
          </p:nvSpPr>
          <p:spPr bwMode="auto">
            <a:xfrm>
              <a:off x="276592" y="5611939"/>
              <a:ext cx="1626202" cy="70162"/>
            </a:xfrm>
            <a:prstGeom prst="roundRect">
              <a:avLst>
                <a:gd name="adj" fmla="val 50000"/>
              </a:avLst>
            </a:prstGeom>
            <a:gradFill flip="none" rotWithShape="1">
              <a:gsLst>
                <a:gs pos="0">
                  <a:schemeClr val="accent1">
                    <a:lumMod val="75000"/>
                  </a:schemeClr>
                </a:gs>
                <a:gs pos="100000">
                  <a:schemeClr val="accent1"/>
                </a:gs>
              </a:gsLst>
              <a:lin ang="16200000" scaled="1"/>
              <a:tileRect/>
            </a:gradFill>
            <a:ln>
              <a:noFill/>
            </a:ln>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51" name="Rectangle: Rounded Corners 50">
              <a:extLst>
                <a:ext uri="{FF2B5EF4-FFF2-40B4-BE49-F238E27FC236}">
                  <a16:creationId xmlns:a16="http://schemas.microsoft.com/office/drawing/2014/main" id="{84D0DC16-77EF-4E6A-BA70-41ED5201255E}"/>
                </a:ext>
              </a:extLst>
            </p:cNvPr>
            <p:cNvSpPr/>
            <p:nvPr/>
          </p:nvSpPr>
          <p:spPr bwMode="auto">
            <a:xfrm>
              <a:off x="350511" y="5452683"/>
              <a:ext cx="1478365" cy="70162"/>
            </a:xfrm>
            <a:prstGeom prst="roundRect">
              <a:avLst>
                <a:gd name="adj" fmla="val 50000"/>
              </a:avLst>
            </a:prstGeom>
            <a:gradFill flip="none" rotWithShape="1">
              <a:gsLst>
                <a:gs pos="0">
                  <a:schemeClr val="accent1">
                    <a:lumMod val="75000"/>
                  </a:schemeClr>
                </a:gs>
                <a:gs pos="100000">
                  <a:schemeClr val="accent1"/>
                </a:gs>
              </a:gsLst>
              <a:lin ang="16200000" scaled="1"/>
              <a:tileRect/>
            </a:gradFill>
            <a:ln>
              <a:noFill/>
            </a:ln>
            <a:effectLst>
              <a:outerShdw blurRad="50800" dist="38100" dir="16200000"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p>
          </p:txBody>
        </p:sp>
        <p:sp>
          <p:nvSpPr>
            <p:cNvPr id="52" name="Rectangle 51">
              <a:extLst>
                <a:ext uri="{FF2B5EF4-FFF2-40B4-BE49-F238E27FC236}">
                  <a16:creationId xmlns:a16="http://schemas.microsoft.com/office/drawing/2014/main" id="{976D3464-03E8-4A3E-B236-7FFFC38A9F6D}"/>
                </a:ext>
              </a:extLst>
            </p:cNvPr>
            <p:cNvSpPr/>
            <p:nvPr/>
          </p:nvSpPr>
          <p:spPr bwMode="auto">
            <a:xfrm>
              <a:off x="243069" y="5969137"/>
              <a:ext cx="8668174" cy="457200"/>
            </a:xfrm>
            <a:prstGeom prst="rect">
              <a:avLst/>
            </a:prstGeom>
            <a:solidFill>
              <a:srgbClr val="A91809"/>
            </a:solidFill>
            <a:ln>
              <a:solidFill>
                <a:schemeClr val="tx1">
                  <a:lumMod val="85000"/>
                  <a:lumOff val="15000"/>
                </a:schemeClr>
              </a:solid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ln>
                  <a:solidFill>
                    <a:sysClr val="windowText" lastClr="000000"/>
                  </a:solidFill>
                </a:ln>
              </a:endParaRPr>
            </a:p>
          </p:txBody>
        </p:sp>
        <p:sp>
          <p:nvSpPr>
            <p:cNvPr id="53" name="TextBox 9">
              <a:extLst>
                <a:ext uri="{FF2B5EF4-FFF2-40B4-BE49-F238E27FC236}">
                  <a16:creationId xmlns:a16="http://schemas.microsoft.com/office/drawing/2014/main" id="{49BE5AF9-3E02-44BF-BDA3-755EC39FA4ED}"/>
                </a:ext>
              </a:extLst>
            </p:cNvPr>
            <p:cNvSpPr txBox="1"/>
            <p:nvPr/>
          </p:nvSpPr>
          <p:spPr>
            <a:xfrm>
              <a:off x="2175835" y="5988885"/>
              <a:ext cx="4792330" cy="584775"/>
            </a:xfrm>
            <a:prstGeom prst="rect">
              <a:avLst/>
            </a:prstGeom>
            <a:noFill/>
          </p:spPr>
          <p:txBody>
            <a:bodyPr wrap="square"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chemeClr val="bg1"/>
                  </a:solidFill>
                  <a:latin typeface="Times New Roman" panose="02020603050405020304" pitchFamily="18" charset="0"/>
                  <a:cs typeface="Times New Roman" panose="02020603050405020304" pitchFamily="18" charset="0"/>
                </a:rPr>
                <a:t>Technical Information &amp; Authority</a:t>
              </a:r>
            </a:p>
            <a:p>
              <a:pPr algn="ctr"/>
              <a:endParaRPr lang="en-US" sz="1600" b="1" dirty="0">
                <a:solidFill>
                  <a:schemeClr val="bg1"/>
                </a:solidFill>
                <a:latin typeface="Times New Roman" panose="02020603050405020304" pitchFamily="18" charset="0"/>
                <a:cs typeface="Times New Roman" panose="02020603050405020304" pitchFamily="18" charset="0"/>
              </a:endParaRPr>
            </a:p>
          </p:txBody>
        </p:sp>
        <p:sp>
          <p:nvSpPr>
            <p:cNvPr id="54" name="TextBox 11">
              <a:extLst>
                <a:ext uri="{FF2B5EF4-FFF2-40B4-BE49-F238E27FC236}">
                  <a16:creationId xmlns:a16="http://schemas.microsoft.com/office/drawing/2014/main" id="{078E37F1-CEB5-4033-88A2-C654F68E3F2E}"/>
                </a:ext>
              </a:extLst>
            </p:cNvPr>
            <p:cNvSpPr txBox="1"/>
            <p:nvPr/>
          </p:nvSpPr>
          <p:spPr>
            <a:xfrm>
              <a:off x="5457421" y="6007287"/>
              <a:ext cx="1887407" cy="338554"/>
            </a:xfrm>
            <a:prstGeom prst="rect">
              <a:avLst/>
            </a:prstGeom>
            <a:noFill/>
          </p:spPr>
          <p:txBody>
            <a:bodyPr wrap="square" anchor="ctr">
              <a:spAutoFit/>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600" b="1" dirty="0">
                <a:solidFill>
                  <a:schemeClr val="bg1"/>
                </a:solidFill>
              </a:endParaRPr>
            </a:p>
          </p:txBody>
        </p:sp>
        <p:sp>
          <p:nvSpPr>
            <p:cNvPr id="55" name="Freeform 328">
              <a:extLst>
                <a:ext uri="{FF2B5EF4-FFF2-40B4-BE49-F238E27FC236}">
                  <a16:creationId xmlns:a16="http://schemas.microsoft.com/office/drawing/2014/main" id="{41F75DE7-B710-48FC-8BFC-A988AD969CC5}"/>
                </a:ext>
              </a:extLst>
            </p:cNvPr>
            <p:cNvSpPr>
              <a:spLocks noEditPoints="1"/>
            </p:cNvSpPr>
            <p:nvPr/>
          </p:nvSpPr>
          <p:spPr bwMode="auto">
            <a:xfrm>
              <a:off x="4363724" y="1076090"/>
              <a:ext cx="416552" cy="442294"/>
            </a:xfrm>
            <a:custGeom>
              <a:avLst/>
              <a:gdLst>
                <a:gd name="T0" fmla="*/ 46 w 75"/>
                <a:gd name="T1" fmla="*/ 25 h 77"/>
                <a:gd name="T2" fmla="*/ 21 w 75"/>
                <a:gd name="T3" fmla="*/ 34 h 77"/>
                <a:gd name="T4" fmla="*/ 38 w 75"/>
                <a:gd name="T5" fmla="*/ 21 h 77"/>
                <a:gd name="T6" fmla="*/ 17 w 75"/>
                <a:gd name="T7" fmla="*/ 26 h 77"/>
                <a:gd name="T8" fmla="*/ 37 w 75"/>
                <a:gd name="T9" fmla="*/ 22 h 77"/>
                <a:gd name="T10" fmla="*/ 71 w 75"/>
                <a:gd name="T11" fmla="*/ 63 h 77"/>
                <a:gd name="T12" fmla="*/ 27 w 75"/>
                <a:gd name="T13" fmla="*/ 77 h 77"/>
                <a:gd name="T14" fmla="*/ 1 w 75"/>
                <a:gd name="T15" fmla="*/ 14 h 77"/>
                <a:gd name="T16" fmla="*/ 14 w 75"/>
                <a:gd name="T17" fmla="*/ 7 h 77"/>
                <a:gd name="T18" fmla="*/ 35 w 75"/>
                <a:gd name="T19" fmla="*/ 2 h 77"/>
                <a:gd name="T20" fmla="*/ 53 w 75"/>
                <a:gd name="T21" fmla="*/ 5 h 77"/>
                <a:gd name="T22" fmla="*/ 50 w 75"/>
                <a:gd name="T23" fmla="*/ 6 h 77"/>
                <a:gd name="T24" fmla="*/ 37 w 75"/>
                <a:gd name="T25" fmla="*/ 5 h 77"/>
                <a:gd name="T26" fmla="*/ 35 w 75"/>
                <a:gd name="T27" fmla="*/ 10 h 77"/>
                <a:gd name="T28" fmla="*/ 15 w 75"/>
                <a:gd name="T29" fmla="*/ 12 h 77"/>
                <a:gd name="T30" fmla="*/ 4 w 75"/>
                <a:gd name="T31" fmla="*/ 15 h 77"/>
                <a:gd name="T32" fmla="*/ 28 w 75"/>
                <a:gd name="T33" fmla="*/ 74 h 77"/>
                <a:gd name="T34" fmla="*/ 69 w 75"/>
                <a:gd name="T35" fmla="*/ 58 h 77"/>
                <a:gd name="T36" fmla="*/ 71 w 75"/>
                <a:gd name="T37" fmla="*/ 57 h 77"/>
                <a:gd name="T38" fmla="*/ 18 w 75"/>
                <a:gd name="T39" fmla="*/ 12 h 77"/>
                <a:gd name="T40" fmla="*/ 35 w 75"/>
                <a:gd name="T41" fmla="*/ 7 h 77"/>
                <a:gd name="T42" fmla="*/ 32 w 75"/>
                <a:gd name="T43" fmla="*/ 3 h 77"/>
                <a:gd name="T44" fmla="*/ 16 w 75"/>
                <a:gd name="T45" fmla="*/ 9 h 77"/>
                <a:gd name="T46" fmla="*/ 27 w 75"/>
                <a:gd name="T47" fmla="*/ 52 h 77"/>
                <a:gd name="T48" fmla="*/ 28 w 75"/>
                <a:gd name="T49" fmla="*/ 54 h 77"/>
                <a:gd name="T50" fmla="*/ 30 w 75"/>
                <a:gd name="T51" fmla="*/ 60 h 77"/>
                <a:gd name="T52" fmla="*/ 42 w 75"/>
                <a:gd name="T53" fmla="*/ 55 h 77"/>
                <a:gd name="T54" fmla="*/ 30 w 75"/>
                <a:gd name="T55" fmla="*/ 60 h 77"/>
                <a:gd name="T56" fmla="*/ 22 w 75"/>
                <a:gd name="T57" fmla="*/ 39 h 77"/>
                <a:gd name="T58" fmla="*/ 23 w 75"/>
                <a:gd name="T59" fmla="*/ 41 h 77"/>
                <a:gd name="T60" fmla="*/ 53 w 75"/>
                <a:gd name="T61" fmla="*/ 25 h 77"/>
                <a:gd name="T62" fmla="*/ 9 w 75"/>
                <a:gd name="T63" fmla="*/ 19 h 77"/>
                <a:gd name="T64" fmla="*/ 25 w 75"/>
                <a:gd name="T65" fmla="*/ 70 h 77"/>
                <a:gd name="T66" fmla="*/ 65 w 75"/>
                <a:gd name="T67" fmla="*/ 61 h 77"/>
                <a:gd name="T68" fmla="*/ 61 w 75"/>
                <a:gd name="T69" fmla="*/ 48 h 77"/>
                <a:gd name="T70" fmla="*/ 63 w 75"/>
                <a:gd name="T71" fmla="*/ 59 h 77"/>
                <a:gd name="T72" fmla="*/ 46 w 75"/>
                <a:gd name="T73" fmla="*/ 11 h 77"/>
                <a:gd name="T74" fmla="*/ 44 w 75"/>
                <a:gd name="T75" fmla="*/ 41 h 77"/>
                <a:gd name="T76" fmla="*/ 24 w 75"/>
                <a:gd name="T77" fmla="*/ 47 h 77"/>
                <a:gd name="T78" fmla="*/ 43 w 75"/>
                <a:gd name="T79" fmla="*/ 42 h 77"/>
                <a:gd name="T80" fmla="*/ 58 w 75"/>
                <a:gd name="T81" fmla="*/ 49 h 77"/>
                <a:gd name="T82" fmla="*/ 47 w 75"/>
                <a:gd name="T83" fmla="*/ 57 h 77"/>
                <a:gd name="T84" fmla="*/ 44 w 75"/>
                <a:gd name="T85" fmla="*/ 49 h 77"/>
                <a:gd name="T86" fmla="*/ 66 w 75"/>
                <a:gd name="T87" fmla="*/ 12 h 77"/>
                <a:gd name="T88" fmla="*/ 74 w 75"/>
                <a:gd name="T89" fmla="*/ 22 h 77"/>
                <a:gd name="T90" fmla="*/ 62 w 75"/>
                <a:gd name="T91" fmla="*/ 23 h 77"/>
                <a:gd name="T92" fmla="*/ 48 w 75"/>
                <a:gd name="T93" fmla="*/ 44 h 77"/>
                <a:gd name="T94" fmla="*/ 65 w 75"/>
                <a:gd name="T95" fmla="*/ 25 h 77"/>
                <a:gd name="T96" fmla="*/ 54 w 75"/>
                <a:gd name="T97" fmla="*/ 50 h 77"/>
                <a:gd name="T98" fmla="*/ 49 w 75"/>
                <a:gd name="T99" fmla="*/ 47 h 77"/>
                <a:gd name="T100" fmla="*/ 47 w 75"/>
                <a:gd name="T101" fmla="*/ 52 h 77"/>
                <a:gd name="T102" fmla="*/ 54 w 75"/>
                <a:gd name="T103" fmla="*/ 50 h 77"/>
                <a:gd name="T104" fmla="*/ 54 w 75"/>
                <a:gd name="T105" fmla="*/ 48 h 77"/>
                <a:gd name="T106" fmla="*/ 68 w 75"/>
                <a:gd name="T107" fmla="*/ 26 h 77"/>
                <a:gd name="T108" fmla="*/ 62 w 75"/>
                <a:gd name="T109" fmla="*/ 21 h 77"/>
                <a:gd name="T110" fmla="*/ 67 w 75"/>
                <a:gd name="T111" fmla="*/ 23 h 77"/>
                <a:gd name="T112" fmla="*/ 71 w 75"/>
                <a:gd name="T113" fmla="*/ 18 h 77"/>
                <a:gd name="T114" fmla="*/ 66 w 75"/>
                <a:gd name="T115" fmla="*/ 15 h 77"/>
                <a:gd name="T116" fmla="*/ 71 w 75"/>
                <a:gd name="T117" fmla="*/ 2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77">
                  <a:moveTo>
                    <a:pt x="19" y="33"/>
                  </a:moveTo>
                  <a:cubicBezTo>
                    <a:pt x="19" y="33"/>
                    <a:pt x="20" y="32"/>
                    <a:pt x="20" y="32"/>
                  </a:cubicBezTo>
                  <a:cubicBezTo>
                    <a:pt x="46" y="25"/>
                    <a:pt x="46" y="25"/>
                    <a:pt x="46" y="25"/>
                  </a:cubicBezTo>
                  <a:cubicBezTo>
                    <a:pt x="47" y="25"/>
                    <a:pt x="47" y="25"/>
                    <a:pt x="48" y="26"/>
                  </a:cubicBezTo>
                  <a:cubicBezTo>
                    <a:pt x="48" y="26"/>
                    <a:pt x="47" y="27"/>
                    <a:pt x="47" y="27"/>
                  </a:cubicBezTo>
                  <a:cubicBezTo>
                    <a:pt x="21" y="34"/>
                    <a:pt x="21" y="34"/>
                    <a:pt x="21" y="34"/>
                  </a:cubicBezTo>
                  <a:cubicBezTo>
                    <a:pt x="21" y="34"/>
                    <a:pt x="20" y="34"/>
                    <a:pt x="20" y="34"/>
                  </a:cubicBezTo>
                  <a:cubicBezTo>
                    <a:pt x="20" y="34"/>
                    <a:pt x="19" y="34"/>
                    <a:pt x="19" y="33"/>
                  </a:cubicBezTo>
                  <a:close/>
                  <a:moveTo>
                    <a:pt x="38" y="21"/>
                  </a:moveTo>
                  <a:cubicBezTo>
                    <a:pt x="38" y="20"/>
                    <a:pt x="37" y="20"/>
                    <a:pt x="37" y="20"/>
                  </a:cubicBezTo>
                  <a:cubicBezTo>
                    <a:pt x="18" y="25"/>
                    <a:pt x="18" y="25"/>
                    <a:pt x="18" y="25"/>
                  </a:cubicBezTo>
                  <a:cubicBezTo>
                    <a:pt x="17" y="25"/>
                    <a:pt x="17" y="26"/>
                    <a:pt x="17" y="26"/>
                  </a:cubicBezTo>
                  <a:cubicBezTo>
                    <a:pt x="17" y="27"/>
                    <a:pt x="18" y="27"/>
                    <a:pt x="18" y="27"/>
                  </a:cubicBezTo>
                  <a:cubicBezTo>
                    <a:pt x="18" y="27"/>
                    <a:pt x="18" y="27"/>
                    <a:pt x="18" y="27"/>
                  </a:cubicBezTo>
                  <a:cubicBezTo>
                    <a:pt x="37" y="22"/>
                    <a:pt x="37" y="22"/>
                    <a:pt x="37" y="22"/>
                  </a:cubicBezTo>
                  <a:cubicBezTo>
                    <a:pt x="38" y="22"/>
                    <a:pt x="38" y="21"/>
                    <a:pt x="38" y="21"/>
                  </a:cubicBezTo>
                  <a:close/>
                  <a:moveTo>
                    <a:pt x="71" y="57"/>
                  </a:moveTo>
                  <a:cubicBezTo>
                    <a:pt x="72" y="59"/>
                    <a:pt x="72" y="61"/>
                    <a:pt x="71" y="63"/>
                  </a:cubicBezTo>
                  <a:cubicBezTo>
                    <a:pt x="70" y="65"/>
                    <a:pt x="68" y="66"/>
                    <a:pt x="66" y="67"/>
                  </a:cubicBezTo>
                  <a:cubicBezTo>
                    <a:pt x="29" y="77"/>
                    <a:pt x="29" y="77"/>
                    <a:pt x="29" y="77"/>
                  </a:cubicBezTo>
                  <a:cubicBezTo>
                    <a:pt x="28" y="77"/>
                    <a:pt x="27" y="77"/>
                    <a:pt x="27" y="77"/>
                  </a:cubicBezTo>
                  <a:cubicBezTo>
                    <a:pt x="23" y="77"/>
                    <a:pt x="20" y="75"/>
                    <a:pt x="19" y="71"/>
                  </a:cubicBezTo>
                  <a:cubicBezTo>
                    <a:pt x="1" y="19"/>
                    <a:pt x="1" y="19"/>
                    <a:pt x="1" y="19"/>
                  </a:cubicBezTo>
                  <a:cubicBezTo>
                    <a:pt x="0" y="17"/>
                    <a:pt x="0" y="15"/>
                    <a:pt x="1" y="14"/>
                  </a:cubicBezTo>
                  <a:cubicBezTo>
                    <a:pt x="2" y="12"/>
                    <a:pt x="4" y="11"/>
                    <a:pt x="6" y="10"/>
                  </a:cubicBezTo>
                  <a:cubicBezTo>
                    <a:pt x="14" y="8"/>
                    <a:pt x="14" y="8"/>
                    <a:pt x="14" y="8"/>
                  </a:cubicBezTo>
                  <a:cubicBezTo>
                    <a:pt x="14" y="8"/>
                    <a:pt x="14" y="7"/>
                    <a:pt x="14" y="7"/>
                  </a:cubicBezTo>
                  <a:cubicBezTo>
                    <a:pt x="14" y="6"/>
                    <a:pt x="15" y="6"/>
                    <a:pt x="16" y="5"/>
                  </a:cubicBezTo>
                  <a:cubicBezTo>
                    <a:pt x="32" y="1"/>
                    <a:pt x="32" y="1"/>
                    <a:pt x="32" y="1"/>
                  </a:cubicBezTo>
                  <a:cubicBezTo>
                    <a:pt x="33" y="1"/>
                    <a:pt x="35" y="1"/>
                    <a:pt x="35" y="2"/>
                  </a:cubicBezTo>
                  <a:cubicBezTo>
                    <a:pt x="43" y="0"/>
                    <a:pt x="43" y="0"/>
                    <a:pt x="43" y="0"/>
                  </a:cubicBezTo>
                  <a:cubicBezTo>
                    <a:pt x="44" y="0"/>
                    <a:pt x="45" y="0"/>
                    <a:pt x="45" y="0"/>
                  </a:cubicBezTo>
                  <a:cubicBezTo>
                    <a:pt x="49" y="0"/>
                    <a:pt x="52" y="2"/>
                    <a:pt x="53" y="5"/>
                  </a:cubicBezTo>
                  <a:cubicBezTo>
                    <a:pt x="58" y="18"/>
                    <a:pt x="58" y="18"/>
                    <a:pt x="58" y="18"/>
                  </a:cubicBezTo>
                  <a:cubicBezTo>
                    <a:pt x="56" y="21"/>
                    <a:pt x="56" y="21"/>
                    <a:pt x="56" y="21"/>
                  </a:cubicBezTo>
                  <a:cubicBezTo>
                    <a:pt x="50" y="6"/>
                    <a:pt x="50" y="6"/>
                    <a:pt x="50" y="6"/>
                  </a:cubicBezTo>
                  <a:cubicBezTo>
                    <a:pt x="50" y="4"/>
                    <a:pt x="48" y="3"/>
                    <a:pt x="45" y="3"/>
                  </a:cubicBezTo>
                  <a:cubicBezTo>
                    <a:pt x="45" y="3"/>
                    <a:pt x="45" y="3"/>
                    <a:pt x="44" y="3"/>
                  </a:cubicBezTo>
                  <a:cubicBezTo>
                    <a:pt x="37" y="5"/>
                    <a:pt x="37" y="5"/>
                    <a:pt x="37" y="5"/>
                  </a:cubicBezTo>
                  <a:cubicBezTo>
                    <a:pt x="37" y="6"/>
                    <a:pt x="37" y="6"/>
                    <a:pt x="37" y="6"/>
                  </a:cubicBezTo>
                  <a:cubicBezTo>
                    <a:pt x="37" y="7"/>
                    <a:pt x="37" y="8"/>
                    <a:pt x="37" y="8"/>
                  </a:cubicBezTo>
                  <a:cubicBezTo>
                    <a:pt x="36" y="9"/>
                    <a:pt x="36" y="10"/>
                    <a:pt x="35" y="10"/>
                  </a:cubicBezTo>
                  <a:cubicBezTo>
                    <a:pt x="19" y="14"/>
                    <a:pt x="19" y="14"/>
                    <a:pt x="19" y="14"/>
                  </a:cubicBezTo>
                  <a:cubicBezTo>
                    <a:pt x="19" y="14"/>
                    <a:pt x="18" y="14"/>
                    <a:pt x="18" y="14"/>
                  </a:cubicBezTo>
                  <a:cubicBezTo>
                    <a:pt x="17" y="14"/>
                    <a:pt x="15" y="13"/>
                    <a:pt x="15" y="12"/>
                  </a:cubicBezTo>
                  <a:cubicBezTo>
                    <a:pt x="14" y="11"/>
                    <a:pt x="14" y="11"/>
                    <a:pt x="14" y="11"/>
                  </a:cubicBezTo>
                  <a:cubicBezTo>
                    <a:pt x="7" y="13"/>
                    <a:pt x="7" y="13"/>
                    <a:pt x="7" y="13"/>
                  </a:cubicBezTo>
                  <a:cubicBezTo>
                    <a:pt x="5" y="13"/>
                    <a:pt x="4" y="14"/>
                    <a:pt x="4" y="15"/>
                  </a:cubicBezTo>
                  <a:cubicBezTo>
                    <a:pt x="3" y="16"/>
                    <a:pt x="3" y="17"/>
                    <a:pt x="4" y="18"/>
                  </a:cubicBezTo>
                  <a:cubicBezTo>
                    <a:pt x="22" y="70"/>
                    <a:pt x="22" y="70"/>
                    <a:pt x="22" y="70"/>
                  </a:cubicBezTo>
                  <a:cubicBezTo>
                    <a:pt x="23" y="73"/>
                    <a:pt x="25" y="74"/>
                    <a:pt x="28" y="74"/>
                  </a:cubicBezTo>
                  <a:cubicBezTo>
                    <a:pt x="66" y="64"/>
                    <a:pt x="66" y="64"/>
                    <a:pt x="66" y="64"/>
                  </a:cubicBezTo>
                  <a:cubicBezTo>
                    <a:pt x="67" y="63"/>
                    <a:pt x="68" y="63"/>
                    <a:pt x="68" y="62"/>
                  </a:cubicBezTo>
                  <a:cubicBezTo>
                    <a:pt x="69" y="61"/>
                    <a:pt x="69" y="59"/>
                    <a:pt x="69" y="58"/>
                  </a:cubicBezTo>
                  <a:cubicBezTo>
                    <a:pt x="63" y="43"/>
                    <a:pt x="63" y="43"/>
                    <a:pt x="63" y="43"/>
                  </a:cubicBezTo>
                  <a:cubicBezTo>
                    <a:pt x="65" y="40"/>
                    <a:pt x="65" y="40"/>
                    <a:pt x="65" y="40"/>
                  </a:cubicBezTo>
                  <a:lnTo>
                    <a:pt x="71" y="57"/>
                  </a:lnTo>
                  <a:close/>
                  <a:moveTo>
                    <a:pt x="16" y="9"/>
                  </a:moveTo>
                  <a:cubicBezTo>
                    <a:pt x="17" y="11"/>
                    <a:pt x="17" y="11"/>
                    <a:pt x="17" y="11"/>
                  </a:cubicBezTo>
                  <a:cubicBezTo>
                    <a:pt x="17" y="12"/>
                    <a:pt x="18" y="12"/>
                    <a:pt x="18" y="12"/>
                  </a:cubicBezTo>
                  <a:cubicBezTo>
                    <a:pt x="34" y="8"/>
                    <a:pt x="34" y="8"/>
                    <a:pt x="34" y="8"/>
                  </a:cubicBezTo>
                  <a:cubicBezTo>
                    <a:pt x="35" y="8"/>
                    <a:pt x="35" y="8"/>
                    <a:pt x="35" y="8"/>
                  </a:cubicBezTo>
                  <a:cubicBezTo>
                    <a:pt x="35" y="7"/>
                    <a:pt x="35" y="7"/>
                    <a:pt x="35" y="7"/>
                  </a:cubicBezTo>
                  <a:cubicBezTo>
                    <a:pt x="34" y="4"/>
                    <a:pt x="34" y="4"/>
                    <a:pt x="34" y="4"/>
                  </a:cubicBezTo>
                  <a:cubicBezTo>
                    <a:pt x="34" y="3"/>
                    <a:pt x="33" y="3"/>
                    <a:pt x="33" y="3"/>
                  </a:cubicBezTo>
                  <a:cubicBezTo>
                    <a:pt x="33" y="3"/>
                    <a:pt x="33" y="3"/>
                    <a:pt x="32" y="3"/>
                  </a:cubicBezTo>
                  <a:cubicBezTo>
                    <a:pt x="16" y="7"/>
                    <a:pt x="16" y="7"/>
                    <a:pt x="16" y="7"/>
                  </a:cubicBezTo>
                  <a:cubicBezTo>
                    <a:pt x="16" y="7"/>
                    <a:pt x="16" y="8"/>
                    <a:pt x="16" y="8"/>
                  </a:cubicBezTo>
                  <a:cubicBezTo>
                    <a:pt x="16" y="8"/>
                    <a:pt x="16" y="8"/>
                    <a:pt x="16" y="9"/>
                  </a:cubicBezTo>
                  <a:close/>
                  <a:moveTo>
                    <a:pt x="42" y="49"/>
                  </a:moveTo>
                  <a:cubicBezTo>
                    <a:pt x="42" y="49"/>
                    <a:pt x="42" y="48"/>
                    <a:pt x="42" y="48"/>
                  </a:cubicBezTo>
                  <a:cubicBezTo>
                    <a:pt x="27" y="52"/>
                    <a:pt x="27" y="52"/>
                    <a:pt x="27" y="52"/>
                  </a:cubicBezTo>
                  <a:cubicBezTo>
                    <a:pt x="27" y="52"/>
                    <a:pt x="26" y="53"/>
                    <a:pt x="26" y="53"/>
                  </a:cubicBezTo>
                  <a:cubicBezTo>
                    <a:pt x="26" y="54"/>
                    <a:pt x="27" y="54"/>
                    <a:pt x="27" y="54"/>
                  </a:cubicBezTo>
                  <a:cubicBezTo>
                    <a:pt x="27" y="54"/>
                    <a:pt x="28" y="54"/>
                    <a:pt x="28" y="54"/>
                  </a:cubicBezTo>
                  <a:cubicBezTo>
                    <a:pt x="42" y="50"/>
                    <a:pt x="42" y="50"/>
                    <a:pt x="42" y="50"/>
                  </a:cubicBezTo>
                  <a:lnTo>
                    <a:pt x="42" y="49"/>
                  </a:lnTo>
                  <a:close/>
                  <a:moveTo>
                    <a:pt x="30" y="60"/>
                  </a:moveTo>
                  <a:cubicBezTo>
                    <a:pt x="30" y="60"/>
                    <a:pt x="30" y="60"/>
                    <a:pt x="30" y="60"/>
                  </a:cubicBezTo>
                  <a:cubicBezTo>
                    <a:pt x="42" y="57"/>
                    <a:pt x="42" y="57"/>
                    <a:pt x="42" y="57"/>
                  </a:cubicBezTo>
                  <a:cubicBezTo>
                    <a:pt x="42" y="56"/>
                    <a:pt x="42" y="56"/>
                    <a:pt x="42" y="55"/>
                  </a:cubicBezTo>
                  <a:cubicBezTo>
                    <a:pt x="29" y="58"/>
                    <a:pt x="29" y="58"/>
                    <a:pt x="29" y="58"/>
                  </a:cubicBezTo>
                  <a:cubicBezTo>
                    <a:pt x="29" y="58"/>
                    <a:pt x="28" y="59"/>
                    <a:pt x="29" y="59"/>
                  </a:cubicBezTo>
                  <a:cubicBezTo>
                    <a:pt x="29" y="60"/>
                    <a:pt x="29" y="60"/>
                    <a:pt x="30" y="60"/>
                  </a:cubicBezTo>
                  <a:close/>
                  <a:moveTo>
                    <a:pt x="49" y="32"/>
                  </a:moveTo>
                  <a:cubicBezTo>
                    <a:pt x="49" y="32"/>
                    <a:pt x="49" y="32"/>
                    <a:pt x="49" y="32"/>
                  </a:cubicBezTo>
                  <a:cubicBezTo>
                    <a:pt x="22" y="39"/>
                    <a:pt x="22" y="39"/>
                    <a:pt x="22" y="39"/>
                  </a:cubicBezTo>
                  <a:cubicBezTo>
                    <a:pt x="22" y="39"/>
                    <a:pt x="22" y="39"/>
                    <a:pt x="22" y="40"/>
                  </a:cubicBezTo>
                  <a:cubicBezTo>
                    <a:pt x="22" y="40"/>
                    <a:pt x="22" y="41"/>
                    <a:pt x="23" y="41"/>
                  </a:cubicBezTo>
                  <a:cubicBezTo>
                    <a:pt x="23" y="41"/>
                    <a:pt x="23" y="41"/>
                    <a:pt x="23" y="41"/>
                  </a:cubicBezTo>
                  <a:cubicBezTo>
                    <a:pt x="48" y="34"/>
                    <a:pt x="48" y="34"/>
                    <a:pt x="48" y="34"/>
                  </a:cubicBezTo>
                  <a:lnTo>
                    <a:pt x="49" y="32"/>
                  </a:lnTo>
                  <a:close/>
                  <a:moveTo>
                    <a:pt x="53" y="25"/>
                  </a:moveTo>
                  <a:cubicBezTo>
                    <a:pt x="48" y="10"/>
                    <a:pt x="48" y="10"/>
                    <a:pt x="48" y="10"/>
                  </a:cubicBezTo>
                  <a:cubicBezTo>
                    <a:pt x="48" y="9"/>
                    <a:pt x="47" y="9"/>
                    <a:pt x="47" y="9"/>
                  </a:cubicBezTo>
                  <a:cubicBezTo>
                    <a:pt x="9" y="19"/>
                    <a:pt x="9" y="19"/>
                    <a:pt x="9" y="19"/>
                  </a:cubicBezTo>
                  <a:cubicBezTo>
                    <a:pt x="9" y="19"/>
                    <a:pt x="8" y="19"/>
                    <a:pt x="8" y="20"/>
                  </a:cubicBezTo>
                  <a:cubicBezTo>
                    <a:pt x="8" y="20"/>
                    <a:pt x="8" y="20"/>
                    <a:pt x="8" y="20"/>
                  </a:cubicBezTo>
                  <a:cubicBezTo>
                    <a:pt x="25" y="70"/>
                    <a:pt x="25" y="70"/>
                    <a:pt x="25" y="70"/>
                  </a:cubicBezTo>
                  <a:cubicBezTo>
                    <a:pt x="26" y="71"/>
                    <a:pt x="26" y="71"/>
                    <a:pt x="26" y="71"/>
                  </a:cubicBezTo>
                  <a:cubicBezTo>
                    <a:pt x="27" y="71"/>
                    <a:pt x="27" y="71"/>
                    <a:pt x="27" y="71"/>
                  </a:cubicBezTo>
                  <a:cubicBezTo>
                    <a:pt x="65" y="61"/>
                    <a:pt x="65" y="61"/>
                    <a:pt x="65" y="61"/>
                  </a:cubicBezTo>
                  <a:cubicBezTo>
                    <a:pt x="65" y="61"/>
                    <a:pt x="65" y="61"/>
                    <a:pt x="65" y="60"/>
                  </a:cubicBezTo>
                  <a:cubicBezTo>
                    <a:pt x="65" y="60"/>
                    <a:pt x="65" y="60"/>
                    <a:pt x="65" y="59"/>
                  </a:cubicBezTo>
                  <a:cubicBezTo>
                    <a:pt x="61" y="48"/>
                    <a:pt x="61" y="48"/>
                    <a:pt x="61" y="48"/>
                  </a:cubicBezTo>
                  <a:cubicBezTo>
                    <a:pt x="60" y="50"/>
                    <a:pt x="60" y="50"/>
                    <a:pt x="60" y="50"/>
                  </a:cubicBezTo>
                  <a:cubicBezTo>
                    <a:pt x="60" y="50"/>
                    <a:pt x="60" y="50"/>
                    <a:pt x="60" y="50"/>
                  </a:cubicBezTo>
                  <a:cubicBezTo>
                    <a:pt x="63" y="59"/>
                    <a:pt x="63" y="59"/>
                    <a:pt x="63" y="59"/>
                  </a:cubicBezTo>
                  <a:cubicBezTo>
                    <a:pt x="27" y="69"/>
                    <a:pt x="27" y="69"/>
                    <a:pt x="27" y="69"/>
                  </a:cubicBezTo>
                  <a:cubicBezTo>
                    <a:pt x="10" y="21"/>
                    <a:pt x="10" y="21"/>
                    <a:pt x="10" y="21"/>
                  </a:cubicBezTo>
                  <a:cubicBezTo>
                    <a:pt x="46" y="11"/>
                    <a:pt x="46" y="11"/>
                    <a:pt x="46" y="11"/>
                  </a:cubicBezTo>
                  <a:cubicBezTo>
                    <a:pt x="52" y="27"/>
                    <a:pt x="52" y="27"/>
                    <a:pt x="52" y="27"/>
                  </a:cubicBezTo>
                  <a:lnTo>
                    <a:pt x="53" y="25"/>
                  </a:lnTo>
                  <a:close/>
                  <a:moveTo>
                    <a:pt x="44" y="41"/>
                  </a:moveTo>
                  <a:cubicBezTo>
                    <a:pt x="45" y="40"/>
                    <a:pt x="45" y="40"/>
                    <a:pt x="45" y="40"/>
                  </a:cubicBezTo>
                  <a:cubicBezTo>
                    <a:pt x="25" y="45"/>
                    <a:pt x="25" y="45"/>
                    <a:pt x="25" y="45"/>
                  </a:cubicBezTo>
                  <a:cubicBezTo>
                    <a:pt x="24" y="45"/>
                    <a:pt x="24" y="46"/>
                    <a:pt x="24" y="47"/>
                  </a:cubicBezTo>
                  <a:cubicBezTo>
                    <a:pt x="24" y="47"/>
                    <a:pt x="25" y="47"/>
                    <a:pt x="25" y="47"/>
                  </a:cubicBezTo>
                  <a:cubicBezTo>
                    <a:pt x="25" y="47"/>
                    <a:pt x="25" y="47"/>
                    <a:pt x="25" y="47"/>
                  </a:cubicBezTo>
                  <a:cubicBezTo>
                    <a:pt x="43" y="42"/>
                    <a:pt x="43" y="42"/>
                    <a:pt x="43" y="42"/>
                  </a:cubicBezTo>
                  <a:cubicBezTo>
                    <a:pt x="44" y="42"/>
                    <a:pt x="44" y="41"/>
                    <a:pt x="44" y="41"/>
                  </a:cubicBezTo>
                  <a:close/>
                  <a:moveTo>
                    <a:pt x="74" y="22"/>
                  </a:moveTo>
                  <a:cubicBezTo>
                    <a:pt x="58" y="49"/>
                    <a:pt x="58" y="49"/>
                    <a:pt x="58" y="49"/>
                  </a:cubicBezTo>
                  <a:cubicBezTo>
                    <a:pt x="57" y="51"/>
                    <a:pt x="55" y="53"/>
                    <a:pt x="53" y="54"/>
                  </a:cubicBezTo>
                  <a:cubicBezTo>
                    <a:pt x="49" y="57"/>
                    <a:pt x="49" y="57"/>
                    <a:pt x="49" y="57"/>
                  </a:cubicBezTo>
                  <a:cubicBezTo>
                    <a:pt x="49" y="57"/>
                    <a:pt x="48" y="57"/>
                    <a:pt x="47" y="57"/>
                  </a:cubicBezTo>
                  <a:cubicBezTo>
                    <a:pt x="46" y="57"/>
                    <a:pt x="45" y="57"/>
                    <a:pt x="45" y="56"/>
                  </a:cubicBezTo>
                  <a:cubicBezTo>
                    <a:pt x="44" y="56"/>
                    <a:pt x="43" y="55"/>
                    <a:pt x="44" y="53"/>
                  </a:cubicBezTo>
                  <a:cubicBezTo>
                    <a:pt x="44" y="49"/>
                    <a:pt x="44" y="49"/>
                    <a:pt x="44" y="49"/>
                  </a:cubicBezTo>
                  <a:cubicBezTo>
                    <a:pt x="44" y="47"/>
                    <a:pt x="45" y="44"/>
                    <a:pt x="46" y="42"/>
                  </a:cubicBezTo>
                  <a:cubicBezTo>
                    <a:pt x="62" y="15"/>
                    <a:pt x="62" y="15"/>
                    <a:pt x="62" y="15"/>
                  </a:cubicBezTo>
                  <a:cubicBezTo>
                    <a:pt x="63" y="13"/>
                    <a:pt x="65" y="12"/>
                    <a:pt x="66" y="12"/>
                  </a:cubicBezTo>
                  <a:cubicBezTo>
                    <a:pt x="67" y="12"/>
                    <a:pt x="68" y="12"/>
                    <a:pt x="69" y="13"/>
                  </a:cubicBezTo>
                  <a:cubicBezTo>
                    <a:pt x="72" y="14"/>
                    <a:pt x="72" y="14"/>
                    <a:pt x="72" y="14"/>
                  </a:cubicBezTo>
                  <a:cubicBezTo>
                    <a:pt x="74" y="15"/>
                    <a:pt x="75" y="19"/>
                    <a:pt x="74" y="22"/>
                  </a:cubicBezTo>
                  <a:close/>
                  <a:moveTo>
                    <a:pt x="48" y="44"/>
                  </a:moveTo>
                  <a:cubicBezTo>
                    <a:pt x="49" y="45"/>
                    <a:pt x="49" y="45"/>
                    <a:pt x="49" y="45"/>
                  </a:cubicBezTo>
                  <a:cubicBezTo>
                    <a:pt x="62" y="23"/>
                    <a:pt x="62" y="23"/>
                    <a:pt x="62" y="23"/>
                  </a:cubicBezTo>
                  <a:cubicBezTo>
                    <a:pt x="61" y="22"/>
                    <a:pt x="61" y="22"/>
                    <a:pt x="61" y="22"/>
                  </a:cubicBezTo>
                  <a:cubicBezTo>
                    <a:pt x="49" y="43"/>
                    <a:pt x="49" y="43"/>
                    <a:pt x="49" y="43"/>
                  </a:cubicBezTo>
                  <a:cubicBezTo>
                    <a:pt x="48" y="44"/>
                    <a:pt x="48" y="44"/>
                    <a:pt x="48" y="44"/>
                  </a:cubicBezTo>
                  <a:close/>
                  <a:moveTo>
                    <a:pt x="51" y="46"/>
                  </a:moveTo>
                  <a:cubicBezTo>
                    <a:pt x="52" y="47"/>
                    <a:pt x="52" y="47"/>
                    <a:pt x="52" y="47"/>
                  </a:cubicBezTo>
                  <a:cubicBezTo>
                    <a:pt x="65" y="25"/>
                    <a:pt x="65" y="25"/>
                    <a:pt x="65" y="25"/>
                  </a:cubicBezTo>
                  <a:cubicBezTo>
                    <a:pt x="63" y="24"/>
                    <a:pt x="63" y="24"/>
                    <a:pt x="63" y="24"/>
                  </a:cubicBezTo>
                  <a:lnTo>
                    <a:pt x="51" y="46"/>
                  </a:lnTo>
                  <a:close/>
                  <a:moveTo>
                    <a:pt x="54" y="50"/>
                  </a:moveTo>
                  <a:cubicBezTo>
                    <a:pt x="49" y="47"/>
                    <a:pt x="49" y="47"/>
                    <a:pt x="49" y="47"/>
                  </a:cubicBezTo>
                  <a:cubicBezTo>
                    <a:pt x="49" y="47"/>
                    <a:pt x="49" y="47"/>
                    <a:pt x="49" y="47"/>
                  </a:cubicBezTo>
                  <a:cubicBezTo>
                    <a:pt x="49" y="47"/>
                    <a:pt x="49" y="47"/>
                    <a:pt x="49" y="47"/>
                  </a:cubicBezTo>
                  <a:cubicBezTo>
                    <a:pt x="47" y="46"/>
                    <a:pt x="47" y="46"/>
                    <a:pt x="47" y="46"/>
                  </a:cubicBezTo>
                  <a:cubicBezTo>
                    <a:pt x="47" y="47"/>
                    <a:pt x="47" y="48"/>
                    <a:pt x="47" y="49"/>
                  </a:cubicBezTo>
                  <a:cubicBezTo>
                    <a:pt x="47" y="52"/>
                    <a:pt x="47" y="52"/>
                    <a:pt x="47" y="52"/>
                  </a:cubicBezTo>
                  <a:cubicBezTo>
                    <a:pt x="49" y="53"/>
                    <a:pt x="49" y="53"/>
                    <a:pt x="49" y="53"/>
                  </a:cubicBezTo>
                  <a:cubicBezTo>
                    <a:pt x="51" y="52"/>
                    <a:pt x="51" y="52"/>
                    <a:pt x="51" y="52"/>
                  </a:cubicBezTo>
                  <a:cubicBezTo>
                    <a:pt x="52" y="51"/>
                    <a:pt x="53" y="51"/>
                    <a:pt x="54" y="50"/>
                  </a:cubicBezTo>
                  <a:close/>
                  <a:moveTo>
                    <a:pt x="68" y="26"/>
                  </a:moveTo>
                  <a:cubicBezTo>
                    <a:pt x="67" y="26"/>
                    <a:pt x="67" y="26"/>
                    <a:pt x="67" y="26"/>
                  </a:cubicBezTo>
                  <a:cubicBezTo>
                    <a:pt x="54" y="48"/>
                    <a:pt x="54" y="48"/>
                    <a:pt x="54" y="48"/>
                  </a:cubicBezTo>
                  <a:cubicBezTo>
                    <a:pt x="55" y="48"/>
                    <a:pt x="55" y="48"/>
                    <a:pt x="55" y="48"/>
                  </a:cubicBezTo>
                  <a:cubicBezTo>
                    <a:pt x="55" y="48"/>
                    <a:pt x="55" y="48"/>
                    <a:pt x="55" y="47"/>
                  </a:cubicBezTo>
                  <a:lnTo>
                    <a:pt x="68" y="26"/>
                  </a:lnTo>
                  <a:close/>
                  <a:moveTo>
                    <a:pt x="70" y="22"/>
                  </a:moveTo>
                  <a:cubicBezTo>
                    <a:pt x="63" y="18"/>
                    <a:pt x="63" y="18"/>
                    <a:pt x="63" y="18"/>
                  </a:cubicBezTo>
                  <a:cubicBezTo>
                    <a:pt x="62" y="21"/>
                    <a:pt x="62" y="21"/>
                    <a:pt x="62" y="21"/>
                  </a:cubicBezTo>
                  <a:cubicBezTo>
                    <a:pt x="67" y="23"/>
                    <a:pt x="67" y="23"/>
                    <a:pt x="67" y="23"/>
                  </a:cubicBezTo>
                  <a:cubicBezTo>
                    <a:pt x="67" y="23"/>
                    <a:pt x="67" y="23"/>
                    <a:pt x="67" y="23"/>
                  </a:cubicBezTo>
                  <a:cubicBezTo>
                    <a:pt x="67" y="23"/>
                    <a:pt x="67" y="23"/>
                    <a:pt x="67" y="23"/>
                  </a:cubicBezTo>
                  <a:cubicBezTo>
                    <a:pt x="69" y="25"/>
                    <a:pt x="69" y="25"/>
                    <a:pt x="69" y="25"/>
                  </a:cubicBezTo>
                  <a:lnTo>
                    <a:pt x="70" y="22"/>
                  </a:lnTo>
                  <a:close/>
                  <a:moveTo>
                    <a:pt x="71" y="18"/>
                  </a:moveTo>
                  <a:cubicBezTo>
                    <a:pt x="71" y="17"/>
                    <a:pt x="71" y="17"/>
                    <a:pt x="70" y="17"/>
                  </a:cubicBezTo>
                  <a:cubicBezTo>
                    <a:pt x="68" y="15"/>
                    <a:pt x="68" y="15"/>
                    <a:pt x="68" y="15"/>
                  </a:cubicBezTo>
                  <a:cubicBezTo>
                    <a:pt x="67" y="15"/>
                    <a:pt x="67" y="15"/>
                    <a:pt x="66" y="15"/>
                  </a:cubicBezTo>
                  <a:cubicBezTo>
                    <a:pt x="66" y="15"/>
                    <a:pt x="65" y="15"/>
                    <a:pt x="64" y="16"/>
                  </a:cubicBezTo>
                  <a:cubicBezTo>
                    <a:pt x="64" y="16"/>
                    <a:pt x="64" y="16"/>
                    <a:pt x="64" y="16"/>
                  </a:cubicBezTo>
                  <a:cubicBezTo>
                    <a:pt x="71" y="20"/>
                    <a:pt x="71" y="20"/>
                    <a:pt x="71" y="20"/>
                  </a:cubicBezTo>
                  <a:cubicBezTo>
                    <a:pt x="71" y="20"/>
                    <a:pt x="71" y="20"/>
                    <a:pt x="71" y="20"/>
                  </a:cubicBezTo>
                  <a:cubicBezTo>
                    <a:pt x="71" y="19"/>
                    <a:pt x="72" y="19"/>
                    <a:pt x="71" y="18"/>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6" name="Rectangle 55">
            <a:extLst>
              <a:ext uri="{FF2B5EF4-FFF2-40B4-BE49-F238E27FC236}">
                <a16:creationId xmlns:a16="http://schemas.microsoft.com/office/drawing/2014/main" id="{FDC0E299-9BA3-4122-8B9B-CE5B8FB7F76E}"/>
              </a:ext>
            </a:extLst>
          </p:cNvPr>
          <p:cNvSpPr/>
          <p:nvPr/>
        </p:nvSpPr>
        <p:spPr bwMode="auto">
          <a:xfrm>
            <a:off x="1762492" y="2801975"/>
            <a:ext cx="8634650" cy="457200"/>
          </a:xfrm>
          <a:prstGeom prst="rect">
            <a:avLst/>
          </a:prstGeom>
          <a:solidFill>
            <a:schemeClr val="bg1">
              <a:lumMod val="50000"/>
            </a:schemeClr>
          </a:solidFill>
          <a:ln>
            <a:solidFill>
              <a:schemeClr val="tx1">
                <a:lumMod val="85000"/>
                <a:lumOff val="15000"/>
              </a:schemeClr>
            </a:solid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a:ln>
                <a:solidFill>
                  <a:sysClr val="windowText" lastClr="000000"/>
                </a:solidFill>
              </a:ln>
            </a:endParaRPr>
          </a:p>
        </p:txBody>
      </p:sp>
      <p:pic>
        <p:nvPicPr>
          <p:cNvPr id="58" name="Graphic 57" descr="Airplane with solid fill">
            <a:extLst>
              <a:ext uri="{FF2B5EF4-FFF2-40B4-BE49-F238E27FC236}">
                <a16:creationId xmlns:a16="http://schemas.microsoft.com/office/drawing/2014/main" id="{8EECFD52-87D8-4E6F-B9BD-1E5371B3A5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43372" y="3936881"/>
            <a:ext cx="365760" cy="365760"/>
          </a:xfrm>
          <a:prstGeom prst="rect">
            <a:avLst/>
          </a:prstGeom>
        </p:spPr>
      </p:pic>
      <p:pic>
        <p:nvPicPr>
          <p:cNvPr id="59" name="Graphic 58" descr="Freight with solid fill">
            <a:extLst>
              <a:ext uri="{FF2B5EF4-FFF2-40B4-BE49-F238E27FC236}">
                <a16:creationId xmlns:a16="http://schemas.microsoft.com/office/drawing/2014/main" id="{73A163BA-E211-4B4F-AAB5-5D350037038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59906" y="3915333"/>
            <a:ext cx="365760" cy="365760"/>
          </a:xfrm>
          <a:prstGeom prst="rect">
            <a:avLst/>
          </a:prstGeom>
        </p:spPr>
      </p:pic>
      <p:pic>
        <p:nvPicPr>
          <p:cNvPr id="60" name="Graphic 59" descr="Bug under magnifying glass with solid fill">
            <a:extLst>
              <a:ext uri="{FF2B5EF4-FFF2-40B4-BE49-F238E27FC236}">
                <a16:creationId xmlns:a16="http://schemas.microsoft.com/office/drawing/2014/main" id="{78D9A209-7EC8-48B8-9989-60DD3112B30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72807" y="3917818"/>
            <a:ext cx="365760" cy="365760"/>
          </a:xfrm>
          <a:prstGeom prst="rect">
            <a:avLst/>
          </a:prstGeom>
        </p:spPr>
      </p:pic>
      <p:pic>
        <p:nvPicPr>
          <p:cNvPr id="61" name="Graphic 60" descr="Gears with solid fill">
            <a:extLst>
              <a:ext uri="{FF2B5EF4-FFF2-40B4-BE49-F238E27FC236}">
                <a16:creationId xmlns:a16="http://schemas.microsoft.com/office/drawing/2014/main" id="{19E007C1-D138-4565-8F90-0FB642D4F89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401159" y="3887948"/>
            <a:ext cx="365760" cy="365760"/>
          </a:xfrm>
          <a:prstGeom prst="rect">
            <a:avLst/>
          </a:prstGeom>
        </p:spPr>
      </p:pic>
      <p:pic>
        <p:nvPicPr>
          <p:cNvPr id="62" name="Graphic 61" descr="Network with solid fill">
            <a:extLst>
              <a:ext uri="{FF2B5EF4-FFF2-40B4-BE49-F238E27FC236}">
                <a16:creationId xmlns:a16="http://schemas.microsoft.com/office/drawing/2014/main" id="{DB97A142-B197-43A2-8C74-562E4B64635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339991" y="3893889"/>
            <a:ext cx="365760" cy="365760"/>
          </a:xfrm>
          <a:prstGeom prst="rect">
            <a:avLst/>
          </a:prstGeom>
        </p:spPr>
      </p:pic>
      <p:sp>
        <p:nvSpPr>
          <p:cNvPr id="63" name="Rectangle 62">
            <a:extLst>
              <a:ext uri="{FF2B5EF4-FFF2-40B4-BE49-F238E27FC236}">
                <a16:creationId xmlns:a16="http://schemas.microsoft.com/office/drawing/2014/main" id="{8AA26C4C-2F6D-440F-AACB-990DA7913F95}"/>
              </a:ext>
            </a:extLst>
          </p:cNvPr>
          <p:cNvSpPr/>
          <p:nvPr/>
        </p:nvSpPr>
        <p:spPr bwMode="auto">
          <a:xfrm>
            <a:off x="1918171" y="5006320"/>
            <a:ext cx="1353636" cy="640080"/>
          </a:xfrm>
          <a:prstGeom prst="rect">
            <a:avLst/>
          </a:prstGeom>
          <a:solidFill>
            <a:schemeClr val="bg1">
              <a:alpha val="20000"/>
            </a:schemeClr>
          </a:solidFill>
          <a:ln>
            <a:noFill/>
          </a:ln>
        </p:spPr>
        <p:txBody>
          <a:bodyPr vert="horz" wrap="square" lIns="91440" tIns="45720" rIns="91440" bIns="45720" numCol="1" rtlCol="0" anchor="ctr"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IN" dirty="0">
              <a:solidFill>
                <a:schemeClr val="bg1"/>
              </a:solidFill>
            </a:endParaRPr>
          </a:p>
        </p:txBody>
      </p:sp>
    </p:spTree>
    <p:extLst>
      <p:ext uri="{BB962C8B-B14F-4D97-AF65-F5344CB8AC3E}">
        <p14:creationId xmlns:p14="http://schemas.microsoft.com/office/powerpoint/2010/main" val="2861801103"/>
      </p:ext>
    </p:extLst>
  </p:cSld>
  <p:clrMapOvr>
    <a:masterClrMapping/>
  </p:clrMapOvr>
  <mc:AlternateContent xmlns:mc="http://schemas.openxmlformats.org/markup-compatibility/2006" xmlns:p14="http://schemas.microsoft.com/office/powerpoint/2010/main">
    <mc:Choice Requires="p14">
      <p:transition spd="slow" p14:dur="2000" advTm="27247"/>
    </mc:Choice>
    <mc:Fallback xmlns="">
      <p:transition spd="slow" advTm="2724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816456" y="1856638"/>
            <a:ext cx="10882740" cy="1477328"/>
          </a:xfrm>
          <a:prstGeom prst="rect">
            <a:avLst/>
          </a:prstGeom>
          <a:noFill/>
        </p:spPr>
        <p:txBody>
          <a:bodyPr wrap="square" rtlCol="0">
            <a:spAutoFit/>
          </a:bodyPr>
          <a:lstStyle/>
          <a:p>
            <a:pPr algn="l">
              <a:buFont typeface="+mj-lt"/>
              <a:buAutoNum type="arabicPeriod"/>
            </a:pPr>
            <a:r>
              <a:rPr lang="en-US" sz="2400" b="0" i="0" dirty="0">
                <a:solidFill>
                  <a:srgbClr val="333333"/>
                </a:solidFill>
                <a:effectLst/>
                <a:latin typeface="+mj-lt"/>
              </a:rPr>
              <a:t> Avoid trapping in the range of listed insect species. </a:t>
            </a:r>
          </a:p>
          <a:p>
            <a:pPr algn="l">
              <a:buFont typeface="+mj-lt"/>
              <a:buAutoNum type="arabicPeriod"/>
            </a:pPr>
            <a:r>
              <a:rPr lang="en-US" sz="2400" dirty="0">
                <a:solidFill>
                  <a:srgbClr val="333333"/>
                </a:solidFill>
                <a:latin typeface="+mj-lt"/>
                <a:cs typeface="Times New Roman" panose="02020603050405020304" pitchFamily="18" charset="0"/>
              </a:rPr>
              <a:t> Apply acceptable mitigations.</a:t>
            </a:r>
          </a:p>
          <a:p>
            <a:pPr algn="l">
              <a:buFont typeface="+mj-lt"/>
              <a:buAutoNum type="arabicPeriod"/>
            </a:pPr>
            <a:r>
              <a:rPr lang="en-US" sz="2400" dirty="0">
                <a:solidFill>
                  <a:srgbClr val="333333"/>
                </a:solidFill>
                <a:latin typeface="+mj-lt"/>
                <a:cs typeface="Times New Roman" panose="02020603050405020304" pitchFamily="18" charset="0"/>
              </a:rPr>
              <a:t> Start formal consultation. </a:t>
            </a:r>
            <a:endParaRPr lang="en-US" sz="2400" dirty="0">
              <a:latin typeface="+mj-lt"/>
              <a:cs typeface="Times New Roman" panose="02020603050405020304" pitchFamily="18" charset="0"/>
            </a:endParaRPr>
          </a:p>
          <a:p>
            <a:pPr marL="342900" indent="-342900">
              <a:buFont typeface="Arial" panose="020B0604020202020204" pitchFamily="34" charset="0"/>
              <a:buChar char="•"/>
            </a:pPr>
            <a:endParaRPr lang="en-US" dirty="0">
              <a:latin typeface="+mj-lt"/>
            </a:endParaRPr>
          </a:p>
        </p:txBody>
      </p:sp>
      <p:grpSp>
        <p:nvGrpSpPr>
          <p:cNvPr id="8" name="Group 7">
            <a:extLst>
              <a:ext uri="{FF2B5EF4-FFF2-40B4-BE49-F238E27FC236}">
                <a16:creationId xmlns:a16="http://schemas.microsoft.com/office/drawing/2014/main" id="{EB42B62B-5452-A4BB-4FB4-B6B2FB83CA72}"/>
              </a:ext>
            </a:extLst>
          </p:cNvPr>
          <p:cNvGrpSpPr/>
          <p:nvPr/>
        </p:nvGrpSpPr>
        <p:grpSpPr>
          <a:xfrm>
            <a:off x="851306" y="3811246"/>
            <a:ext cx="2468854" cy="2160251"/>
            <a:chOff x="1158294" y="3362187"/>
            <a:chExt cx="2468854" cy="2160251"/>
          </a:xfrm>
        </p:grpSpPr>
        <p:pic>
          <p:nvPicPr>
            <p:cNvPr id="3" name="Picture 2">
              <a:extLst>
                <a:ext uri="{FF2B5EF4-FFF2-40B4-BE49-F238E27FC236}">
                  <a16:creationId xmlns:a16="http://schemas.microsoft.com/office/drawing/2014/main" id="{D93D7B5B-4937-775D-B1D4-A6B6321C48E3}"/>
                </a:ext>
              </a:extLst>
            </p:cNvPr>
            <p:cNvPicPr>
              <a:picLocks noChangeAspect="1"/>
            </p:cNvPicPr>
            <p:nvPr/>
          </p:nvPicPr>
          <p:blipFill rotWithShape="1">
            <a:blip r:embed="rId4"/>
            <a:srcRect l="68295" t="20121" r="14631" b="59758"/>
            <a:stretch/>
          </p:blipFill>
          <p:spPr>
            <a:xfrm>
              <a:off x="1158294" y="3362187"/>
              <a:ext cx="2468854" cy="2160251"/>
            </a:xfrm>
            <a:prstGeom prst="rect">
              <a:avLst/>
            </a:prstGeom>
          </p:spPr>
        </p:pic>
        <p:sp>
          <p:nvSpPr>
            <p:cNvPr id="7" name="Arrow: Down 6">
              <a:extLst>
                <a:ext uri="{FF2B5EF4-FFF2-40B4-BE49-F238E27FC236}">
                  <a16:creationId xmlns:a16="http://schemas.microsoft.com/office/drawing/2014/main" id="{5E1865DD-B4B6-8EF9-F523-7435DBE32A17}"/>
                </a:ext>
              </a:extLst>
            </p:cNvPr>
            <p:cNvSpPr/>
            <p:nvPr/>
          </p:nvSpPr>
          <p:spPr>
            <a:xfrm>
              <a:off x="2895635" y="4617707"/>
              <a:ext cx="182878" cy="4571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descr="A picture containing text, businesscard&#10;&#10;Description automatically generated">
            <a:extLst>
              <a:ext uri="{FF2B5EF4-FFF2-40B4-BE49-F238E27FC236}">
                <a16:creationId xmlns:a16="http://schemas.microsoft.com/office/drawing/2014/main" id="{E2197B52-33F5-FD21-54B4-E3E683BBA02E}"/>
              </a:ext>
            </a:extLst>
          </p:cNvPr>
          <p:cNvPicPr>
            <a:picLocks noChangeAspect="1"/>
          </p:cNvPicPr>
          <p:nvPr/>
        </p:nvPicPr>
        <p:blipFill rotWithShape="1">
          <a:blip r:embed="rId5">
            <a:extLst>
              <a:ext uri="{28A0092B-C50C-407E-A947-70E740481C1C}">
                <a14:useLocalDpi xmlns:a14="http://schemas.microsoft.com/office/drawing/2010/main" val="0"/>
              </a:ext>
            </a:extLst>
          </a:blip>
          <a:srcRect l="27777" t="35334" r="23335" b="34000"/>
          <a:stretch/>
        </p:blipFill>
        <p:spPr>
          <a:xfrm>
            <a:off x="4815855" y="5281675"/>
            <a:ext cx="1828800" cy="764771"/>
          </a:xfrm>
          <a:prstGeom prst="rect">
            <a:avLst/>
          </a:prstGeom>
        </p:spPr>
      </p:pic>
      <p:pic>
        <p:nvPicPr>
          <p:cNvPr id="12" name="Picture 11" descr="A piece of paper from a string&#10;&#10;Description automatically generated with medium confidence">
            <a:extLst>
              <a:ext uri="{FF2B5EF4-FFF2-40B4-BE49-F238E27FC236}">
                <a16:creationId xmlns:a16="http://schemas.microsoft.com/office/drawing/2014/main" id="{52CBB73C-AD88-DD33-68DD-09BEBF6EB62B}"/>
              </a:ext>
            </a:extLst>
          </p:cNvPr>
          <p:cNvPicPr>
            <a:picLocks noChangeAspect="1"/>
          </p:cNvPicPr>
          <p:nvPr/>
        </p:nvPicPr>
        <p:blipFill rotWithShape="1">
          <a:blip r:embed="rId6">
            <a:extLst>
              <a:ext uri="{28A0092B-C50C-407E-A947-70E740481C1C}">
                <a14:useLocalDpi xmlns:a14="http://schemas.microsoft.com/office/drawing/2010/main" val="0"/>
              </a:ext>
            </a:extLst>
          </a:blip>
          <a:srcRect l="20320" t="38480" r="36347" b="32187"/>
          <a:stretch/>
        </p:blipFill>
        <p:spPr>
          <a:xfrm>
            <a:off x="4815855" y="3886195"/>
            <a:ext cx="1828800" cy="825306"/>
          </a:xfrm>
          <a:prstGeom prst="rect">
            <a:avLst/>
          </a:prstGeom>
        </p:spPr>
      </p:pic>
      <p:sp>
        <p:nvSpPr>
          <p:cNvPr id="13" name="Arrow: Down 12">
            <a:extLst>
              <a:ext uri="{FF2B5EF4-FFF2-40B4-BE49-F238E27FC236}">
                <a16:creationId xmlns:a16="http://schemas.microsoft.com/office/drawing/2014/main" id="{43BC851E-105A-36F7-C081-569BCF6B1DD3}"/>
              </a:ext>
            </a:extLst>
          </p:cNvPr>
          <p:cNvSpPr/>
          <p:nvPr/>
        </p:nvSpPr>
        <p:spPr>
          <a:xfrm>
            <a:off x="5501657" y="4748505"/>
            <a:ext cx="457195" cy="5152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E4B7738-6917-DD66-88C8-B706E60190CC}"/>
              </a:ext>
            </a:extLst>
          </p:cNvPr>
          <p:cNvPicPr>
            <a:picLocks noChangeAspect="1"/>
          </p:cNvPicPr>
          <p:nvPr/>
        </p:nvPicPr>
        <p:blipFill>
          <a:blip r:embed="rId7"/>
          <a:stretch>
            <a:fillRect/>
          </a:stretch>
        </p:blipFill>
        <p:spPr>
          <a:xfrm>
            <a:off x="8199098" y="3811246"/>
            <a:ext cx="2824997" cy="2157984"/>
          </a:xfrm>
          <a:prstGeom prst="rect">
            <a:avLst/>
          </a:prstGeom>
        </p:spPr>
      </p:pic>
      <p:sp>
        <p:nvSpPr>
          <p:cNvPr id="16" name="Rectangle 15">
            <a:extLst>
              <a:ext uri="{FF2B5EF4-FFF2-40B4-BE49-F238E27FC236}">
                <a16:creationId xmlns:a16="http://schemas.microsoft.com/office/drawing/2014/main" id="{4BE051CC-3F65-0C36-64AA-B845E2331D5F}"/>
              </a:ext>
            </a:extLst>
          </p:cNvPr>
          <p:cNvSpPr/>
          <p:nvPr/>
        </p:nvSpPr>
        <p:spPr>
          <a:xfrm>
            <a:off x="335343" y="3438659"/>
            <a:ext cx="11018457" cy="306535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6BE1D227-1BCD-BBE6-5C1F-3AB3350BBA1E}"/>
              </a:ext>
            </a:extLst>
          </p:cNvPr>
          <p:cNvCxnSpPr/>
          <p:nvPr/>
        </p:nvCxnSpPr>
        <p:spPr>
          <a:xfrm>
            <a:off x="3901464" y="3438659"/>
            <a:ext cx="0" cy="3065356"/>
          </a:xfrm>
          <a:prstGeom prst="line">
            <a:avLst/>
          </a:prstGeom>
          <a:ln w="38100">
            <a:solidFill>
              <a:srgbClr val="1F4E7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C2BD645-F158-CAD3-2864-DC61CE59AE07}"/>
              </a:ext>
            </a:extLst>
          </p:cNvPr>
          <p:cNvCxnSpPr/>
          <p:nvPr/>
        </p:nvCxnSpPr>
        <p:spPr>
          <a:xfrm>
            <a:off x="7376146" y="3438659"/>
            <a:ext cx="0" cy="3065356"/>
          </a:xfrm>
          <a:prstGeom prst="line">
            <a:avLst/>
          </a:prstGeom>
          <a:ln w="38100">
            <a:solidFill>
              <a:srgbClr val="1F4E7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384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 – Primary </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838200" y="1951672"/>
            <a:ext cx="10882740" cy="2954655"/>
          </a:xfrm>
          <a:prstGeom prst="rect">
            <a:avLst/>
          </a:prstGeom>
          <a:noFill/>
        </p:spPr>
        <p:txBody>
          <a:bodyPr wrap="square" rtlCol="0">
            <a:spAutoFit/>
          </a:bodyPr>
          <a:lstStyle/>
          <a:p>
            <a:pPr algn="l"/>
            <a:r>
              <a:rPr lang="en-US" sz="2400" b="0" i="0" dirty="0">
                <a:solidFill>
                  <a:srgbClr val="333333"/>
                </a:solidFill>
                <a:effectLst/>
                <a:latin typeface="+mj-lt"/>
              </a:rPr>
              <a:t>Avoid trapping in the range of listed insect species.</a:t>
            </a:r>
          </a:p>
          <a:p>
            <a:pPr marL="457200" indent="-457200" algn="l">
              <a:buFont typeface="+mj-lt"/>
              <a:buAutoNum type="arabicPeriod"/>
            </a:pPr>
            <a:r>
              <a:rPr lang="en-US" sz="2400" b="0" i="0" dirty="0">
                <a:solidFill>
                  <a:srgbClr val="333333"/>
                </a:solidFill>
                <a:effectLst/>
                <a:latin typeface="+mj-lt"/>
              </a:rPr>
              <a:t>Review of Fish and Wildlife Service range maps.</a:t>
            </a:r>
          </a:p>
          <a:p>
            <a:pPr marL="457200" indent="-457200" algn="l">
              <a:buFont typeface="+mj-lt"/>
              <a:buAutoNum type="arabicPeriod"/>
            </a:pPr>
            <a:r>
              <a:rPr lang="en-US" sz="2400" b="0" i="0" dirty="0">
                <a:solidFill>
                  <a:srgbClr val="333333"/>
                </a:solidFill>
                <a:effectLst/>
                <a:latin typeface="+mj-lt"/>
              </a:rPr>
              <a:t>Determine if range areas can be avoided.</a:t>
            </a:r>
          </a:p>
          <a:p>
            <a:pPr marL="457200" indent="-457200" algn="l">
              <a:buFont typeface="+mj-lt"/>
              <a:buAutoNum type="arabicPeriod"/>
            </a:pPr>
            <a:r>
              <a:rPr lang="en-US" sz="2400" b="0" i="0" dirty="0">
                <a:solidFill>
                  <a:srgbClr val="333333"/>
                </a:solidFill>
                <a:effectLst/>
                <a:latin typeface="+mj-lt"/>
              </a:rPr>
              <a:t>If in proximity, ask NPM for map clarification. </a:t>
            </a:r>
          </a:p>
          <a:p>
            <a:pPr marL="457200" indent="-457200" algn="l">
              <a:buFont typeface="+mj-lt"/>
              <a:buAutoNum type="arabicPeriod"/>
            </a:pPr>
            <a:r>
              <a:rPr lang="en-US" sz="2400" b="0" i="0" dirty="0">
                <a:solidFill>
                  <a:srgbClr val="333333"/>
                </a:solidFill>
                <a:effectLst/>
                <a:latin typeface="+mj-lt"/>
              </a:rPr>
              <a:t>For those insects where the area can be avoided, we can make a no effect determination and no further consultation would be needed for those species or range areas.</a:t>
            </a:r>
            <a:endParaRPr lang="en-US" sz="2400" dirty="0">
              <a:latin typeface="+mj-lt"/>
              <a:cs typeface="Times New Roman" panose="02020603050405020304" pitchFamily="18" charset="0"/>
            </a:endParaRP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94497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 – Primary</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838200" y="1994051"/>
            <a:ext cx="10882740" cy="646331"/>
          </a:xfrm>
          <a:prstGeom prst="rect">
            <a:avLst/>
          </a:prstGeom>
          <a:noFill/>
        </p:spPr>
        <p:txBody>
          <a:bodyPr wrap="square" rtlCol="0">
            <a:spAutoFit/>
          </a:bodyPr>
          <a:lstStyle/>
          <a:p>
            <a:pPr marL="342900" indent="-342900">
              <a:buFont typeface="Arial" panose="020B0604020202020204" pitchFamily="34" charset="0"/>
              <a:buChar char="•"/>
            </a:pPr>
            <a:endParaRPr lang="en-US" dirty="0"/>
          </a:p>
          <a:p>
            <a:r>
              <a:rPr lang="en-US" dirty="0"/>
              <a:t>Example:</a:t>
            </a:r>
          </a:p>
        </p:txBody>
      </p:sp>
      <p:graphicFrame>
        <p:nvGraphicFramePr>
          <p:cNvPr id="3" name="Table 6">
            <a:extLst>
              <a:ext uri="{FF2B5EF4-FFF2-40B4-BE49-F238E27FC236}">
                <a16:creationId xmlns:a16="http://schemas.microsoft.com/office/drawing/2014/main" id="{E5A7ECEA-5867-6F84-5490-B20926E9018F}"/>
              </a:ext>
            </a:extLst>
          </p:cNvPr>
          <p:cNvGraphicFramePr>
            <a:graphicFrameLocks noGrp="1"/>
          </p:cNvGraphicFramePr>
          <p:nvPr>
            <p:extLst>
              <p:ext uri="{D42A27DB-BD31-4B8C-83A1-F6EECF244321}">
                <p14:modId xmlns:p14="http://schemas.microsoft.com/office/powerpoint/2010/main" val="1550087413"/>
              </p:ext>
            </p:extLst>
          </p:nvPr>
        </p:nvGraphicFramePr>
        <p:xfrm>
          <a:off x="740297" y="2887549"/>
          <a:ext cx="10971296" cy="1381760"/>
        </p:xfrm>
        <a:graphic>
          <a:graphicData uri="http://schemas.openxmlformats.org/drawingml/2006/table">
            <a:tbl>
              <a:tblPr firstRow="1" bandRow="1">
                <a:tableStyleId>{5C22544A-7EE6-4342-B048-85BDC9FD1C3A}</a:tableStyleId>
              </a:tblPr>
              <a:tblGrid>
                <a:gridCol w="1279454">
                  <a:extLst>
                    <a:ext uri="{9D8B030D-6E8A-4147-A177-3AD203B41FA5}">
                      <a16:colId xmlns:a16="http://schemas.microsoft.com/office/drawing/2014/main" val="3636429890"/>
                    </a:ext>
                  </a:extLst>
                </a:gridCol>
                <a:gridCol w="2742478">
                  <a:extLst>
                    <a:ext uri="{9D8B030D-6E8A-4147-A177-3AD203B41FA5}">
                      <a16:colId xmlns:a16="http://schemas.microsoft.com/office/drawing/2014/main" val="1989829307"/>
                    </a:ext>
                  </a:extLst>
                </a:gridCol>
                <a:gridCol w="2560292">
                  <a:extLst>
                    <a:ext uri="{9D8B030D-6E8A-4147-A177-3AD203B41FA5}">
                      <a16:colId xmlns:a16="http://schemas.microsoft.com/office/drawing/2014/main" val="2749019239"/>
                    </a:ext>
                  </a:extLst>
                </a:gridCol>
                <a:gridCol w="4389072">
                  <a:extLst>
                    <a:ext uri="{9D8B030D-6E8A-4147-A177-3AD203B41FA5}">
                      <a16:colId xmlns:a16="http://schemas.microsoft.com/office/drawing/2014/main" val="1560900637"/>
                    </a:ext>
                  </a:extLst>
                </a:gridCol>
              </a:tblGrid>
              <a:tr h="370840">
                <a:tc>
                  <a:txBody>
                    <a:bodyPr/>
                    <a:lstStyle/>
                    <a:p>
                      <a:r>
                        <a:rPr lang="en-US" dirty="0"/>
                        <a:t>State</a:t>
                      </a:r>
                    </a:p>
                  </a:txBody>
                  <a:tcPr/>
                </a:tc>
                <a:tc>
                  <a:txBody>
                    <a:bodyPr/>
                    <a:lstStyle/>
                    <a:p>
                      <a:r>
                        <a:rPr lang="en-US" dirty="0"/>
                        <a:t>Listed Species</a:t>
                      </a:r>
                    </a:p>
                  </a:txBody>
                  <a:tcPr/>
                </a:tc>
                <a:tc>
                  <a:txBody>
                    <a:bodyPr/>
                    <a:lstStyle/>
                    <a:p>
                      <a:r>
                        <a:rPr lang="en-US" dirty="0"/>
                        <a:t>Common Name</a:t>
                      </a:r>
                    </a:p>
                  </a:txBody>
                  <a:tcPr/>
                </a:tc>
                <a:tc>
                  <a:txBody>
                    <a:bodyPr/>
                    <a:lstStyle/>
                    <a:p>
                      <a:r>
                        <a:rPr lang="en-US" dirty="0"/>
                        <a:t>Description</a:t>
                      </a:r>
                    </a:p>
                  </a:txBody>
                  <a:tcPr/>
                </a:tc>
                <a:extLst>
                  <a:ext uri="{0D108BD9-81ED-4DB2-BD59-A6C34878D82A}">
                    <a16:rowId xmlns:a16="http://schemas.microsoft.com/office/drawing/2014/main" val="816086136"/>
                  </a:ext>
                </a:extLst>
              </a:tr>
              <a:tr h="370840">
                <a:tc>
                  <a:txBody>
                    <a:bodyPr/>
                    <a:lstStyle/>
                    <a:p>
                      <a:r>
                        <a:rPr lang="en-US" dirty="0"/>
                        <a:t>Texas</a:t>
                      </a:r>
                    </a:p>
                  </a:txBody>
                  <a:tcPr/>
                </a:tc>
                <a:tc>
                  <a:txBody>
                    <a:bodyPr/>
                    <a:lstStyle/>
                    <a:p>
                      <a:r>
                        <a:rPr lang="en-US" sz="1800" b="0" i="1" kern="1200" dirty="0" err="1">
                          <a:solidFill>
                            <a:schemeClr val="dk1"/>
                          </a:solidFill>
                          <a:effectLst/>
                          <a:latin typeface="+mn-lt"/>
                          <a:ea typeface="+mn-ea"/>
                          <a:cs typeface="+mn-cs"/>
                        </a:rPr>
                        <a:t>Batrisodes</a:t>
                      </a:r>
                      <a:r>
                        <a:rPr lang="en-US" sz="1800" b="0" i="1" kern="1200" dirty="0">
                          <a:solidFill>
                            <a:schemeClr val="dk1"/>
                          </a:solidFill>
                          <a:effectLst/>
                          <a:latin typeface="+mn-lt"/>
                          <a:ea typeface="+mn-ea"/>
                          <a:cs typeface="+mn-cs"/>
                        </a:rPr>
                        <a:t> </a:t>
                      </a:r>
                      <a:r>
                        <a:rPr lang="en-US" sz="1800" b="0" i="1" kern="1200" dirty="0" err="1">
                          <a:solidFill>
                            <a:schemeClr val="dk1"/>
                          </a:solidFill>
                          <a:effectLst/>
                          <a:latin typeface="+mn-lt"/>
                          <a:ea typeface="+mn-ea"/>
                          <a:cs typeface="+mn-cs"/>
                        </a:rPr>
                        <a:t>texanus</a:t>
                      </a:r>
                      <a:endParaRPr lang="en-US" dirty="0"/>
                    </a:p>
                  </a:txBody>
                  <a:tcPr/>
                </a:tc>
                <a:tc>
                  <a:txBody>
                    <a:bodyPr/>
                    <a:lstStyle/>
                    <a:p>
                      <a:r>
                        <a:rPr lang="en-US" sz="1800" b="0" i="0" kern="1200" dirty="0">
                          <a:solidFill>
                            <a:schemeClr val="dk1"/>
                          </a:solidFill>
                          <a:effectLst/>
                          <a:latin typeface="+mn-lt"/>
                          <a:ea typeface="+mn-ea"/>
                          <a:cs typeface="+mn-cs"/>
                        </a:rPr>
                        <a:t>Coffin cave mold beetle</a:t>
                      </a:r>
                      <a:endParaRPr lang="en-US" dirty="0"/>
                    </a:p>
                  </a:txBody>
                  <a:tcPr/>
                </a:tc>
                <a:tc>
                  <a:txBody>
                    <a:bodyPr/>
                    <a:lstStyle/>
                    <a:p>
                      <a:r>
                        <a:rPr lang="en-US" sz="1800" b="0" i="0" kern="1200" dirty="0">
                          <a:solidFill>
                            <a:schemeClr val="dk1"/>
                          </a:solidFill>
                          <a:effectLst/>
                          <a:latin typeface="+mn-lt"/>
                          <a:ea typeface="+mn-ea"/>
                          <a:cs typeface="+mn-cs"/>
                        </a:rPr>
                        <a:t>Underground. Would not be captured in traps.</a:t>
                      </a:r>
                      <a:endParaRPr lang="en-US" dirty="0"/>
                    </a:p>
                  </a:txBody>
                  <a:tcPr/>
                </a:tc>
                <a:extLst>
                  <a:ext uri="{0D108BD9-81ED-4DB2-BD59-A6C34878D82A}">
                    <a16:rowId xmlns:a16="http://schemas.microsoft.com/office/drawing/2014/main" val="3153059598"/>
                  </a:ext>
                </a:extLst>
              </a:tr>
              <a:tr h="370840">
                <a:tc>
                  <a:txBody>
                    <a:bodyPr/>
                    <a:lstStyle/>
                    <a:p>
                      <a:r>
                        <a:rPr lang="en-US" dirty="0"/>
                        <a:t>New Hampshire</a:t>
                      </a:r>
                    </a:p>
                  </a:txBody>
                  <a:tcPr/>
                </a:tc>
                <a:tc>
                  <a:txBody>
                    <a:bodyPr/>
                    <a:lstStyle/>
                    <a:p>
                      <a:r>
                        <a:rPr lang="en-US" sz="1800" b="0" i="1" kern="1200" dirty="0" err="1">
                          <a:solidFill>
                            <a:schemeClr val="dk1"/>
                          </a:solidFill>
                          <a:effectLst/>
                          <a:latin typeface="+mn-lt"/>
                          <a:ea typeface="+mn-ea"/>
                          <a:cs typeface="+mn-cs"/>
                        </a:rPr>
                        <a:t>Lycaeides</a:t>
                      </a:r>
                      <a:r>
                        <a:rPr lang="en-US" sz="1800" b="0" i="1" kern="1200" dirty="0">
                          <a:solidFill>
                            <a:schemeClr val="dk1"/>
                          </a:solidFill>
                          <a:effectLst/>
                          <a:latin typeface="+mn-lt"/>
                          <a:ea typeface="+mn-ea"/>
                          <a:cs typeface="+mn-cs"/>
                        </a:rPr>
                        <a:t> melissa </a:t>
                      </a:r>
                      <a:r>
                        <a:rPr lang="en-US" sz="1800" b="0" i="1" kern="1200" dirty="0" err="1">
                          <a:solidFill>
                            <a:schemeClr val="dk1"/>
                          </a:solidFill>
                          <a:effectLst/>
                          <a:latin typeface="+mn-lt"/>
                          <a:ea typeface="+mn-ea"/>
                          <a:cs typeface="+mn-cs"/>
                        </a:rPr>
                        <a:t>samuelis</a:t>
                      </a:r>
                      <a:endParaRPr lang="en-US" dirty="0"/>
                    </a:p>
                  </a:txBody>
                  <a:tcPr/>
                </a:tc>
                <a:tc>
                  <a:txBody>
                    <a:bodyPr/>
                    <a:lstStyle/>
                    <a:p>
                      <a:r>
                        <a:rPr lang="en-US" sz="1800" b="0" i="0" kern="1200" dirty="0" err="1">
                          <a:solidFill>
                            <a:schemeClr val="dk1"/>
                          </a:solidFill>
                          <a:effectLst/>
                          <a:latin typeface="+mn-lt"/>
                          <a:ea typeface="+mn-ea"/>
                          <a:cs typeface="+mn-cs"/>
                        </a:rPr>
                        <a:t>Karner</a:t>
                      </a:r>
                      <a:r>
                        <a:rPr lang="en-US" sz="1800" b="0" i="0" kern="1200" dirty="0">
                          <a:solidFill>
                            <a:schemeClr val="dk1"/>
                          </a:solidFill>
                          <a:effectLst/>
                          <a:latin typeface="+mn-lt"/>
                          <a:ea typeface="+mn-ea"/>
                          <a:cs typeface="+mn-cs"/>
                        </a:rPr>
                        <a:t> blue butterfly</a:t>
                      </a:r>
                      <a:endParaRPr lang="en-US" dirty="0"/>
                    </a:p>
                  </a:txBody>
                  <a:tcPr/>
                </a:tc>
                <a:tc>
                  <a:txBody>
                    <a:bodyPr/>
                    <a:lstStyle/>
                    <a:p>
                      <a:r>
                        <a:rPr lang="en-US" sz="1800" b="0" i="0" kern="1200" dirty="0">
                          <a:solidFill>
                            <a:schemeClr val="dk1"/>
                          </a:solidFill>
                          <a:effectLst/>
                          <a:latin typeface="+mn-lt"/>
                          <a:ea typeface="+mn-ea"/>
                          <a:cs typeface="+mn-cs"/>
                        </a:rPr>
                        <a:t>Agreed on January 14, 2021, to avoid listed areas.</a:t>
                      </a:r>
                      <a:endParaRPr lang="en-US" dirty="0"/>
                    </a:p>
                  </a:txBody>
                  <a:tcPr/>
                </a:tc>
                <a:extLst>
                  <a:ext uri="{0D108BD9-81ED-4DB2-BD59-A6C34878D82A}">
                    <a16:rowId xmlns:a16="http://schemas.microsoft.com/office/drawing/2014/main" val="3079321385"/>
                  </a:ext>
                </a:extLst>
              </a:tr>
            </a:tbl>
          </a:graphicData>
        </a:graphic>
      </p:graphicFrame>
      <p:sp>
        <p:nvSpPr>
          <p:cNvPr id="10" name="TextBox 9">
            <a:extLst>
              <a:ext uri="{FF2B5EF4-FFF2-40B4-BE49-F238E27FC236}">
                <a16:creationId xmlns:a16="http://schemas.microsoft.com/office/drawing/2014/main" id="{2695268E-00C3-4FD5-848C-822D9A4698E7}"/>
              </a:ext>
            </a:extLst>
          </p:cNvPr>
          <p:cNvSpPr txBox="1"/>
          <p:nvPr/>
        </p:nvSpPr>
        <p:spPr>
          <a:xfrm>
            <a:off x="1341172" y="5196426"/>
            <a:ext cx="9418217"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After agreement, a draft listing on the </a:t>
            </a:r>
            <a:r>
              <a:rPr lang="en-US" sz="2400" dirty="0">
                <a:latin typeface="Times New Roman" panose="02020603050405020304" pitchFamily="18" charset="0"/>
                <a:cs typeface="Times New Roman" panose="02020603050405020304" pitchFamily="18" charset="0"/>
                <a:hlinkClick r:id="rId4"/>
              </a:rPr>
              <a:t>CAPS Collaboration Site</a:t>
            </a:r>
            <a:r>
              <a:rPr lang="en-US" sz="2400" dirty="0">
                <a:latin typeface="Times New Roman" panose="02020603050405020304" pitchFamily="18" charset="0"/>
                <a:cs typeface="Times New Roman" panose="02020603050405020304" pitchFamily="18" charset="0"/>
              </a:rPr>
              <a:t> is needed.</a:t>
            </a:r>
            <a:endParaRPr lang="en-US" sz="2400" dirty="0"/>
          </a:p>
        </p:txBody>
      </p:sp>
    </p:spTree>
    <p:extLst>
      <p:ext uri="{BB962C8B-B14F-4D97-AF65-F5344CB8AC3E}">
        <p14:creationId xmlns:p14="http://schemas.microsoft.com/office/powerpoint/2010/main" val="4118449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 – Secondary  </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691659"/>
            <a:ext cx="10882740" cy="3693319"/>
          </a:xfrm>
          <a:prstGeom prst="rect">
            <a:avLst/>
          </a:prstGeom>
          <a:noFill/>
        </p:spPr>
        <p:txBody>
          <a:bodyPr wrap="square" rtlCol="0">
            <a:spAutoFit/>
          </a:bodyPr>
          <a:lstStyle/>
          <a:p>
            <a:pPr algn="l"/>
            <a:r>
              <a:rPr lang="en-US" sz="2400" b="0" i="0" dirty="0">
                <a:solidFill>
                  <a:srgbClr val="333333"/>
                </a:solidFill>
                <a:effectLst/>
              </a:rPr>
              <a:t>For areas where trapping must happen, we may seek alternative trapping protocols or additional steps. </a:t>
            </a:r>
          </a:p>
          <a:p>
            <a:pPr algn="l"/>
            <a:endParaRPr lang="en-US" sz="2400" b="0" i="0" dirty="0">
              <a:solidFill>
                <a:srgbClr val="333333"/>
              </a:solidFill>
              <a:effectLst/>
            </a:endParaRPr>
          </a:p>
          <a:p>
            <a:pPr algn="l"/>
            <a:r>
              <a:rPr lang="en-US" sz="2400" dirty="0">
                <a:solidFill>
                  <a:srgbClr val="333333"/>
                </a:solidFill>
              </a:rPr>
              <a:t>Example: </a:t>
            </a:r>
          </a:p>
          <a:p>
            <a:pPr algn="l"/>
            <a:endParaRPr lang="en-US" sz="2400" b="0" i="0" dirty="0">
              <a:solidFill>
                <a:srgbClr val="333333"/>
              </a:solidFill>
              <a:effectLst/>
              <a:latin typeface="Arial" panose="020B0604020202020204" pitchFamily="34" charset="0"/>
            </a:endParaRPr>
          </a:p>
          <a:p>
            <a:pPr algn="l"/>
            <a:endParaRPr lang="en-US" sz="2400" b="0" i="0" dirty="0">
              <a:solidFill>
                <a:srgbClr val="333333"/>
              </a:solidFill>
              <a:effectLst/>
              <a:latin typeface="Arial" panose="020B0604020202020204" pitchFamily="34"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graphicFrame>
        <p:nvGraphicFramePr>
          <p:cNvPr id="4" name="Table 6">
            <a:extLst>
              <a:ext uri="{FF2B5EF4-FFF2-40B4-BE49-F238E27FC236}">
                <a16:creationId xmlns:a16="http://schemas.microsoft.com/office/drawing/2014/main" id="{203BC65E-780A-C5BA-8EFE-BB5F3BED1228}"/>
              </a:ext>
            </a:extLst>
          </p:cNvPr>
          <p:cNvGraphicFramePr>
            <a:graphicFrameLocks noGrp="1"/>
          </p:cNvGraphicFramePr>
          <p:nvPr>
            <p:extLst>
              <p:ext uri="{D42A27DB-BD31-4B8C-83A1-F6EECF244321}">
                <p14:modId xmlns:p14="http://schemas.microsoft.com/office/powerpoint/2010/main" val="3433297117"/>
              </p:ext>
            </p:extLst>
          </p:nvPr>
        </p:nvGraphicFramePr>
        <p:xfrm>
          <a:off x="469840" y="3429000"/>
          <a:ext cx="11525137" cy="2199640"/>
        </p:xfrm>
        <a:graphic>
          <a:graphicData uri="http://schemas.openxmlformats.org/drawingml/2006/table">
            <a:tbl>
              <a:tblPr firstRow="1" bandRow="1">
                <a:tableStyleId>{5C22544A-7EE6-4342-B048-85BDC9FD1C3A}</a:tableStyleId>
              </a:tblPr>
              <a:tblGrid>
                <a:gridCol w="1192530">
                  <a:extLst>
                    <a:ext uri="{9D8B030D-6E8A-4147-A177-3AD203B41FA5}">
                      <a16:colId xmlns:a16="http://schemas.microsoft.com/office/drawing/2014/main" val="3636429890"/>
                    </a:ext>
                  </a:extLst>
                </a:gridCol>
                <a:gridCol w="1641388">
                  <a:extLst>
                    <a:ext uri="{9D8B030D-6E8A-4147-A177-3AD203B41FA5}">
                      <a16:colId xmlns:a16="http://schemas.microsoft.com/office/drawing/2014/main" val="1989829307"/>
                    </a:ext>
                  </a:extLst>
                </a:gridCol>
                <a:gridCol w="1920219">
                  <a:extLst>
                    <a:ext uri="{9D8B030D-6E8A-4147-A177-3AD203B41FA5}">
                      <a16:colId xmlns:a16="http://schemas.microsoft.com/office/drawing/2014/main" val="2749019239"/>
                    </a:ext>
                  </a:extLst>
                </a:gridCol>
                <a:gridCol w="6771000">
                  <a:extLst>
                    <a:ext uri="{9D8B030D-6E8A-4147-A177-3AD203B41FA5}">
                      <a16:colId xmlns:a16="http://schemas.microsoft.com/office/drawing/2014/main" val="1560900637"/>
                    </a:ext>
                  </a:extLst>
                </a:gridCol>
              </a:tblGrid>
              <a:tr h="370840">
                <a:tc>
                  <a:txBody>
                    <a:bodyPr/>
                    <a:lstStyle/>
                    <a:p>
                      <a:r>
                        <a:rPr lang="en-US" dirty="0"/>
                        <a:t>State</a:t>
                      </a:r>
                    </a:p>
                  </a:txBody>
                  <a:tcPr/>
                </a:tc>
                <a:tc>
                  <a:txBody>
                    <a:bodyPr/>
                    <a:lstStyle/>
                    <a:p>
                      <a:r>
                        <a:rPr lang="en-US" dirty="0"/>
                        <a:t>Listed Species</a:t>
                      </a:r>
                    </a:p>
                  </a:txBody>
                  <a:tcPr/>
                </a:tc>
                <a:tc>
                  <a:txBody>
                    <a:bodyPr/>
                    <a:lstStyle/>
                    <a:p>
                      <a:r>
                        <a:rPr lang="en-US" dirty="0"/>
                        <a:t>Common Name</a:t>
                      </a:r>
                    </a:p>
                  </a:txBody>
                  <a:tcPr/>
                </a:tc>
                <a:tc>
                  <a:txBody>
                    <a:bodyPr/>
                    <a:lstStyle/>
                    <a:p>
                      <a:r>
                        <a:rPr lang="en-US" dirty="0"/>
                        <a:t>Description</a:t>
                      </a:r>
                    </a:p>
                  </a:txBody>
                  <a:tcPr/>
                </a:tc>
                <a:extLst>
                  <a:ext uri="{0D108BD9-81ED-4DB2-BD59-A6C34878D82A}">
                    <a16:rowId xmlns:a16="http://schemas.microsoft.com/office/drawing/2014/main" val="816086136"/>
                  </a:ext>
                </a:extLst>
              </a:tr>
              <a:tr h="370840">
                <a:tc>
                  <a:txBody>
                    <a:bodyPr/>
                    <a:lstStyle/>
                    <a:p>
                      <a:r>
                        <a:rPr lang="en-US" dirty="0"/>
                        <a:t>Florida</a:t>
                      </a:r>
                    </a:p>
                  </a:txBody>
                  <a:tcPr/>
                </a:tc>
                <a:tc>
                  <a:txBody>
                    <a:bodyPr/>
                    <a:lstStyle/>
                    <a:p>
                      <a:r>
                        <a:rPr lang="en-US" sz="1800" b="0" i="1" kern="1200" dirty="0" err="1">
                          <a:solidFill>
                            <a:schemeClr val="dk1"/>
                          </a:solidFill>
                          <a:effectLst/>
                          <a:latin typeface="+mn-lt"/>
                          <a:ea typeface="+mn-ea"/>
                          <a:cs typeface="+mn-cs"/>
                        </a:rPr>
                        <a:t>Anaea</a:t>
                      </a:r>
                      <a:r>
                        <a:rPr lang="en-US" sz="1800" b="0" i="1" kern="1200" dirty="0">
                          <a:solidFill>
                            <a:schemeClr val="dk1"/>
                          </a:solidFill>
                          <a:effectLst/>
                          <a:latin typeface="+mn-lt"/>
                          <a:ea typeface="+mn-ea"/>
                          <a:cs typeface="+mn-cs"/>
                        </a:rPr>
                        <a:t> </a:t>
                      </a:r>
                      <a:r>
                        <a:rPr lang="en-US" sz="1800" b="0" i="1" kern="1200" dirty="0" err="1">
                          <a:solidFill>
                            <a:schemeClr val="dk1"/>
                          </a:solidFill>
                          <a:effectLst/>
                          <a:latin typeface="+mn-lt"/>
                          <a:ea typeface="+mn-ea"/>
                          <a:cs typeface="+mn-cs"/>
                        </a:rPr>
                        <a:t>troglodyta</a:t>
                      </a:r>
                      <a:r>
                        <a:rPr lang="en-US" sz="1800" b="0" i="1" kern="1200" dirty="0">
                          <a:solidFill>
                            <a:schemeClr val="dk1"/>
                          </a:solidFill>
                          <a:effectLst/>
                          <a:latin typeface="+mn-lt"/>
                          <a:ea typeface="+mn-ea"/>
                          <a:cs typeface="+mn-cs"/>
                        </a:rPr>
                        <a:t> </a:t>
                      </a:r>
                      <a:r>
                        <a:rPr lang="en-US" sz="1800" b="0" i="1" kern="1200" dirty="0" err="1">
                          <a:solidFill>
                            <a:schemeClr val="dk1"/>
                          </a:solidFill>
                          <a:effectLst/>
                          <a:latin typeface="+mn-lt"/>
                          <a:ea typeface="+mn-ea"/>
                          <a:cs typeface="+mn-cs"/>
                        </a:rPr>
                        <a:t>floridalis</a:t>
                      </a:r>
                      <a:r>
                        <a:rPr lang="en-US" dirty="0"/>
                        <a:t> </a:t>
                      </a:r>
                    </a:p>
                  </a:txBody>
                  <a:tcPr/>
                </a:tc>
                <a:tc>
                  <a:txBody>
                    <a:bodyPr/>
                    <a:lstStyle/>
                    <a:p>
                      <a:r>
                        <a:rPr lang="en-US" sz="1800" b="0" i="0" kern="1200" dirty="0">
                          <a:solidFill>
                            <a:schemeClr val="dk1"/>
                          </a:solidFill>
                          <a:effectLst/>
                          <a:latin typeface="+mn-lt"/>
                          <a:ea typeface="+mn-ea"/>
                          <a:cs typeface="+mn-cs"/>
                        </a:rPr>
                        <a:t>Florida leafwing butterfly</a:t>
                      </a:r>
                      <a:endParaRPr lang="en-US" dirty="0"/>
                    </a:p>
                  </a:txBody>
                  <a:tcPr/>
                </a:tc>
                <a:tc>
                  <a:txBody>
                    <a:bodyPr/>
                    <a:lstStyle/>
                    <a:p>
                      <a:r>
                        <a:rPr lang="en-US" sz="1800" b="0" i="0" kern="1200" dirty="0">
                          <a:solidFill>
                            <a:schemeClr val="dk1"/>
                          </a:solidFill>
                          <a:effectLst/>
                          <a:latin typeface="+mn-lt"/>
                          <a:ea typeface="+mn-ea"/>
                          <a:cs typeface="+mn-cs"/>
                        </a:rPr>
                        <a:t>Pineland croton, </a:t>
                      </a:r>
                      <a:r>
                        <a:rPr lang="en-US" sz="1800" b="0" i="1" kern="1200" dirty="0">
                          <a:solidFill>
                            <a:schemeClr val="dk1"/>
                          </a:solidFill>
                          <a:effectLst/>
                          <a:latin typeface="+mn-lt"/>
                          <a:ea typeface="+mn-ea"/>
                          <a:cs typeface="+mn-cs"/>
                        </a:rPr>
                        <a:t>Croton cascarilla</a:t>
                      </a:r>
                      <a:r>
                        <a:rPr lang="en-US" sz="1800" b="0" i="0" kern="1200" dirty="0">
                          <a:solidFill>
                            <a:schemeClr val="dk1"/>
                          </a:solidFill>
                          <a:effectLst/>
                          <a:latin typeface="+mn-lt"/>
                          <a:ea typeface="+mn-ea"/>
                          <a:cs typeface="+mn-cs"/>
                        </a:rPr>
                        <a:t> will be identified by survey staff and avoided, and traps known to capture butterflies will not be used in proximity to pineland croton or </a:t>
                      </a:r>
                      <a:r>
                        <a:rPr lang="en-US" sz="1800" b="0" i="1" kern="1200" dirty="0">
                          <a:solidFill>
                            <a:schemeClr val="dk1"/>
                          </a:solidFill>
                          <a:effectLst/>
                          <a:latin typeface="+mn-lt"/>
                          <a:ea typeface="+mn-ea"/>
                          <a:cs typeface="+mn-cs"/>
                        </a:rPr>
                        <a:t>Croton </a:t>
                      </a:r>
                      <a:r>
                        <a:rPr lang="en-US" sz="1800" b="0" i="1" kern="1200" dirty="0" err="1">
                          <a:solidFill>
                            <a:schemeClr val="dk1"/>
                          </a:solidFill>
                          <a:effectLst/>
                          <a:latin typeface="+mn-lt"/>
                          <a:ea typeface="+mn-ea"/>
                          <a:cs typeface="+mn-cs"/>
                        </a:rPr>
                        <a:t>coscarilla</a:t>
                      </a:r>
                      <a:r>
                        <a:rPr lang="en-US" sz="1800" b="0" i="0" kern="1200" dirty="0">
                          <a:solidFill>
                            <a:schemeClr val="dk1"/>
                          </a:solidFill>
                          <a:effectLst/>
                          <a:latin typeface="+mn-lt"/>
                          <a:ea typeface="+mn-ea"/>
                          <a:cs typeface="+mn-cs"/>
                        </a:rPr>
                        <a:t>.</a:t>
                      </a:r>
                      <a:endParaRPr lang="en-US" dirty="0"/>
                    </a:p>
                  </a:txBody>
                  <a:tcPr/>
                </a:tc>
                <a:extLst>
                  <a:ext uri="{0D108BD9-81ED-4DB2-BD59-A6C34878D82A}">
                    <a16:rowId xmlns:a16="http://schemas.microsoft.com/office/drawing/2014/main" val="3153059598"/>
                  </a:ext>
                </a:extLst>
              </a:tr>
              <a:tr h="370840">
                <a:tc>
                  <a:txBody>
                    <a:bodyPr/>
                    <a:lstStyle/>
                    <a:p>
                      <a:r>
                        <a:rPr lang="en-US" dirty="0"/>
                        <a:t>Oklahoma</a:t>
                      </a:r>
                    </a:p>
                  </a:txBody>
                  <a:tcPr/>
                </a:tc>
                <a:tc>
                  <a:txBody>
                    <a:bodyPr/>
                    <a:lstStyle/>
                    <a:p>
                      <a:r>
                        <a:rPr lang="en-US" i="1" dirty="0" err="1"/>
                        <a:t>Nicrophorus</a:t>
                      </a:r>
                      <a:r>
                        <a:rPr lang="en-US" i="1" dirty="0"/>
                        <a:t> americanus</a:t>
                      </a:r>
                    </a:p>
                  </a:txBody>
                  <a:tcPr/>
                </a:tc>
                <a:tc>
                  <a:txBody>
                    <a:bodyPr/>
                    <a:lstStyle/>
                    <a:p>
                      <a:r>
                        <a:rPr lang="en-US" dirty="0"/>
                        <a:t>American burying beetle</a:t>
                      </a:r>
                    </a:p>
                  </a:txBody>
                  <a:tcPr/>
                </a:tc>
                <a:tc>
                  <a:txBody>
                    <a:bodyPr/>
                    <a:lstStyle/>
                    <a:p>
                      <a:r>
                        <a:rPr lang="en-US" sz="1800" b="0" i="0" kern="1200" dirty="0">
                          <a:solidFill>
                            <a:schemeClr val="dk1"/>
                          </a:solidFill>
                          <a:effectLst/>
                          <a:latin typeface="+mn-lt"/>
                          <a:ea typeface="+mn-ea"/>
                          <a:cs typeface="+mn-cs"/>
                        </a:rPr>
                        <a:t>Trapping in OK will be at breast height or above, and captured material will be replaced at least every two weeks in all traps. These mitigating factors will prevent the entry of American burying beetle in any traps.</a:t>
                      </a:r>
                      <a:endParaRPr lang="en-US" dirty="0"/>
                    </a:p>
                  </a:txBody>
                  <a:tcPr/>
                </a:tc>
                <a:extLst>
                  <a:ext uri="{0D108BD9-81ED-4DB2-BD59-A6C34878D82A}">
                    <a16:rowId xmlns:a16="http://schemas.microsoft.com/office/drawing/2014/main" val="2542273833"/>
                  </a:ext>
                </a:extLst>
              </a:tr>
            </a:tbl>
          </a:graphicData>
        </a:graphic>
      </p:graphicFrame>
      <p:sp>
        <p:nvSpPr>
          <p:cNvPr id="8" name="TextBox 7">
            <a:extLst>
              <a:ext uri="{FF2B5EF4-FFF2-40B4-BE49-F238E27FC236}">
                <a16:creationId xmlns:a16="http://schemas.microsoft.com/office/drawing/2014/main" id="{6CF4B828-8196-F798-1F0C-86DD106AAF58}"/>
              </a:ext>
            </a:extLst>
          </p:cNvPr>
          <p:cNvSpPr txBox="1"/>
          <p:nvPr/>
        </p:nvSpPr>
        <p:spPr>
          <a:xfrm>
            <a:off x="838200" y="5829645"/>
            <a:ext cx="10744140"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When agreed to, a draft listing on the </a:t>
            </a:r>
            <a:r>
              <a:rPr lang="en-US" sz="2400" dirty="0">
                <a:latin typeface="Times New Roman" panose="02020603050405020304" pitchFamily="18" charset="0"/>
                <a:cs typeface="Times New Roman" panose="02020603050405020304" pitchFamily="18" charset="0"/>
                <a:hlinkClick r:id="rId4"/>
              </a:rPr>
              <a:t>CAPS Collaboration Site </a:t>
            </a:r>
            <a:r>
              <a:rPr lang="en-US" sz="2400" dirty="0">
                <a:latin typeface="Times New Roman" panose="02020603050405020304" pitchFamily="18" charset="0"/>
                <a:cs typeface="Times New Roman" panose="02020603050405020304" pitchFamily="18" charset="0"/>
              </a:rPr>
              <a:t>is needed.</a:t>
            </a:r>
          </a:p>
        </p:txBody>
      </p:sp>
    </p:spTree>
    <p:extLst>
      <p:ext uri="{BB962C8B-B14F-4D97-AF65-F5344CB8AC3E}">
        <p14:creationId xmlns:p14="http://schemas.microsoft.com/office/powerpoint/2010/main" val="1234275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 - Hybrid</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845842" y="2072346"/>
            <a:ext cx="4368253" cy="2215991"/>
          </a:xfrm>
          <a:prstGeom prst="rect">
            <a:avLst/>
          </a:prstGeom>
          <a:noFill/>
        </p:spPr>
        <p:txBody>
          <a:bodyPr wrap="square" rtlCol="0">
            <a:spAutoFit/>
          </a:bodyPr>
          <a:lstStyle/>
          <a:p>
            <a:r>
              <a:rPr lang="en-US" sz="2400" dirty="0">
                <a:solidFill>
                  <a:srgbClr val="333333"/>
                </a:solidFill>
                <a:latin typeface="+mj-lt"/>
                <a:cs typeface="Times New Roman" panose="02020603050405020304" pitchFamily="18" charset="0"/>
              </a:rPr>
              <a:t>Examples - </a:t>
            </a:r>
            <a:r>
              <a:rPr lang="en-US" sz="2400" b="0" i="0" kern="1200" dirty="0" err="1">
                <a:solidFill>
                  <a:schemeClr val="dk1"/>
                </a:solidFill>
                <a:effectLst/>
                <a:latin typeface="+mn-lt"/>
                <a:ea typeface="+mn-ea"/>
                <a:cs typeface="+mn-cs"/>
              </a:rPr>
              <a:t>Karner</a:t>
            </a:r>
            <a:r>
              <a:rPr lang="en-US" sz="2400" b="0" i="0" kern="1200" dirty="0">
                <a:solidFill>
                  <a:schemeClr val="dk1"/>
                </a:solidFill>
                <a:effectLst/>
                <a:latin typeface="+mn-lt"/>
                <a:ea typeface="+mn-ea"/>
                <a:cs typeface="+mn-cs"/>
              </a:rPr>
              <a:t> blue butterfly</a:t>
            </a:r>
          </a:p>
          <a:p>
            <a:endParaRPr lang="en-US" sz="2400" dirty="0">
              <a:solidFill>
                <a:schemeClr val="dk1"/>
              </a:solidFill>
            </a:endParaRPr>
          </a:p>
          <a:p>
            <a:pPr marL="342900" indent="-342900">
              <a:buFont typeface="Arial" panose="020B0604020202020204" pitchFamily="34" charset="0"/>
              <a:buChar char="•"/>
            </a:pPr>
            <a:r>
              <a:rPr lang="en-US" sz="2400" dirty="0">
                <a:solidFill>
                  <a:schemeClr val="dk1"/>
                </a:solidFill>
                <a:latin typeface="+mj-lt"/>
                <a:cs typeface="Times New Roman" panose="02020603050405020304" pitchFamily="18" charset="0"/>
              </a:rPr>
              <a:t>New Hampshire - can avoid</a:t>
            </a:r>
          </a:p>
          <a:p>
            <a:pPr marL="342900" indent="-342900">
              <a:buFont typeface="Arial" panose="020B0604020202020204" pitchFamily="34" charset="0"/>
              <a:buChar char="•"/>
            </a:pPr>
            <a:r>
              <a:rPr lang="en-US" sz="2400" dirty="0">
                <a:solidFill>
                  <a:schemeClr val="dk1"/>
                </a:solidFill>
                <a:latin typeface="+mj-lt"/>
                <a:cs typeface="Times New Roman" panose="02020603050405020304" pitchFamily="18" charset="0"/>
              </a:rPr>
              <a:t>Wisconsin - Likely require a different approach.</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grpSp>
        <p:nvGrpSpPr>
          <p:cNvPr id="12" name="Group 11">
            <a:extLst>
              <a:ext uri="{FF2B5EF4-FFF2-40B4-BE49-F238E27FC236}">
                <a16:creationId xmlns:a16="http://schemas.microsoft.com/office/drawing/2014/main" id="{4FD5553D-CFC0-8A4A-D6E6-EE9615F36606}"/>
              </a:ext>
            </a:extLst>
          </p:cNvPr>
          <p:cNvGrpSpPr/>
          <p:nvPr/>
        </p:nvGrpSpPr>
        <p:grpSpPr>
          <a:xfrm>
            <a:off x="7284707" y="2072346"/>
            <a:ext cx="1691489" cy="1466600"/>
            <a:chOff x="6748492" y="2811009"/>
            <a:chExt cx="1691489" cy="1466600"/>
          </a:xfrm>
        </p:grpSpPr>
        <p:pic>
          <p:nvPicPr>
            <p:cNvPr id="7" name="Picture 6">
              <a:extLst>
                <a:ext uri="{FF2B5EF4-FFF2-40B4-BE49-F238E27FC236}">
                  <a16:creationId xmlns:a16="http://schemas.microsoft.com/office/drawing/2014/main" id="{296BD66D-33F6-CDDB-8BB5-BDC9F93C2581}"/>
                </a:ext>
              </a:extLst>
            </p:cNvPr>
            <p:cNvPicPr>
              <a:picLocks noChangeAspect="1"/>
            </p:cNvPicPr>
            <p:nvPr/>
          </p:nvPicPr>
          <p:blipFill rotWithShape="1">
            <a:blip r:embed="rId4"/>
            <a:srcRect l="85157" t="26950" b="33492"/>
            <a:stretch/>
          </p:blipFill>
          <p:spPr>
            <a:xfrm>
              <a:off x="6748492" y="3180341"/>
              <a:ext cx="1035930" cy="1097268"/>
            </a:xfrm>
            <a:prstGeom prst="rect">
              <a:avLst/>
            </a:prstGeom>
          </p:spPr>
        </p:pic>
        <p:sp>
          <p:nvSpPr>
            <p:cNvPr id="10" name="TextBox 9">
              <a:extLst>
                <a:ext uri="{FF2B5EF4-FFF2-40B4-BE49-F238E27FC236}">
                  <a16:creationId xmlns:a16="http://schemas.microsoft.com/office/drawing/2014/main" id="{73CE4A3B-F82F-C291-901B-8320FFF3A4E3}"/>
                </a:ext>
              </a:extLst>
            </p:cNvPr>
            <p:cNvSpPr txBox="1"/>
            <p:nvPr/>
          </p:nvSpPr>
          <p:spPr>
            <a:xfrm>
              <a:off x="6748492" y="2811009"/>
              <a:ext cx="1691489" cy="369332"/>
            </a:xfrm>
            <a:prstGeom prst="rect">
              <a:avLst/>
            </a:prstGeom>
            <a:noFill/>
          </p:spPr>
          <p:txBody>
            <a:bodyPr wrap="none" rtlCol="0">
              <a:spAutoFit/>
            </a:bodyPr>
            <a:lstStyle/>
            <a:p>
              <a:r>
                <a:rPr lang="en-US" dirty="0"/>
                <a:t>New Hampshire</a:t>
              </a:r>
            </a:p>
          </p:txBody>
        </p:sp>
      </p:grpSp>
      <p:grpSp>
        <p:nvGrpSpPr>
          <p:cNvPr id="13" name="Group 12">
            <a:extLst>
              <a:ext uri="{FF2B5EF4-FFF2-40B4-BE49-F238E27FC236}">
                <a16:creationId xmlns:a16="http://schemas.microsoft.com/office/drawing/2014/main" id="{9C5DA6FF-E988-5172-BD59-3CD830820241}"/>
              </a:ext>
            </a:extLst>
          </p:cNvPr>
          <p:cNvGrpSpPr/>
          <p:nvPr/>
        </p:nvGrpSpPr>
        <p:grpSpPr>
          <a:xfrm>
            <a:off x="9387804" y="2072346"/>
            <a:ext cx="2194536" cy="3114411"/>
            <a:chOff x="9296365" y="2082650"/>
            <a:chExt cx="2194536" cy="3114411"/>
          </a:xfrm>
        </p:grpSpPr>
        <p:pic>
          <p:nvPicPr>
            <p:cNvPr id="9" name="Picture 8">
              <a:extLst>
                <a:ext uri="{FF2B5EF4-FFF2-40B4-BE49-F238E27FC236}">
                  <a16:creationId xmlns:a16="http://schemas.microsoft.com/office/drawing/2014/main" id="{E9374EC9-EABB-FDE2-409D-74CCC738FBC5}"/>
                </a:ext>
              </a:extLst>
            </p:cNvPr>
            <p:cNvPicPr>
              <a:picLocks noChangeAspect="1"/>
            </p:cNvPicPr>
            <p:nvPr/>
          </p:nvPicPr>
          <p:blipFill rotWithShape="1">
            <a:blip r:embed="rId4"/>
            <a:srcRect r="68556"/>
            <a:stretch/>
          </p:blipFill>
          <p:spPr>
            <a:xfrm>
              <a:off x="9296365" y="2423171"/>
              <a:ext cx="2194536" cy="2773890"/>
            </a:xfrm>
            <a:prstGeom prst="rect">
              <a:avLst/>
            </a:prstGeom>
          </p:spPr>
        </p:pic>
        <p:sp>
          <p:nvSpPr>
            <p:cNvPr id="11" name="TextBox 10">
              <a:extLst>
                <a:ext uri="{FF2B5EF4-FFF2-40B4-BE49-F238E27FC236}">
                  <a16:creationId xmlns:a16="http://schemas.microsoft.com/office/drawing/2014/main" id="{87630502-E818-EEE5-84B8-AE4CA9FF9DED}"/>
                </a:ext>
              </a:extLst>
            </p:cNvPr>
            <p:cNvSpPr txBox="1"/>
            <p:nvPr/>
          </p:nvSpPr>
          <p:spPr>
            <a:xfrm>
              <a:off x="9296365" y="2082650"/>
              <a:ext cx="1150058" cy="369332"/>
            </a:xfrm>
            <a:prstGeom prst="rect">
              <a:avLst/>
            </a:prstGeom>
            <a:noFill/>
          </p:spPr>
          <p:txBody>
            <a:bodyPr wrap="none" rtlCol="0">
              <a:spAutoFit/>
            </a:bodyPr>
            <a:lstStyle/>
            <a:p>
              <a:r>
                <a:rPr lang="en-US" dirty="0"/>
                <a:t>Wisconsin</a:t>
              </a:r>
            </a:p>
          </p:txBody>
        </p:sp>
      </p:grpSp>
    </p:spTree>
    <p:extLst>
      <p:ext uri="{BB962C8B-B14F-4D97-AF65-F5344CB8AC3E}">
        <p14:creationId xmlns:p14="http://schemas.microsoft.com/office/powerpoint/2010/main" val="4163979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 – Formal   </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691659"/>
            <a:ext cx="6170214" cy="3323987"/>
          </a:xfrm>
          <a:prstGeom prst="rect">
            <a:avLst/>
          </a:prstGeom>
          <a:noFill/>
        </p:spPr>
        <p:txBody>
          <a:bodyPr wrap="square" rtlCol="0">
            <a:spAutoFit/>
          </a:bodyPr>
          <a:lstStyle/>
          <a:p>
            <a:pPr algn="l"/>
            <a:r>
              <a:rPr lang="en-US" sz="2400" b="0" i="0" dirty="0">
                <a:solidFill>
                  <a:srgbClr val="333333"/>
                </a:solidFill>
                <a:effectLst/>
              </a:rPr>
              <a:t>For areas where trapping cannot be avoided and few or no useful protection measures are available, we might have to make a </a:t>
            </a:r>
            <a:r>
              <a:rPr lang="en-US" sz="2400" b="0" i="0" u="sng" dirty="0">
                <a:solidFill>
                  <a:srgbClr val="333333"/>
                </a:solidFill>
                <a:effectLst/>
              </a:rPr>
              <a:t>likely to adversely affect determination</a:t>
            </a:r>
            <a:r>
              <a:rPr lang="en-US" sz="2400" b="0" i="0" dirty="0">
                <a:solidFill>
                  <a:srgbClr val="333333"/>
                </a:solidFill>
                <a:effectLst/>
              </a:rPr>
              <a:t>(s) and initiate formal consultation.</a:t>
            </a:r>
          </a:p>
          <a:p>
            <a:pPr algn="l"/>
            <a:endParaRPr lang="en-US" sz="2400" dirty="0">
              <a:solidFill>
                <a:srgbClr val="333333"/>
              </a:solidFill>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pic>
        <p:nvPicPr>
          <p:cNvPr id="3" name="Picture 2">
            <a:hlinkClick r:id="rId4"/>
            <a:extLst>
              <a:ext uri="{FF2B5EF4-FFF2-40B4-BE49-F238E27FC236}">
                <a16:creationId xmlns:a16="http://schemas.microsoft.com/office/drawing/2014/main" id="{A5C8F23D-C686-D2A1-127B-A10BCF3B609F}"/>
              </a:ext>
            </a:extLst>
          </p:cNvPr>
          <p:cNvPicPr>
            <a:picLocks noChangeAspect="1"/>
          </p:cNvPicPr>
          <p:nvPr/>
        </p:nvPicPr>
        <p:blipFill rotWithShape="1">
          <a:blip r:embed="rId5"/>
          <a:srcRect l="31589"/>
          <a:stretch/>
        </p:blipFill>
        <p:spPr>
          <a:xfrm>
            <a:off x="6961253" y="1691659"/>
            <a:ext cx="4945759" cy="4800600"/>
          </a:xfrm>
          <a:prstGeom prst="rect">
            <a:avLst/>
          </a:prstGeom>
        </p:spPr>
      </p:pic>
    </p:spTree>
    <p:extLst>
      <p:ext uri="{BB962C8B-B14F-4D97-AF65-F5344CB8AC3E}">
        <p14:creationId xmlns:p14="http://schemas.microsoft.com/office/powerpoint/2010/main" val="3842282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030"/>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 - RPBB </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838200" y="1785669"/>
            <a:ext cx="4800605" cy="3693319"/>
          </a:xfrm>
          <a:prstGeom prst="rect">
            <a:avLst/>
          </a:prstGeom>
          <a:noFill/>
        </p:spPr>
        <p:txBody>
          <a:bodyPr wrap="square" rtlCol="0">
            <a:spAutoFit/>
          </a:bodyPr>
          <a:lstStyle/>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11 States with RPBB Populations</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3 State could not avoid trapping</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Illinois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Minnesota</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Wisconsin</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pic>
        <p:nvPicPr>
          <p:cNvPr id="9" name="Picture 8" descr="Map showing red areas for Minnesota, Wisconsin and Illinois and yellow areas for Iowa, Indiana, Ohio, West Virginia, Virginia, Massachusetts, and Maine">
            <a:extLst>
              <a:ext uri="{FF2B5EF4-FFF2-40B4-BE49-F238E27FC236}">
                <a16:creationId xmlns:a16="http://schemas.microsoft.com/office/drawing/2014/main" id="{44B64B4C-62D4-C0C0-1D4B-8D73DBD0A3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2713" y="1778425"/>
            <a:ext cx="5915585" cy="4210867"/>
          </a:xfrm>
          <a:prstGeom prst="rect">
            <a:avLst/>
          </a:prstGeom>
        </p:spPr>
      </p:pic>
    </p:spTree>
    <p:extLst>
      <p:ext uri="{BB962C8B-B14F-4D97-AF65-F5344CB8AC3E}">
        <p14:creationId xmlns:p14="http://schemas.microsoft.com/office/powerpoint/2010/main" val="1608326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Formal Consultation - RPBB</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9" name="TextBox 8">
            <a:extLst>
              <a:ext uri="{FF2B5EF4-FFF2-40B4-BE49-F238E27FC236}">
                <a16:creationId xmlns:a16="http://schemas.microsoft.com/office/drawing/2014/main" id="{5DAE05FD-2CA3-4BEB-B9AC-F29573AB1DEB}"/>
              </a:ext>
            </a:extLst>
          </p:cNvPr>
          <p:cNvSpPr txBox="1"/>
          <p:nvPr/>
        </p:nvSpPr>
        <p:spPr>
          <a:xfrm>
            <a:off x="838200" y="1668044"/>
            <a:ext cx="5166361" cy="3539430"/>
          </a:xfrm>
          <a:prstGeom prst="rect">
            <a:avLst/>
          </a:prstGeom>
          <a:noFill/>
        </p:spPr>
        <p:txBody>
          <a:bodyPr wrap="square" rtlCol="0">
            <a:spAutoFit/>
          </a:bodyPr>
          <a:lstStyle/>
          <a:p>
            <a:r>
              <a:rPr lang="en-US" sz="3200" dirty="0"/>
              <a:t>For rusty patched bumble bee:</a:t>
            </a:r>
          </a:p>
          <a:p>
            <a:endParaRPr lang="en-US" sz="3200" dirty="0"/>
          </a:p>
          <a:p>
            <a:r>
              <a:rPr lang="en-US" sz="3200" dirty="0"/>
              <a:t>Populations in large areas of Illinois, Minnesota, and Wisconsin.</a:t>
            </a:r>
          </a:p>
          <a:p>
            <a:endParaRPr lang="en-US" sz="3200" dirty="0"/>
          </a:p>
          <a:p>
            <a:r>
              <a:rPr lang="en-US" sz="3200" dirty="0"/>
              <a:t> </a:t>
            </a:r>
          </a:p>
        </p:txBody>
      </p:sp>
      <p:pic>
        <p:nvPicPr>
          <p:cNvPr id="10" name="Picture 9">
            <a:extLst>
              <a:ext uri="{FF2B5EF4-FFF2-40B4-BE49-F238E27FC236}">
                <a16:creationId xmlns:a16="http://schemas.microsoft.com/office/drawing/2014/main" id="{50F0F062-3D69-8FF1-16F4-6A5F1FE8E333}"/>
              </a:ext>
            </a:extLst>
          </p:cNvPr>
          <p:cNvPicPr>
            <a:picLocks noChangeAspect="1"/>
          </p:cNvPicPr>
          <p:nvPr/>
        </p:nvPicPr>
        <p:blipFill>
          <a:blip r:embed="rId4"/>
          <a:stretch>
            <a:fillRect/>
          </a:stretch>
        </p:blipFill>
        <p:spPr>
          <a:xfrm>
            <a:off x="6092189" y="2008078"/>
            <a:ext cx="5669218" cy="4209334"/>
          </a:xfrm>
          <a:prstGeom prst="rect">
            <a:avLst/>
          </a:prstGeom>
        </p:spPr>
      </p:pic>
    </p:spTree>
    <p:extLst>
      <p:ext uri="{BB962C8B-B14F-4D97-AF65-F5344CB8AC3E}">
        <p14:creationId xmlns:p14="http://schemas.microsoft.com/office/powerpoint/2010/main" val="1337877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Consultation Strategy – Formal   </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691659"/>
            <a:ext cx="10882740" cy="2585323"/>
          </a:xfrm>
          <a:prstGeom prst="rect">
            <a:avLst/>
          </a:prstGeom>
          <a:noFill/>
        </p:spPr>
        <p:txBody>
          <a:bodyPr wrap="square" rtlCol="0">
            <a:spAutoFit/>
          </a:bodyPr>
          <a:lstStyle/>
          <a:p>
            <a:pPr algn="l"/>
            <a:r>
              <a:rPr lang="en-US" sz="2400" b="0" i="0" dirty="0">
                <a:solidFill>
                  <a:srgbClr val="333333"/>
                </a:solidFill>
                <a:effectLst/>
              </a:rPr>
              <a:t>Prior to placing traps: </a:t>
            </a:r>
          </a:p>
          <a:p>
            <a:pPr marL="457200" indent="-457200" algn="l">
              <a:buAutoNum type="arabicParenR"/>
            </a:pPr>
            <a:r>
              <a:rPr lang="en-US" sz="2400" dirty="0">
                <a:solidFill>
                  <a:srgbClr val="333333"/>
                </a:solidFill>
              </a:rPr>
              <a:t>Check the </a:t>
            </a:r>
            <a:r>
              <a:rPr lang="en-US" sz="2400" dirty="0">
                <a:solidFill>
                  <a:srgbClr val="333333"/>
                </a:solidFill>
                <a:hlinkClick r:id="rId4"/>
              </a:rPr>
              <a:t>rusty patched bumble bee map </a:t>
            </a:r>
            <a:r>
              <a:rPr lang="en-US" sz="2400" dirty="0">
                <a:solidFill>
                  <a:srgbClr val="333333"/>
                </a:solidFill>
              </a:rPr>
              <a:t>for changes.</a:t>
            </a:r>
          </a:p>
          <a:p>
            <a:pPr marL="457200" indent="-457200" algn="l">
              <a:buAutoNum type="arabicParenR"/>
            </a:pPr>
            <a:r>
              <a:rPr lang="en-US" sz="2400" b="0" i="0" dirty="0">
                <a:solidFill>
                  <a:srgbClr val="333333"/>
                </a:solidFill>
                <a:effectLst/>
              </a:rPr>
              <a:t>Confirm GPS </a:t>
            </a:r>
            <a:r>
              <a:rPr lang="en-US" sz="2400" dirty="0">
                <a:solidFill>
                  <a:srgbClr val="333333"/>
                </a:solidFill>
              </a:rPr>
              <a:t>c</a:t>
            </a:r>
            <a:r>
              <a:rPr lang="en-US" sz="2400" b="0" i="0" dirty="0">
                <a:solidFill>
                  <a:srgbClr val="333333"/>
                </a:solidFill>
                <a:effectLst/>
              </a:rPr>
              <a:t>oordinators of trapping locations.</a:t>
            </a:r>
          </a:p>
          <a:p>
            <a:pPr marL="457200" indent="-457200" algn="l">
              <a:buAutoNum type="arabicParenR"/>
            </a:pPr>
            <a:r>
              <a:rPr lang="en-US" sz="2400" dirty="0">
                <a:solidFill>
                  <a:srgbClr val="333333"/>
                </a:solidFill>
              </a:rPr>
              <a:t>Compare trapping coordinates and High and Low Potential Zones.  </a:t>
            </a:r>
          </a:p>
          <a:p>
            <a:pPr marL="457200" indent="-457200" algn="l">
              <a:buAutoNum type="arabicParenR"/>
            </a:pPr>
            <a:r>
              <a:rPr lang="en-US" sz="2400" dirty="0">
                <a:solidFill>
                  <a:srgbClr val="333333"/>
                </a:solidFill>
                <a:latin typeface="Times New Roman" panose="02020603050405020304" pitchFamily="18" charset="0"/>
                <a:cs typeface="Times New Roman" panose="02020603050405020304" pitchFamily="18" charset="0"/>
              </a:rPr>
              <a:t>Follow policy guidance when overlapped.</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480491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6036473" cy="2277547"/>
          </a:xfrm>
          <a:prstGeom prst="rect">
            <a:avLst/>
          </a:prstGeom>
          <a:noFill/>
        </p:spPr>
        <p:txBody>
          <a:bodyPr wrap="square" rtlCol="0">
            <a:spAutoFit/>
          </a:bodyPr>
          <a:lstStyle/>
          <a:p>
            <a:pPr marL="914400" lvl="1" indent="-45720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extLst>
              <p:ext uri="{D42A27DB-BD31-4B8C-83A1-F6EECF244321}">
                <p14:modId xmlns:p14="http://schemas.microsoft.com/office/powerpoint/2010/main" val="162814324"/>
              </p:ext>
            </p:extLst>
          </p:nvPr>
        </p:nvGraphicFramePr>
        <p:xfrm>
          <a:off x="1615489" y="1571620"/>
          <a:ext cx="9326777" cy="478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3345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Plastic Bucket Trap</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6036473" cy="3754874"/>
          </a:xfrm>
          <a:prstGeom prst="rect">
            <a:avLst/>
          </a:prstGeom>
          <a:noFill/>
        </p:spPr>
        <p:txBody>
          <a:bodyPr wrap="square" rtlCol="0">
            <a:spAutoFit/>
          </a:bodyPr>
          <a:lstStyle/>
          <a:p>
            <a:pPr lvl="1"/>
            <a:r>
              <a:rPr lang="en-US" sz="2800" dirty="0">
                <a:latin typeface="Times New Roman" panose="02020603050405020304" pitchFamily="18" charset="0"/>
                <a:cs typeface="Times New Roman" panose="02020603050405020304" pitchFamily="18" charset="0"/>
              </a:rPr>
              <a:t>All States: </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Low Potential Zones (yellow zones): </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Require identification of bumble bee bycatch.</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Follow Annex 1</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 notice is required</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extLst>
              <p:ext uri="{D42A27DB-BD31-4B8C-83A1-F6EECF244321}">
                <p14:modId xmlns:p14="http://schemas.microsoft.com/office/powerpoint/2010/main" val="2576576306"/>
              </p:ext>
            </p:extLst>
          </p:nvPr>
        </p:nvGraphicFramePr>
        <p:xfrm>
          <a:off x="8290536" y="1957028"/>
          <a:ext cx="2834609" cy="37775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77987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Plastic Bucket Trap</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7042302" cy="4185761"/>
          </a:xfrm>
          <a:prstGeom prst="rect">
            <a:avLst/>
          </a:prstGeom>
          <a:noFill/>
        </p:spPr>
        <p:txBody>
          <a:bodyPr wrap="square" rtlCol="0">
            <a:spAutoFit/>
          </a:bodyPr>
          <a:lstStyle/>
          <a:p>
            <a:pPr lvl="1"/>
            <a:r>
              <a:rPr lang="en-US" sz="2800" dirty="0">
                <a:latin typeface="Times New Roman" panose="02020603050405020304" pitchFamily="18" charset="0"/>
                <a:cs typeface="Times New Roman" panose="02020603050405020304" pitchFamily="18" charset="0"/>
              </a:rPr>
              <a:t>Illinois, Minnesota, and Wisconsin: </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High Potential Zones (red zones): </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Notice and Approval Required </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SPHD assembles trap location list</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Require identification of bumble bee bycatch (follow Annex)</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FWS will approve final locations</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nvPr>
        </p:nvGraphicFramePr>
        <p:xfrm>
          <a:off x="8290536" y="1957028"/>
          <a:ext cx="2834609" cy="37775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31465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Plastic Bucket Trap</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7042302" cy="2893100"/>
          </a:xfrm>
          <a:prstGeom prst="rect">
            <a:avLst/>
          </a:prstGeom>
          <a:noFill/>
        </p:spPr>
        <p:txBody>
          <a:bodyPr wrap="square" rtlCol="0">
            <a:spAutoFit/>
          </a:bodyPr>
          <a:lstStyle/>
          <a:p>
            <a:pPr lvl="1"/>
            <a:r>
              <a:rPr lang="en-US" sz="2800" dirty="0">
                <a:latin typeface="Times New Roman" panose="02020603050405020304" pitchFamily="18" charset="0"/>
                <a:cs typeface="Times New Roman" panose="02020603050405020304" pitchFamily="18" charset="0"/>
              </a:rPr>
              <a:t>States other than, Illinois, Minnesota, and Wisconsin: </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High Potential Zones (red zones): </a:t>
            </a:r>
          </a:p>
          <a:p>
            <a:pPr lvl="1"/>
            <a:endParaRPr lang="en-US" sz="2800" dirty="0">
              <a:latin typeface="Times New Roman" panose="02020603050405020304" pitchFamily="18" charset="0"/>
              <a:cs typeface="Times New Roman" panose="02020603050405020304" pitchFamily="18" charset="0"/>
            </a:endParaRPr>
          </a:p>
          <a:p>
            <a:pPr marL="1257300" lvl="2"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Must be avoided</a:t>
            </a:r>
          </a:p>
          <a:p>
            <a:pPr marL="342900" indent="-342900">
              <a:buFont typeface="Arial" panose="020B0604020202020204" pitchFamily="34" charset="0"/>
              <a:buChar char="•"/>
            </a:pPr>
            <a:endParaRPr lang="en-US" dirty="0"/>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nvPr>
        </p:nvGraphicFramePr>
        <p:xfrm>
          <a:off x="8290536" y="1957028"/>
          <a:ext cx="2834609" cy="37775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05907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Prism Traps</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6036473" cy="4170950"/>
          </a:xfrm>
          <a:prstGeom prst="rect">
            <a:avLst/>
          </a:prstGeom>
          <a:noFill/>
        </p:spPr>
        <p:txBody>
          <a:bodyPr wrap="square" rtlCol="0">
            <a:spAutoFit/>
          </a:bodyPr>
          <a:lstStyle/>
          <a:p>
            <a:r>
              <a:rPr lang="en-US" sz="2400" dirty="0">
                <a:cs typeface="Times New Roman" panose="02020603050405020304" pitchFamily="18" charset="0"/>
              </a:rPr>
              <a:t>All States: </a:t>
            </a:r>
          </a:p>
          <a:p>
            <a:pPr lvl="1"/>
            <a:endParaRPr lang="en-US" sz="2400" dirty="0">
              <a:cs typeface="Times New Roman" panose="02020603050405020304" pitchFamily="18" charset="0"/>
            </a:endParaRPr>
          </a:p>
          <a:p>
            <a:pPr marR="0" lvl="0">
              <a:lnSpc>
                <a:spcPct val="107000"/>
              </a:lnSpc>
              <a:spcBef>
                <a:spcPts val="0"/>
              </a:spcBef>
              <a:spcAft>
                <a:spcPts val="800"/>
              </a:spcAft>
            </a:pPr>
            <a:r>
              <a:rPr lang="en-US" sz="2400" dirty="0">
                <a:solidFill>
                  <a:srgbClr val="000000"/>
                </a:solidFill>
                <a:effectLst/>
                <a:ea typeface="Calibri" panose="020F0502020204030204" pitchFamily="34" charset="0"/>
                <a:cs typeface="Times New Roman" panose="02020603050405020304" pitchFamily="18" charset="0"/>
              </a:rPr>
              <a:t>High Potential Zones (red zones on the map) </a:t>
            </a:r>
          </a:p>
          <a:p>
            <a:pPr marL="800100" lvl="1" indent="-342900">
              <a:lnSpc>
                <a:spcPct val="107000"/>
              </a:lnSpc>
              <a:spcAft>
                <a:spcPts val="800"/>
              </a:spcAft>
              <a:buFont typeface="Arial" panose="020B0604020202020204" pitchFamily="34" charset="0"/>
              <a:buChar char="•"/>
            </a:pPr>
            <a:r>
              <a:rPr lang="en-US" sz="2400" dirty="0">
                <a:solidFill>
                  <a:srgbClr val="000000"/>
                </a:solidFill>
                <a:effectLst/>
                <a:ea typeface="Calibri" panose="020F0502020204030204" pitchFamily="34" charset="0"/>
                <a:cs typeface="Times New Roman" panose="02020603050405020304" pitchFamily="18" charset="0"/>
              </a:rPr>
              <a:t>May not be used.</a:t>
            </a:r>
            <a:endParaRPr lang="en-US" sz="24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2400" dirty="0">
              <a:solidFill>
                <a:srgbClr val="000000"/>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dirty="0">
                <a:solidFill>
                  <a:srgbClr val="000000"/>
                </a:solidFill>
                <a:effectLst/>
                <a:ea typeface="Calibri" panose="020F0502020204030204" pitchFamily="34" charset="0"/>
                <a:cs typeface="Times New Roman" panose="02020603050405020304" pitchFamily="18" charset="0"/>
              </a:rPr>
              <a:t>Low Potential Zones (yellow zones on the map)</a:t>
            </a:r>
          </a:p>
          <a:p>
            <a:pPr marL="800100" lvl="1" indent="-342900">
              <a:lnSpc>
                <a:spcPct val="107000"/>
              </a:lnSpc>
              <a:buFont typeface="Arial" panose="020B0604020202020204" pitchFamily="34" charset="0"/>
              <a:buChar char="•"/>
            </a:pPr>
            <a:r>
              <a:rPr lang="en-US" sz="2400" dirty="0">
                <a:solidFill>
                  <a:srgbClr val="000000"/>
                </a:solidFill>
                <a:effectLst/>
                <a:ea typeface="Calibri" panose="020F0502020204030204" pitchFamily="34" charset="0"/>
                <a:cs typeface="Times New Roman" panose="02020603050405020304" pitchFamily="18" charset="0"/>
              </a:rPr>
              <a:t>Limit use as much as possible. </a:t>
            </a:r>
            <a:endParaRPr lang="en-US" sz="2400" dirty="0">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2400" dirty="0">
              <a:solidFill>
                <a:srgbClr val="000000"/>
              </a:solidFill>
              <a:effectLs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dirty="0">
                <a:solidFill>
                  <a:srgbClr val="000000"/>
                </a:solidFill>
                <a:effectLst/>
                <a:ea typeface="Calibri" panose="020F0502020204030204" pitchFamily="34" charset="0"/>
                <a:cs typeface="Times New Roman" panose="02020603050405020304" pitchFamily="18" charset="0"/>
              </a:rPr>
              <a:t>Historical Areas (blue/gray zones on the map) </a:t>
            </a:r>
          </a:p>
          <a:p>
            <a:pPr marL="800100" lvl="1" indent="-342900">
              <a:lnSpc>
                <a:spcPct val="107000"/>
              </a:lnSpc>
              <a:buFont typeface="Arial" panose="020B0604020202020204" pitchFamily="34" charset="0"/>
              <a:buChar char="•"/>
            </a:pPr>
            <a:r>
              <a:rPr lang="en-US" sz="2400" dirty="0">
                <a:solidFill>
                  <a:srgbClr val="000000"/>
                </a:solidFill>
                <a:effectLst/>
                <a:ea typeface="Calibri" panose="020F0502020204030204" pitchFamily="34" charset="0"/>
                <a:cs typeface="Times New Roman" panose="02020603050405020304" pitchFamily="18" charset="0"/>
              </a:rPr>
              <a:t>No restrictions.  </a:t>
            </a:r>
            <a:endParaRPr lang="en-US" sz="2400" dirty="0">
              <a:effectLst/>
              <a:ea typeface="Calibri" panose="020F0502020204030204" pitchFamily="34" charset="0"/>
              <a:cs typeface="Times New Roman" panose="02020603050405020304" pitchFamily="18" charset="0"/>
            </a:endParaRPr>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extLst>
              <p:ext uri="{D42A27DB-BD31-4B8C-83A1-F6EECF244321}">
                <p14:modId xmlns:p14="http://schemas.microsoft.com/office/powerpoint/2010/main" val="3304962013"/>
              </p:ext>
            </p:extLst>
          </p:nvPr>
        </p:nvGraphicFramePr>
        <p:xfrm>
          <a:off x="8661517" y="1806387"/>
          <a:ext cx="2743200" cy="478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26451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Large Plastic Delta Traps</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805251" y="1654518"/>
            <a:ext cx="7835258" cy="5089342"/>
          </a:xfrm>
          <a:prstGeom prst="rect">
            <a:avLst/>
          </a:prstGeom>
          <a:noFill/>
        </p:spPr>
        <p:txBody>
          <a:bodyPr wrap="square" rtlCol="0">
            <a:spAutoFit/>
          </a:bodyPr>
          <a:lstStyle/>
          <a:p>
            <a:pPr marL="0" marR="0">
              <a:lnSpc>
                <a:spcPct val="107000"/>
              </a:lnSpc>
              <a:spcBef>
                <a:spcPts val="200"/>
              </a:spcBef>
              <a:spcAft>
                <a:spcPts val="0"/>
              </a:spcAft>
            </a:pPr>
            <a:r>
              <a:rPr lang="en-US" sz="2400" dirty="0">
                <a:effectLst/>
                <a:latin typeface="+mj-lt"/>
                <a:ea typeface="Times New Roman" panose="02020603050405020304" pitchFamily="18" charset="0"/>
                <a:cs typeface="Times New Roman" panose="02020603050405020304" pitchFamily="18" charset="0"/>
              </a:rPr>
              <a:t>All States: </a:t>
            </a:r>
          </a:p>
          <a:p>
            <a:pPr marL="0" marR="0">
              <a:lnSpc>
                <a:spcPct val="107000"/>
              </a:lnSpc>
              <a:spcBef>
                <a:spcPts val="200"/>
              </a:spcBef>
              <a:spcAft>
                <a:spcPts val="0"/>
              </a:spcAft>
            </a:pPr>
            <a:endParaRPr lang="en-US" sz="2400" dirty="0">
              <a:latin typeface="+mj-lt"/>
              <a:ea typeface="Times New Roman" panose="02020603050405020304" pitchFamily="18" charset="0"/>
              <a:cs typeface="Times New Roman" panose="02020603050405020304" pitchFamily="18" charset="0"/>
            </a:endParaRPr>
          </a:p>
          <a:p>
            <a:pPr marL="0" marR="0">
              <a:lnSpc>
                <a:spcPct val="107000"/>
              </a:lnSpc>
              <a:spcBef>
                <a:spcPts val="200"/>
              </a:spcBef>
              <a:spcAft>
                <a:spcPts val="0"/>
              </a:spcAft>
            </a:pPr>
            <a:r>
              <a:rPr lang="en-US" sz="2400" dirty="0">
                <a:effectLst/>
                <a:latin typeface="+mj-lt"/>
                <a:ea typeface="Times New Roman" panose="02020603050405020304" pitchFamily="18" charset="0"/>
                <a:cs typeface="Times New Roman" panose="02020603050405020304" pitchFamily="18" charset="0"/>
              </a:rPr>
              <a:t>Large Plastic Delta Traps (White) </a:t>
            </a:r>
          </a:p>
          <a:p>
            <a:pPr marR="0" lvl="0">
              <a:spcBef>
                <a:spcPts val="0"/>
              </a:spcBef>
              <a:spcAft>
                <a:spcPts val="800"/>
              </a:spcAft>
            </a:pPr>
            <a:endParaRPr lang="en-US" sz="2400" dirty="0">
              <a:effectLst/>
              <a:latin typeface="+mj-lt"/>
              <a:ea typeface="Calibri" panose="020F0502020204030204" pitchFamily="34" charset="0"/>
              <a:cs typeface="Times New Roman" panose="02020603050405020304" pitchFamily="18" charset="0"/>
            </a:endParaRPr>
          </a:p>
          <a:p>
            <a:pPr marR="0" lvl="0">
              <a:spcBef>
                <a:spcPts val="0"/>
              </a:spcBef>
              <a:spcAft>
                <a:spcPts val="800"/>
              </a:spcAft>
            </a:pPr>
            <a:r>
              <a:rPr lang="en-US" sz="2400" dirty="0">
                <a:effectLst/>
                <a:latin typeface="+mj-lt"/>
                <a:ea typeface="Calibri" panose="020F0502020204030204" pitchFamily="34" charset="0"/>
                <a:cs typeface="Times New Roman" panose="02020603050405020304" pitchFamily="18" charset="0"/>
              </a:rPr>
              <a:t>High Potential Zones (red zones)</a:t>
            </a:r>
          </a:p>
          <a:p>
            <a:pPr marL="800100" lvl="1" indent="-342900">
              <a:spcAft>
                <a:spcPts val="80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May not be used. (Alternative colors are acceptable.)</a:t>
            </a:r>
          </a:p>
          <a:p>
            <a:pPr marR="0" lvl="0">
              <a:lnSpc>
                <a:spcPct val="107000"/>
              </a:lnSpc>
              <a:spcBef>
                <a:spcPts val="0"/>
              </a:spcBef>
              <a:spcAft>
                <a:spcPts val="0"/>
              </a:spcAft>
            </a:pPr>
            <a:endParaRPr lang="en-US" sz="24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dirty="0">
                <a:effectLst/>
                <a:latin typeface="+mj-lt"/>
                <a:ea typeface="Calibri" panose="020F0502020204030204" pitchFamily="34" charset="0"/>
                <a:cs typeface="Times New Roman" panose="02020603050405020304" pitchFamily="18" charset="0"/>
              </a:rPr>
              <a:t>Low Potential Zones (yellow zones)</a:t>
            </a:r>
          </a:p>
          <a:p>
            <a:pPr marL="800100" lvl="1" indent="-342900">
              <a:lnSpc>
                <a:spcPct val="107000"/>
              </a:lnSpc>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Limit use as much as possible. </a:t>
            </a:r>
          </a:p>
          <a:p>
            <a:pPr marR="0" lvl="0">
              <a:lnSpc>
                <a:spcPct val="107000"/>
              </a:lnSpc>
              <a:spcBef>
                <a:spcPts val="0"/>
              </a:spcBef>
              <a:spcAft>
                <a:spcPts val="0"/>
              </a:spcAft>
            </a:pPr>
            <a:endParaRPr lang="en-US" sz="24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dirty="0">
                <a:effectLst/>
                <a:latin typeface="+mj-lt"/>
                <a:ea typeface="Calibri" panose="020F0502020204030204" pitchFamily="34" charset="0"/>
                <a:cs typeface="Times New Roman" panose="02020603050405020304" pitchFamily="18" charset="0"/>
              </a:rPr>
              <a:t>Historical Areas (blue/gray zones)</a:t>
            </a:r>
          </a:p>
          <a:p>
            <a:pPr marL="800100" lvl="1" indent="-342900">
              <a:lnSpc>
                <a:spcPct val="107000"/>
              </a:lnSpc>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No restrictions.  </a:t>
            </a:r>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extLst>
              <p:ext uri="{D42A27DB-BD31-4B8C-83A1-F6EECF244321}">
                <p14:modId xmlns:p14="http://schemas.microsoft.com/office/powerpoint/2010/main" val="4114549626"/>
              </p:ext>
            </p:extLst>
          </p:nvPr>
        </p:nvGraphicFramePr>
        <p:xfrm>
          <a:off x="8688691" y="1960432"/>
          <a:ext cx="2743200" cy="478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79406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Large Plastic Delta Traps</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23181" y="1806407"/>
            <a:ext cx="6036473" cy="4325223"/>
          </a:xfrm>
          <a:prstGeom prst="rect">
            <a:avLst/>
          </a:prstGeom>
          <a:noFill/>
        </p:spPr>
        <p:txBody>
          <a:bodyPr wrap="square" rtlCol="0">
            <a:spAutoFit/>
          </a:bodyPr>
          <a:lstStyle/>
          <a:p>
            <a:pPr marL="571500" marR="0" indent="-571500">
              <a:lnSpc>
                <a:spcPct val="107000"/>
              </a:lnSpc>
              <a:spcBef>
                <a:spcPts val="200"/>
              </a:spcBef>
              <a:spcAft>
                <a:spcPts val="0"/>
              </a:spcAft>
            </a:pPr>
            <a:r>
              <a:rPr lang="en-US" sz="2400" dirty="0">
                <a:effectLst/>
                <a:latin typeface="+mj-lt"/>
                <a:ea typeface="Times New Roman" panose="02020603050405020304" pitchFamily="18" charset="0"/>
                <a:cs typeface="Times New Roman" panose="02020603050405020304" pitchFamily="18" charset="0"/>
              </a:rPr>
              <a:t>All States: </a:t>
            </a:r>
          </a:p>
          <a:p>
            <a:pPr marR="0" lvl="0">
              <a:lnSpc>
                <a:spcPct val="107000"/>
              </a:lnSpc>
              <a:spcBef>
                <a:spcPts val="0"/>
              </a:spcBef>
              <a:spcAft>
                <a:spcPts val="800"/>
              </a:spcAft>
            </a:pPr>
            <a:endParaRPr lang="en-US" sz="24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US" sz="2400" dirty="0">
                <a:effectLst/>
                <a:latin typeface="+mj-lt"/>
                <a:ea typeface="Calibri" panose="020F0502020204030204" pitchFamily="34" charset="0"/>
                <a:cs typeface="Times New Roman" panose="02020603050405020304" pitchFamily="18" charset="0"/>
              </a:rPr>
              <a:t>High Potential Zones (red zones)</a:t>
            </a:r>
          </a:p>
          <a:p>
            <a:pPr marL="342900" marR="0" lvl="0" indent="-342900">
              <a:lnSpc>
                <a:spcPct val="107000"/>
              </a:lnSpc>
              <a:spcBef>
                <a:spcPts val="0"/>
              </a:spcBef>
              <a:spcAft>
                <a:spcPts val="80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Limit use as much as possible.</a:t>
            </a:r>
          </a:p>
          <a:p>
            <a:pPr marR="0" lvl="0">
              <a:lnSpc>
                <a:spcPct val="107000"/>
              </a:lnSpc>
              <a:spcBef>
                <a:spcPts val="0"/>
              </a:spcBef>
              <a:spcAft>
                <a:spcPts val="0"/>
              </a:spcAft>
            </a:pPr>
            <a:endParaRPr lang="en-US" sz="24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dirty="0">
                <a:effectLst/>
                <a:latin typeface="+mj-lt"/>
                <a:ea typeface="Calibri" panose="020F0502020204030204" pitchFamily="34" charset="0"/>
                <a:cs typeface="Times New Roman" panose="02020603050405020304" pitchFamily="18" charset="0"/>
              </a:rPr>
              <a:t>Low Potential Zones (yellow zones)</a:t>
            </a:r>
          </a:p>
          <a:p>
            <a:pPr marL="342900" marR="0" lvl="0" indent="-342900">
              <a:lnSpc>
                <a:spcPct val="107000"/>
              </a:lnSpc>
              <a:spcBef>
                <a:spcPts val="0"/>
              </a:spcBef>
              <a:spcAft>
                <a:spcPts val="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 Limit use as much as possible. </a:t>
            </a:r>
          </a:p>
          <a:p>
            <a:pPr marR="0" lvl="0">
              <a:lnSpc>
                <a:spcPct val="107000"/>
              </a:lnSpc>
              <a:spcBef>
                <a:spcPts val="0"/>
              </a:spcBef>
              <a:spcAft>
                <a:spcPts val="0"/>
              </a:spcAft>
            </a:pPr>
            <a:endParaRPr lang="en-US" sz="2400" dirty="0">
              <a:effectLst/>
              <a:latin typeface="+mj-lt"/>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dirty="0">
                <a:effectLst/>
                <a:latin typeface="+mj-lt"/>
                <a:ea typeface="Calibri" panose="020F0502020204030204" pitchFamily="34" charset="0"/>
                <a:cs typeface="Times New Roman" panose="02020603050405020304" pitchFamily="18" charset="0"/>
              </a:rPr>
              <a:t>Historical Areas (blue/gray zone)</a:t>
            </a:r>
          </a:p>
          <a:p>
            <a:pPr marL="342900" marR="0" lvl="0" indent="-342900">
              <a:lnSpc>
                <a:spcPct val="107000"/>
              </a:lnSpc>
              <a:spcBef>
                <a:spcPts val="0"/>
              </a:spcBef>
              <a:spcAft>
                <a:spcPts val="0"/>
              </a:spcAft>
              <a:buFont typeface="Arial" panose="020B0604020202020204" pitchFamily="34" charset="0"/>
              <a:buChar char="•"/>
            </a:pPr>
            <a:r>
              <a:rPr lang="en-US" sz="2400" dirty="0">
                <a:effectLst/>
                <a:latin typeface="+mj-lt"/>
                <a:ea typeface="Calibri" panose="020F0502020204030204" pitchFamily="34" charset="0"/>
                <a:cs typeface="Times New Roman" panose="02020603050405020304" pitchFamily="18" charset="0"/>
              </a:rPr>
              <a:t>No restrictions.  </a:t>
            </a:r>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extLst>
              <p:ext uri="{D42A27DB-BD31-4B8C-83A1-F6EECF244321}">
                <p14:modId xmlns:p14="http://schemas.microsoft.com/office/powerpoint/2010/main" val="2837261231"/>
              </p:ext>
            </p:extLst>
          </p:nvPr>
        </p:nvGraphicFramePr>
        <p:xfrm>
          <a:off x="8725619" y="1806407"/>
          <a:ext cx="2743200" cy="478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43281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Jackson Traps</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828675" y="1783098"/>
            <a:ext cx="7781925" cy="480131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All States: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High Potential Zones (red zones):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May not be used until after fruit tree bloom.</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Bumble Bee bycatch must be identified using Annex 1.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Low Potential Zones (yellow zones)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Limit use as much as possible.</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Bumble Bee bycatch must be identified using Annex 1.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Historical Areas (blue/gray zones on the map)  </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No restrictions. </a:t>
            </a:r>
          </a:p>
          <a:p>
            <a:endParaRPr lang="en-US" dirty="0"/>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extLst>
              <p:ext uri="{D42A27DB-BD31-4B8C-83A1-F6EECF244321}">
                <p14:modId xmlns:p14="http://schemas.microsoft.com/office/powerpoint/2010/main" val="3197315453"/>
              </p:ext>
            </p:extLst>
          </p:nvPr>
        </p:nvGraphicFramePr>
        <p:xfrm>
          <a:off x="8995119" y="1783098"/>
          <a:ext cx="2743200" cy="478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6665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Traps of Concern – Wing Traps</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6036473" cy="4678204"/>
          </a:xfrm>
          <a:prstGeom prst="rect">
            <a:avLst/>
          </a:prstGeom>
          <a:noFill/>
        </p:spPr>
        <p:txBody>
          <a:bodyPr wrap="square" rtlCol="0">
            <a:spAutoFit/>
          </a:bodyPr>
          <a:lstStyle/>
          <a:p>
            <a:pPr lvl="1"/>
            <a:r>
              <a:rPr lang="en-US" sz="2800" dirty="0">
                <a:latin typeface="Times New Roman" panose="02020603050405020304" pitchFamily="18" charset="0"/>
                <a:cs typeface="Times New Roman" panose="02020603050405020304" pitchFamily="18" charset="0"/>
              </a:rPr>
              <a:t>All States: </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High Potential Zones (red zones)</a:t>
            </a:r>
          </a:p>
          <a:p>
            <a:pPr marL="1371600" lvl="2"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May not be used.</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Low Potential Zones (yellow zones)</a:t>
            </a:r>
          </a:p>
          <a:p>
            <a:pPr marL="1371600" lvl="2"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Limit use as much as possible. </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Historical Areas (blue/gray zones)</a:t>
            </a:r>
          </a:p>
          <a:p>
            <a:pPr marL="1371600" lvl="2"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 restrictions. </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graphicFrame>
        <p:nvGraphicFramePr>
          <p:cNvPr id="9" name="Content Placeholder 8">
            <a:extLst>
              <a:ext uri="{FF2B5EF4-FFF2-40B4-BE49-F238E27FC236}">
                <a16:creationId xmlns:a16="http://schemas.microsoft.com/office/drawing/2014/main" id="{39B7C66C-691B-EBD0-222E-B3F122F97C98}"/>
              </a:ext>
            </a:extLst>
          </p:cNvPr>
          <p:cNvGraphicFramePr>
            <a:graphicFrameLocks noGrp="1"/>
          </p:cNvGraphicFramePr>
          <p:nvPr>
            <p:ph idx="1"/>
            <p:extLst>
              <p:ext uri="{D42A27DB-BD31-4B8C-83A1-F6EECF244321}">
                <p14:modId xmlns:p14="http://schemas.microsoft.com/office/powerpoint/2010/main" val="324796799"/>
              </p:ext>
            </p:extLst>
          </p:nvPr>
        </p:nvGraphicFramePr>
        <p:xfrm>
          <a:off x="8657761" y="1806387"/>
          <a:ext cx="2743200" cy="4783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24929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Annex 1: Bumble Bee Bycatch Submission</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6036473" cy="800219"/>
          </a:xfrm>
          <a:prstGeom prst="rect">
            <a:avLst/>
          </a:prstGeom>
          <a:noFill/>
        </p:spPr>
        <p:txBody>
          <a:bodyPr wrap="square" rtlCol="0">
            <a:spAutoFit/>
          </a:bodyPr>
          <a:lstStyle/>
          <a:p>
            <a:pPr lvl="1"/>
            <a:endParaRPr lang="en-US"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sp>
        <p:nvSpPr>
          <p:cNvPr id="4" name="Content Placeholder 3">
            <a:extLst>
              <a:ext uri="{FF2B5EF4-FFF2-40B4-BE49-F238E27FC236}">
                <a16:creationId xmlns:a16="http://schemas.microsoft.com/office/drawing/2014/main" id="{7A49EB85-30D3-BB9E-F8EE-3FB036B5E70F}"/>
              </a:ext>
            </a:extLst>
          </p:cNvPr>
          <p:cNvSpPr>
            <a:spLocks noGrp="1"/>
          </p:cNvSpPr>
          <p:nvPr>
            <p:ph idx="1"/>
          </p:nvPr>
        </p:nvSpPr>
        <p:spPr/>
        <p:txBody>
          <a:bodyPr/>
          <a:lstStyle/>
          <a:p>
            <a:pPr marL="0" indent="0">
              <a:buNone/>
            </a:pPr>
            <a:r>
              <a:rPr lang="en-US" dirty="0"/>
              <a:t>Local Sorting Practices</a:t>
            </a:r>
          </a:p>
          <a:p>
            <a:pPr lvl="1"/>
            <a:r>
              <a:rPr lang="en-US" dirty="0"/>
              <a:t>No sorting in the field.</a:t>
            </a:r>
          </a:p>
          <a:p>
            <a:pPr lvl="1"/>
            <a:r>
              <a:rPr lang="en-US" dirty="0"/>
              <a:t>Dry samples are preferred.</a:t>
            </a:r>
          </a:p>
          <a:p>
            <a:pPr marL="457200" lvl="1" indent="0">
              <a:buNone/>
            </a:pPr>
            <a:endParaRPr lang="en-US" dirty="0"/>
          </a:p>
          <a:p>
            <a:pPr marL="0" indent="0">
              <a:buNone/>
            </a:pPr>
            <a:r>
              <a:rPr lang="en-US" dirty="0"/>
              <a:t>Local Screening</a:t>
            </a:r>
          </a:p>
          <a:p>
            <a:pPr lvl="1"/>
            <a:r>
              <a:rPr lang="en-US" dirty="0"/>
              <a:t>Screener qualified to identify bumble bees.</a:t>
            </a:r>
          </a:p>
          <a:p>
            <a:pPr marL="0" indent="0">
              <a:buNone/>
            </a:pPr>
            <a:endParaRPr lang="en-US" dirty="0"/>
          </a:p>
          <a:p>
            <a:endParaRPr lang="en-US" dirty="0"/>
          </a:p>
          <a:p>
            <a:r>
              <a:rPr lang="en-US" dirty="0"/>
              <a:t>Questions to: </a:t>
            </a:r>
            <a:r>
              <a:rPr lang="en-US" dirty="0">
                <a:solidFill>
                  <a:srgbClr val="000000"/>
                </a:solidFill>
                <a:effectLst/>
                <a:latin typeface="Times New Roman" panose="02020603050405020304" pitchFamily="18" charset="0"/>
                <a:ea typeface="MS Mincho" panose="02020609040205080304" pitchFamily="49" charset="-128"/>
                <a:cs typeface="Arial" panose="020B0604020202020204" pitchFamily="34" charset="0"/>
                <a:hlinkClick r:id="rId4"/>
              </a:rPr>
              <a:t>allan.h.smith-pardo@usda.gov</a:t>
            </a:r>
            <a:endParaRPr lang="en-US" dirty="0"/>
          </a:p>
        </p:txBody>
      </p:sp>
    </p:spTree>
    <p:extLst>
      <p:ext uri="{BB962C8B-B14F-4D97-AF65-F5344CB8AC3E}">
        <p14:creationId xmlns:p14="http://schemas.microsoft.com/office/powerpoint/2010/main" val="973853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4869"/>
            <a:ext cx="10515600" cy="1325563"/>
          </a:xfrm>
        </p:spPr>
        <p:txBody>
          <a:bodyPr>
            <a:normAutofit/>
          </a:bodyPr>
          <a:lstStyle/>
          <a:p>
            <a:r>
              <a:rPr lang="en-US" dirty="0">
                <a:latin typeface="Times New Roman" panose="02020603050405020304" pitchFamily="18" charset="0"/>
                <a:cs typeface="Times New Roman" panose="02020603050405020304" pitchFamily="18" charset="0"/>
              </a:rPr>
              <a:t>Annex 1: Bumble Bee Bycatch Submission</a:t>
            </a:r>
          </a:p>
        </p:txBody>
      </p:sp>
      <p:sp>
        <p:nvSpPr>
          <p:cNvPr id="5" name="Rectangle 4">
            <a:extLst>
              <a:ext uri="{FF2B5EF4-FFF2-40B4-BE49-F238E27FC236}">
                <a16:creationId xmlns:a16="http://schemas.microsoft.com/office/drawing/2014/main" id="{66611C3E-FA4C-4697-A91A-41FE5F46C2F0}"/>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0954491-6644-49C3-BAE7-60766E73D6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sp>
        <p:nvSpPr>
          <p:cNvPr id="23" name="TextBox 22">
            <a:extLst>
              <a:ext uri="{FF2B5EF4-FFF2-40B4-BE49-F238E27FC236}">
                <a16:creationId xmlns:a16="http://schemas.microsoft.com/office/drawing/2014/main" id="{C9E773CF-5163-4F75-97F2-2AD55E2A7711}"/>
              </a:ext>
            </a:extLst>
          </p:cNvPr>
          <p:cNvSpPr txBox="1"/>
          <p:nvPr/>
        </p:nvSpPr>
        <p:spPr>
          <a:xfrm>
            <a:off x="791039" y="1806387"/>
            <a:ext cx="6036473" cy="800219"/>
          </a:xfrm>
          <a:prstGeom prst="rect">
            <a:avLst/>
          </a:prstGeom>
          <a:noFill/>
        </p:spPr>
        <p:txBody>
          <a:bodyPr wrap="square" rtlCol="0">
            <a:spAutoFit/>
          </a:bodyPr>
          <a:lstStyle/>
          <a:p>
            <a:pPr lvl="1"/>
            <a:endParaRPr lang="en-US"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dirty="0"/>
          </a:p>
        </p:txBody>
      </p:sp>
      <p:sp>
        <p:nvSpPr>
          <p:cNvPr id="4" name="Content Placeholder 3">
            <a:extLst>
              <a:ext uri="{FF2B5EF4-FFF2-40B4-BE49-F238E27FC236}">
                <a16:creationId xmlns:a16="http://schemas.microsoft.com/office/drawing/2014/main" id="{7A49EB85-30D3-BB9E-F8EE-3FB036B5E70F}"/>
              </a:ext>
            </a:extLst>
          </p:cNvPr>
          <p:cNvSpPr>
            <a:spLocks noGrp="1"/>
          </p:cNvSpPr>
          <p:nvPr>
            <p:ph idx="1"/>
          </p:nvPr>
        </p:nvSpPr>
        <p:spPr/>
        <p:txBody>
          <a:bodyPr>
            <a:normAutofit fontScale="92500" lnSpcReduction="20000"/>
          </a:bodyPr>
          <a:lstStyle/>
          <a:p>
            <a:pPr marL="0" indent="0">
              <a:buNone/>
            </a:pPr>
            <a:r>
              <a:rPr lang="en-US" dirty="0"/>
              <a:t>Sample Submission: </a:t>
            </a:r>
          </a:p>
          <a:p>
            <a:r>
              <a:rPr lang="en-US" dirty="0"/>
              <a:t>Bumble bee specimens absent - locally recorded: </a:t>
            </a:r>
          </a:p>
          <a:p>
            <a:pPr marL="742950" marR="0" lvl="1" indent="-285750">
              <a:spcBef>
                <a:spcPts val="0"/>
              </a:spcBef>
              <a:spcAft>
                <a:spcPts val="0"/>
              </a:spcAft>
              <a:buFont typeface="+mj-lt"/>
              <a:buAutoNum type="alphaLcPeriod"/>
            </a:pPr>
            <a:r>
              <a:rPr lang="en-US" sz="2600" dirty="0">
                <a:effectLst/>
                <a:ea typeface="Calibri" panose="020F0502020204030204" pitchFamily="34" charset="0"/>
                <a:cs typeface="Times New Roman" panose="02020603050405020304" pitchFamily="18" charset="0"/>
              </a:rPr>
              <a:t>Date of when the sample was collected</a:t>
            </a:r>
          </a:p>
          <a:p>
            <a:pPr marL="742950" marR="0" lvl="1" indent="-285750">
              <a:spcBef>
                <a:spcPts val="0"/>
              </a:spcBef>
              <a:spcAft>
                <a:spcPts val="0"/>
              </a:spcAft>
              <a:buFont typeface="+mj-lt"/>
              <a:buAutoNum type="alphaLcPeriod"/>
            </a:pPr>
            <a:r>
              <a:rPr lang="en-US" sz="2600" dirty="0">
                <a:effectLst/>
                <a:ea typeface="Calibri" panose="020F0502020204030204" pitchFamily="34" charset="0"/>
                <a:cs typeface="Times New Roman" panose="02020603050405020304" pitchFamily="18" charset="0"/>
              </a:rPr>
              <a:t>Date of when the sample was screened for bumble bees</a:t>
            </a:r>
          </a:p>
          <a:p>
            <a:pPr marL="742950" marR="0" lvl="1" indent="-285750">
              <a:spcBef>
                <a:spcPts val="0"/>
              </a:spcBef>
              <a:spcAft>
                <a:spcPts val="0"/>
              </a:spcAft>
              <a:buFont typeface="+mj-lt"/>
              <a:buAutoNum type="alphaLcPeriod"/>
            </a:pPr>
            <a:r>
              <a:rPr lang="en-US" sz="2600" dirty="0">
                <a:effectLst/>
                <a:ea typeface="Calibri" panose="020F0502020204030204" pitchFamily="34" charset="0"/>
                <a:cs typeface="Times New Roman" panose="02020603050405020304" pitchFamily="18" charset="0"/>
              </a:rPr>
              <a:t>Who processed the samples</a:t>
            </a:r>
          </a:p>
          <a:p>
            <a:pPr marL="742950" marR="0" lvl="1" indent="-285750">
              <a:spcBef>
                <a:spcPts val="0"/>
              </a:spcBef>
              <a:spcAft>
                <a:spcPts val="1800"/>
              </a:spcAft>
              <a:buFont typeface="+mj-lt"/>
              <a:buAutoNum type="alphaLcPeriod"/>
            </a:pPr>
            <a:r>
              <a:rPr lang="en-US" sz="2600" dirty="0">
                <a:effectLst/>
                <a:ea typeface="Calibri" panose="020F0502020204030204" pitchFamily="34" charset="0"/>
                <a:cs typeface="Times New Roman" panose="02020603050405020304" pitchFamily="18" charset="0"/>
              </a:rPr>
              <a:t>Note of negative determination for bumble bees, i.e., no bumble bees were found</a:t>
            </a:r>
          </a:p>
          <a:p>
            <a:pPr>
              <a:spcBef>
                <a:spcPts val="0"/>
              </a:spcBef>
            </a:pPr>
            <a:r>
              <a:rPr lang="en-US" sz="3000" dirty="0">
                <a:ea typeface="Calibri" panose="020F0502020204030204" pitchFamily="34" charset="0"/>
                <a:cs typeface="Times New Roman" panose="02020603050405020304" pitchFamily="18" charset="0"/>
              </a:rPr>
              <a:t>Bumble bee specimens present – before shipping:</a:t>
            </a:r>
          </a:p>
          <a:p>
            <a:pPr lvl="1">
              <a:spcBef>
                <a:spcPts val="0"/>
              </a:spcBef>
            </a:pPr>
            <a:r>
              <a:rPr lang="en-US" sz="2600" dirty="0">
                <a:ea typeface="Calibri" panose="020F0502020204030204" pitchFamily="34" charset="0"/>
                <a:cs typeface="Times New Roman" panose="02020603050405020304" pitchFamily="18" charset="0"/>
              </a:rPr>
              <a:t>Complete - 391 or IBP for each sample</a:t>
            </a:r>
          </a:p>
          <a:p>
            <a:pPr lvl="1">
              <a:spcBef>
                <a:spcPts val="0"/>
              </a:spcBef>
            </a:pPr>
            <a:r>
              <a:rPr lang="en-US" sz="2600" dirty="0">
                <a:effectLst/>
                <a:ea typeface="Calibri" panose="020F0502020204030204" pitchFamily="34" charset="0"/>
                <a:cs typeface="Times New Roman" panose="02020603050405020304" pitchFamily="18" charset="0"/>
              </a:rPr>
              <a:t>Message</a:t>
            </a:r>
            <a:r>
              <a:rPr lang="en-US" sz="2600" dirty="0">
                <a:ea typeface="Calibri" panose="020F0502020204030204" pitchFamily="34" charset="0"/>
                <a:cs typeface="Times New Roman" panose="02020603050405020304" pitchFamily="18" charset="0"/>
              </a:rPr>
              <a:t>:</a:t>
            </a:r>
            <a:r>
              <a:rPr lang="en-US" sz="2600" dirty="0"/>
              <a:t> </a:t>
            </a:r>
            <a:r>
              <a:rPr lang="en-US" sz="2600" dirty="0">
                <a:solidFill>
                  <a:srgbClr val="000000"/>
                </a:solidFill>
                <a:effectLst/>
                <a:ea typeface="MS Mincho" panose="02020609040205080304" pitchFamily="49" charset="-128"/>
                <a:cs typeface="Arial" panose="020B0604020202020204" pitchFamily="34" charset="0"/>
                <a:hlinkClick r:id="rId4"/>
              </a:rPr>
              <a:t>allan.h.smith-pardo@usda.gov</a:t>
            </a:r>
            <a:r>
              <a:rPr lang="en-US" sz="2600" dirty="0">
                <a:solidFill>
                  <a:srgbClr val="000000"/>
                </a:solidFill>
                <a:effectLst/>
                <a:ea typeface="MS Mincho" panose="02020609040205080304" pitchFamily="49" charset="-128"/>
                <a:cs typeface="Arial" panose="020B0604020202020204" pitchFamily="34" charset="0"/>
              </a:rPr>
              <a:t> </a:t>
            </a:r>
          </a:p>
          <a:p>
            <a:pPr lvl="2">
              <a:spcBef>
                <a:spcPts val="0"/>
              </a:spcBef>
            </a:pPr>
            <a:r>
              <a:rPr lang="en-US" sz="2400" dirty="0">
                <a:solidFill>
                  <a:srgbClr val="000000"/>
                </a:solidFill>
                <a:ea typeface="MS Mincho" panose="02020609040205080304" pitchFamily="49" charset="-128"/>
                <a:cs typeface="Arial" panose="020B0604020202020204" pitchFamily="34" charset="0"/>
              </a:rPr>
              <a:t>Subject, “</a:t>
            </a:r>
            <a:r>
              <a:rPr lang="en-US" sz="2400" dirty="0">
                <a:solidFill>
                  <a:srgbClr val="000000"/>
                </a:solidFill>
                <a:effectLst/>
                <a:ea typeface="MS Mincho" panose="02020609040205080304" pitchFamily="49" charset="-128"/>
              </a:rPr>
              <a:t>bee bycatch samples”</a:t>
            </a:r>
          </a:p>
          <a:p>
            <a:pPr lvl="2">
              <a:spcBef>
                <a:spcPts val="0"/>
              </a:spcBef>
            </a:pPr>
            <a:r>
              <a:rPr lang="en-US" sz="2400" dirty="0">
                <a:solidFill>
                  <a:srgbClr val="000000"/>
                </a:solidFill>
                <a:ea typeface="MS Mincho" panose="02020609040205080304" pitchFamily="49" charset="-128"/>
              </a:rPr>
              <a:t>Number of specimens</a:t>
            </a:r>
          </a:p>
          <a:p>
            <a:pPr lvl="2">
              <a:spcBef>
                <a:spcPts val="0"/>
              </a:spcBef>
            </a:pPr>
            <a:r>
              <a:rPr lang="en-US" sz="2400" dirty="0">
                <a:solidFill>
                  <a:srgbClr val="000000"/>
                </a:solidFill>
                <a:effectLst/>
                <a:ea typeface="MS Mincho" panose="02020609040205080304" pitchFamily="49" charset="-128"/>
              </a:rPr>
              <a:t>Package tracking number</a:t>
            </a:r>
          </a:p>
          <a:p>
            <a:pPr lvl="2">
              <a:spcBef>
                <a:spcPts val="0"/>
              </a:spcBef>
            </a:pPr>
            <a:r>
              <a:rPr lang="en-US" sz="2400" dirty="0">
                <a:solidFill>
                  <a:srgbClr val="000000"/>
                </a:solidFill>
                <a:ea typeface="MS Mincho" panose="02020609040205080304" pitchFamily="49" charset="-128"/>
              </a:rPr>
              <a:t>Completed 391 or IBP number</a:t>
            </a:r>
            <a:endParaRPr lang="en-US" sz="2400" dirty="0">
              <a:solidFill>
                <a:srgbClr val="000000"/>
              </a:solidFill>
              <a:effectLst/>
              <a:ea typeface="MS Mincho" panose="02020609040205080304" pitchFamily="49" charset="-128"/>
            </a:endParaRPr>
          </a:p>
        </p:txBody>
      </p:sp>
    </p:spTree>
    <p:extLst>
      <p:ext uri="{BB962C8B-B14F-4D97-AF65-F5344CB8AC3E}">
        <p14:creationId xmlns:p14="http://schemas.microsoft.com/office/powerpoint/2010/main" val="2867228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C4C5478B-6C3D-4E40-A6EF-A72BCFF9EBC3}"/>
              </a:ext>
            </a:extLst>
          </p:cNvPr>
          <p:cNvSpPr/>
          <p:nvPr/>
        </p:nvSpPr>
        <p:spPr>
          <a:xfrm>
            <a:off x="3658710" y="2309090"/>
            <a:ext cx="7189803" cy="2774582"/>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A4B673A-AA11-47BF-95D9-F93B88953012}"/>
              </a:ext>
            </a:extLst>
          </p:cNvPr>
          <p:cNvSpPr>
            <a:spLocks noGrp="1"/>
          </p:cNvSpPr>
          <p:nvPr>
            <p:ph idx="1"/>
          </p:nvPr>
        </p:nvSpPr>
        <p:spPr>
          <a:xfrm>
            <a:off x="4465218" y="5306593"/>
            <a:ext cx="6383295" cy="819865"/>
          </a:xfrm>
        </p:spPr>
        <p:txBody>
          <a:bodyPr anchor="ctr">
            <a:noAutofit/>
          </a:bodyPr>
          <a:lstStyle/>
          <a:p>
            <a:pPr marL="457200" lvl="1" indent="0">
              <a:buNone/>
            </a:pPr>
            <a:r>
              <a:rPr lang="en-US" sz="3200" dirty="0">
                <a:latin typeface="Times New Roman" panose="02020603050405020304" pitchFamily="18" charset="0"/>
                <a:cs typeface="Times New Roman" panose="02020603050405020304" pitchFamily="18" charset="0"/>
              </a:rPr>
              <a:t>Questions to: </a:t>
            </a:r>
          </a:p>
          <a:p>
            <a:pPr marL="0" indent="0" algn="ctr">
              <a:buNone/>
            </a:pPr>
            <a:r>
              <a:rPr lang="en-US" sz="3200" dirty="0">
                <a:latin typeface="Times New Roman" panose="02020603050405020304" pitchFamily="18" charset="0"/>
                <a:cs typeface="Times New Roman" panose="02020603050405020304" pitchFamily="18" charset="0"/>
              </a:rPr>
              <a:t>John Crowe - </a:t>
            </a:r>
            <a:r>
              <a:rPr lang="en-US" sz="3200" dirty="0">
                <a:latin typeface="Times New Roman" panose="02020603050405020304" pitchFamily="18" charset="0"/>
                <a:cs typeface="Times New Roman" panose="02020603050405020304" pitchFamily="18" charset="0"/>
                <a:hlinkClick r:id="rId3"/>
              </a:rPr>
              <a:t>john.f.crowe@usda.gov</a:t>
            </a:r>
            <a:r>
              <a:rPr lang="en-US" sz="3200" dirty="0">
                <a:latin typeface="Times New Roman" panose="02020603050405020304" pitchFamily="18" charset="0"/>
                <a:cs typeface="Times New Roman" panose="02020603050405020304" pitchFamily="18" charset="0"/>
              </a:rPr>
              <a:t> </a:t>
            </a:r>
          </a:p>
        </p:txBody>
      </p:sp>
      <p:sp>
        <p:nvSpPr>
          <p:cNvPr id="11" name="Rectangle 10">
            <a:extLst>
              <a:ext uri="{FF2B5EF4-FFF2-40B4-BE49-F238E27FC236}">
                <a16:creationId xmlns:a16="http://schemas.microsoft.com/office/drawing/2014/main" id="{AB3C2943-A81C-4D3C-A582-E355F64FD664}"/>
              </a:ext>
            </a:extLst>
          </p:cNvPr>
          <p:cNvSpPr/>
          <p:nvPr/>
        </p:nvSpPr>
        <p:spPr>
          <a:xfrm>
            <a:off x="0" y="-1"/>
            <a:ext cx="12192000" cy="9238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7B81AC0A-CF84-4EA1-A1AA-A765F0056C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101" y="353985"/>
            <a:ext cx="4045158" cy="361969"/>
          </a:xfrm>
          <a:prstGeom prst="rect">
            <a:avLst/>
          </a:prstGeom>
        </p:spPr>
      </p:pic>
      <p:pic>
        <p:nvPicPr>
          <p:cNvPr id="48" name="Picture 47">
            <a:extLst>
              <a:ext uri="{FF2B5EF4-FFF2-40B4-BE49-F238E27FC236}">
                <a16:creationId xmlns:a16="http://schemas.microsoft.com/office/drawing/2014/main" id="{59BBAE08-FFB0-4435-A641-4647609DF817}"/>
              </a:ext>
            </a:extLst>
          </p:cNvPr>
          <p:cNvPicPr>
            <a:picLocks noChangeAspect="1"/>
          </p:cNvPicPr>
          <p:nvPr/>
        </p:nvPicPr>
        <p:blipFill>
          <a:blip r:embed="rId5">
            <a:extLst>
              <a:ext uri="{28A0092B-C50C-407E-A947-70E740481C1C}">
                <a14:useLocalDpi xmlns:a14="http://schemas.microsoft.com/office/drawing/2010/main" val="0"/>
              </a:ext>
            </a:extLst>
          </a:blip>
          <a:srcRect l="-10386" t="27168" r="100000" b="57254"/>
          <a:stretch>
            <a:fillRect/>
          </a:stretch>
        </p:blipFill>
        <p:spPr>
          <a:xfrm>
            <a:off x="-333374" y="2353322"/>
            <a:ext cx="356125" cy="712250"/>
          </a:xfrm>
          <a:custGeom>
            <a:avLst/>
            <a:gdLst>
              <a:gd name="connsiteX0" fmla="*/ 356125 w 356125"/>
              <a:gd name="connsiteY0" fmla="*/ 0 h 712250"/>
              <a:gd name="connsiteX1" fmla="*/ 356125 w 356125"/>
              <a:gd name="connsiteY1" fmla="*/ 712250 h 712250"/>
              <a:gd name="connsiteX2" fmla="*/ 0 w 356125"/>
              <a:gd name="connsiteY2" fmla="*/ 356125 h 712250"/>
              <a:gd name="connsiteX3" fmla="*/ 356125 w 356125"/>
              <a:gd name="connsiteY3" fmla="*/ 0 h 712250"/>
            </a:gdLst>
            <a:ahLst/>
            <a:cxnLst>
              <a:cxn ang="0">
                <a:pos x="connsiteX0" y="connsiteY0"/>
              </a:cxn>
              <a:cxn ang="0">
                <a:pos x="connsiteX1" y="connsiteY1"/>
              </a:cxn>
              <a:cxn ang="0">
                <a:pos x="connsiteX2" y="connsiteY2"/>
              </a:cxn>
              <a:cxn ang="0">
                <a:pos x="connsiteX3" y="connsiteY3"/>
              </a:cxn>
            </a:cxnLst>
            <a:rect l="l" t="t" r="r" b="b"/>
            <a:pathLst>
              <a:path w="356125" h="712250">
                <a:moveTo>
                  <a:pt x="356125" y="0"/>
                </a:moveTo>
                <a:lnTo>
                  <a:pt x="356125" y="712250"/>
                </a:lnTo>
                <a:lnTo>
                  <a:pt x="0" y="356125"/>
                </a:lnTo>
                <a:lnTo>
                  <a:pt x="356125" y="0"/>
                </a:lnTo>
                <a:close/>
              </a:path>
            </a:pathLst>
          </a:custGeom>
        </p:spPr>
      </p:pic>
      <p:pic>
        <p:nvPicPr>
          <p:cNvPr id="47" name="Picture 46">
            <a:extLst>
              <a:ext uri="{FF2B5EF4-FFF2-40B4-BE49-F238E27FC236}">
                <a16:creationId xmlns:a16="http://schemas.microsoft.com/office/drawing/2014/main" id="{44094F03-2737-4AA6-95E7-BBB2B7E9857D}"/>
              </a:ext>
            </a:extLst>
          </p:cNvPr>
          <p:cNvPicPr>
            <a:picLocks noChangeAspect="1"/>
          </p:cNvPicPr>
          <p:nvPr/>
        </p:nvPicPr>
        <p:blipFill>
          <a:blip r:embed="rId5">
            <a:extLst>
              <a:ext uri="{28A0092B-C50C-407E-A947-70E740481C1C}">
                <a14:useLocalDpi xmlns:a14="http://schemas.microsoft.com/office/drawing/2010/main" val="0"/>
              </a:ext>
            </a:extLst>
          </a:blip>
          <a:srcRect l="100000" t="31167" r="-6667" b="58833"/>
          <a:stretch>
            <a:fillRect/>
          </a:stretch>
        </p:blipFill>
        <p:spPr>
          <a:xfrm>
            <a:off x="3451750" y="2536189"/>
            <a:ext cx="228600" cy="457200"/>
          </a:xfrm>
          <a:custGeom>
            <a:avLst/>
            <a:gdLst>
              <a:gd name="connsiteX0" fmla="*/ 0 w 228600"/>
              <a:gd name="connsiteY0" fmla="*/ 0 h 457200"/>
              <a:gd name="connsiteX1" fmla="*/ 228600 w 228600"/>
              <a:gd name="connsiteY1" fmla="*/ 228600 h 457200"/>
              <a:gd name="connsiteX2" fmla="*/ 0 w 228600"/>
              <a:gd name="connsiteY2" fmla="*/ 457200 h 457200"/>
              <a:gd name="connsiteX3" fmla="*/ 0 w 228600"/>
              <a:gd name="connsiteY3" fmla="*/ 0 h 457200"/>
            </a:gdLst>
            <a:ahLst/>
            <a:cxnLst>
              <a:cxn ang="0">
                <a:pos x="connsiteX0" y="connsiteY0"/>
              </a:cxn>
              <a:cxn ang="0">
                <a:pos x="connsiteX1" y="connsiteY1"/>
              </a:cxn>
              <a:cxn ang="0">
                <a:pos x="connsiteX2" y="connsiteY2"/>
              </a:cxn>
              <a:cxn ang="0">
                <a:pos x="connsiteX3" y="connsiteY3"/>
              </a:cxn>
            </a:cxnLst>
            <a:rect l="l" t="t" r="r" b="b"/>
            <a:pathLst>
              <a:path w="228600" h="457200">
                <a:moveTo>
                  <a:pt x="0" y="0"/>
                </a:moveTo>
                <a:lnTo>
                  <a:pt x="228600" y="228600"/>
                </a:lnTo>
                <a:lnTo>
                  <a:pt x="0" y="457200"/>
                </a:lnTo>
                <a:lnTo>
                  <a:pt x="0" y="0"/>
                </a:lnTo>
                <a:close/>
              </a:path>
            </a:pathLst>
          </a:custGeom>
        </p:spPr>
      </p:pic>
      <p:pic>
        <p:nvPicPr>
          <p:cNvPr id="46" name="Picture 45">
            <a:extLst>
              <a:ext uri="{FF2B5EF4-FFF2-40B4-BE49-F238E27FC236}">
                <a16:creationId xmlns:a16="http://schemas.microsoft.com/office/drawing/2014/main" id="{836559F4-9917-46DE-A9AD-BDCDEC8E52B0}"/>
              </a:ext>
            </a:extLst>
          </p:cNvPr>
          <p:cNvPicPr>
            <a:picLocks noChangeAspect="1"/>
          </p:cNvPicPr>
          <p:nvPr/>
        </p:nvPicPr>
        <p:blipFill>
          <a:blip r:embed="rId5">
            <a:extLst>
              <a:ext uri="{28A0092B-C50C-407E-A947-70E740481C1C}">
                <a14:useLocalDpi xmlns:a14="http://schemas.microsoft.com/office/drawing/2010/main" val="0"/>
              </a:ext>
            </a:extLst>
          </a:blip>
          <a:srcRect l="-38211" t="37891" r="100000" b="22109"/>
          <a:stretch>
            <a:fillRect/>
          </a:stretch>
        </p:blipFill>
        <p:spPr>
          <a:xfrm>
            <a:off x="-1287494" y="2843579"/>
            <a:ext cx="1310244" cy="1828800"/>
          </a:xfrm>
          <a:custGeom>
            <a:avLst/>
            <a:gdLst>
              <a:gd name="connsiteX0" fmla="*/ 914400 w 1310244"/>
              <a:gd name="connsiteY0" fmla="*/ 0 h 1828800"/>
              <a:gd name="connsiteX1" fmla="*/ 1310244 w 1310244"/>
              <a:gd name="connsiteY1" fmla="*/ 395844 h 1828800"/>
              <a:gd name="connsiteX2" fmla="*/ 1310244 w 1310244"/>
              <a:gd name="connsiteY2" fmla="*/ 1432956 h 1828800"/>
              <a:gd name="connsiteX3" fmla="*/ 914400 w 1310244"/>
              <a:gd name="connsiteY3" fmla="*/ 1828800 h 1828800"/>
              <a:gd name="connsiteX4" fmla="*/ 0 w 1310244"/>
              <a:gd name="connsiteY4" fmla="*/ 914400 h 1828800"/>
              <a:gd name="connsiteX5" fmla="*/ 914400 w 1310244"/>
              <a:gd name="connsiteY5"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0244" h="1828800">
                <a:moveTo>
                  <a:pt x="914400" y="0"/>
                </a:moveTo>
                <a:lnTo>
                  <a:pt x="1310244" y="395844"/>
                </a:lnTo>
                <a:lnTo>
                  <a:pt x="1310244" y="1432956"/>
                </a:lnTo>
                <a:lnTo>
                  <a:pt x="914400" y="1828800"/>
                </a:lnTo>
                <a:lnTo>
                  <a:pt x="0" y="914400"/>
                </a:lnTo>
                <a:lnTo>
                  <a:pt x="914400" y="0"/>
                </a:lnTo>
                <a:close/>
              </a:path>
            </a:pathLst>
          </a:custGeom>
        </p:spPr>
      </p:pic>
      <p:pic>
        <p:nvPicPr>
          <p:cNvPr id="44" name="Picture 43">
            <a:extLst>
              <a:ext uri="{FF2B5EF4-FFF2-40B4-BE49-F238E27FC236}">
                <a16:creationId xmlns:a16="http://schemas.microsoft.com/office/drawing/2014/main" id="{FAB24533-6028-4301-84C7-0757952E43F3}"/>
              </a:ext>
            </a:extLst>
          </p:cNvPr>
          <p:cNvPicPr>
            <a:picLocks noChangeAspect="1"/>
          </p:cNvPicPr>
          <p:nvPr/>
        </p:nvPicPr>
        <p:blipFill>
          <a:blip r:embed="rId5">
            <a:extLst>
              <a:ext uri="{28A0092B-C50C-407E-A947-70E740481C1C}">
                <a14:useLocalDpi xmlns:a14="http://schemas.microsoft.com/office/drawing/2010/main" val="0"/>
              </a:ext>
            </a:extLst>
          </a:blip>
          <a:srcRect l="100000" t="77833" r="-6036" b="13113"/>
          <a:stretch>
            <a:fillRect/>
          </a:stretch>
        </p:blipFill>
        <p:spPr>
          <a:xfrm>
            <a:off x="3451750" y="4669752"/>
            <a:ext cx="206960" cy="413920"/>
          </a:xfrm>
          <a:custGeom>
            <a:avLst/>
            <a:gdLst>
              <a:gd name="connsiteX0" fmla="*/ 0 w 206960"/>
              <a:gd name="connsiteY0" fmla="*/ 0 h 413920"/>
              <a:gd name="connsiteX1" fmla="*/ 206960 w 206960"/>
              <a:gd name="connsiteY1" fmla="*/ 206960 h 413920"/>
              <a:gd name="connsiteX2" fmla="*/ 0 w 206960"/>
              <a:gd name="connsiteY2" fmla="*/ 413920 h 413920"/>
              <a:gd name="connsiteX3" fmla="*/ 0 w 206960"/>
              <a:gd name="connsiteY3" fmla="*/ 0 h 413920"/>
            </a:gdLst>
            <a:ahLst/>
            <a:cxnLst>
              <a:cxn ang="0">
                <a:pos x="connsiteX0" y="connsiteY0"/>
              </a:cxn>
              <a:cxn ang="0">
                <a:pos x="connsiteX1" y="connsiteY1"/>
              </a:cxn>
              <a:cxn ang="0">
                <a:pos x="connsiteX2" y="connsiteY2"/>
              </a:cxn>
              <a:cxn ang="0">
                <a:pos x="connsiteX3" y="connsiteY3"/>
              </a:cxn>
            </a:cxnLst>
            <a:rect l="l" t="t" r="r" b="b"/>
            <a:pathLst>
              <a:path w="206960" h="413920">
                <a:moveTo>
                  <a:pt x="0" y="0"/>
                </a:moveTo>
                <a:lnTo>
                  <a:pt x="206960" y="206960"/>
                </a:lnTo>
                <a:lnTo>
                  <a:pt x="0" y="413920"/>
                </a:lnTo>
                <a:lnTo>
                  <a:pt x="0" y="0"/>
                </a:lnTo>
                <a:close/>
              </a:path>
            </a:pathLst>
          </a:custGeom>
        </p:spPr>
      </p:pic>
      <p:pic>
        <p:nvPicPr>
          <p:cNvPr id="43" name="Picture 42">
            <a:extLst>
              <a:ext uri="{FF2B5EF4-FFF2-40B4-BE49-F238E27FC236}">
                <a16:creationId xmlns:a16="http://schemas.microsoft.com/office/drawing/2014/main" id="{38AEC85D-C537-4294-AD54-6A0A8B97873B}"/>
              </a:ext>
            </a:extLst>
          </p:cNvPr>
          <p:cNvPicPr>
            <a:picLocks noChangeAspect="1"/>
          </p:cNvPicPr>
          <p:nvPr/>
        </p:nvPicPr>
        <p:blipFill>
          <a:blip r:embed="rId5">
            <a:extLst>
              <a:ext uri="{28A0092B-C50C-407E-A947-70E740481C1C}">
                <a14:useLocalDpi xmlns:a14="http://schemas.microsoft.com/office/drawing/2010/main" val="0"/>
              </a:ext>
            </a:extLst>
          </a:blip>
          <a:srcRect l="-4148" t="78346" r="100000" b="15432"/>
          <a:stretch>
            <a:fillRect/>
          </a:stretch>
        </p:blipFill>
        <p:spPr>
          <a:xfrm>
            <a:off x="-119480" y="4693202"/>
            <a:ext cx="142230" cy="284460"/>
          </a:xfrm>
          <a:custGeom>
            <a:avLst/>
            <a:gdLst>
              <a:gd name="connsiteX0" fmla="*/ 142230 w 142230"/>
              <a:gd name="connsiteY0" fmla="*/ 0 h 284460"/>
              <a:gd name="connsiteX1" fmla="*/ 142230 w 142230"/>
              <a:gd name="connsiteY1" fmla="*/ 284460 h 284460"/>
              <a:gd name="connsiteX2" fmla="*/ 0 w 142230"/>
              <a:gd name="connsiteY2" fmla="*/ 142230 h 284460"/>
              <a:gd name="connsiteX3" fmla="*/ 142230 w 142230"/>
              <a:gd name="connsiteY3" fmla="*/ 0 h 284460"/>
            </a:gdLst>
            <a:ahLst/>
            <a:cxnLst>
              <a:cxn ang="0">
                <a:pos x="connsiteX0" y="connsiteY0"/>
              </a:cxn>
              <a:cxn ang="0">
                <a:pos x="connsiteX1" y="connsiteY1"/>
              </a:cxn>
              <a:cxn ang="0">
                <a:pos x="connsiteX2" y="connsiteY2"/>
              </a:cxn>
              <a:cxn ang="0">
                <a:pos x="connsiteX3" y="connsiteY3"/>
              </a:cxn>
            </a:cxnLst>
            <a:rect l="l" t="t" r="r" b="b"/>
            <a:pathLst>
              <a:path w="142230" h="284460">
                <a:moveTo>
                  <a:pt x="142230" y="0"/>
                </a:moveTo>
                <a:lnTo>
                  <a:pt x="142230" y="284460"/>
                </a:lnTo>
                <a:lnTo>
                  <a:pt x="0" y="142230"/>
                </a:lnTo>
                <a:lnTo>
                  <a:pt x="142230" y="0"/>
                </a:lnTo>
                <a:close/>
              </a:path>
            </a:pathLst>
          </a:custGeom>
        </p:spPr>
      </p:pic>
      <p:pic>
        <p:nvPicPr>
          <p:cNvPr id="40" name="Picture 39">
            <a:extLst>
              <a:ext uri="{FF2B5EF4-FFF2-40B4-BE49-F238E27FC236}">
                <a16:creationId xmlns:a16="http://schemas.microsoft.com/office/drawing/2014/main" id="{11596F30-9CF4-47E6-8B9C-5A865528EB33}"/>
              </a:ext>
            </a:extLst>
          </p:cNvPr>
          <p:cNvPicPr>
            <a:picLocks noChangeAspect="1"/>
          </p:cNvPicPr>
          <p:nvPr/>
        </p:nvPicPr>
        <p:blipFill>
          <a:blip r:embed="rId5">
            <a:extLst>
              <a:ext uri="{28A0092B-C50C-407E-A947-70E740481C1C}">
                <a14:useLocalDpi xmlns:a14="http://schemas.microsoft.com/office/drawing/2010/main" val="0"/>
              </a:ext>
            </a:extLst>
          </a:blip>
          <a:srcRect l="20576" t="100000" r="75539" b="-1457"/>
          <a:stretch>
            <a:fillRect/>
          </a:stretch>
        </p:blipFill>
        <p:spPr>
          <a:xfrm>
            <a:off x="728308" y="5683220"/>
            <a:ext cx="133224" cy="66612"/>
          </a:xfrm>
          <a:custGeom>
            <a:avLst/>
            <a:gdLst>
              <a:gd name="connsiteX0" fmla="*/ 0 w 133224"/>
              <a:gd name="connsiteY0" fmla="*/ 0 h 66612"/>
              <a:gd name="connsiteX1" fmla="*/ 133224 w 133224"/>
              <a:gd name="connsiteY1" fmla="*/ 0 h 66612"/>
              <a:gd name="connsiteX2" fmla="*/ 66612 w 133224"/>
              <a:gd name="connsiteY2" fmla="*/ 66612 h 66612"/>
              <a:gd name="connsiteX3" fmla="*/ 0 w 133224"/>
              <a:gd name="connsiteY3" fmla="*/ 0 h 66612"/>
            </a:gdLst>
            <a:ahLst/>
            <a:cxnLst>
              <a:cxn ang="0">
                <a:pos x="connsiteX0" y="connsiteY0"/>
              </a:cxn>
              <a:cxn ang="0">
                <a:pos x="connsiteX1" y="connsiteY1"/>
              </a:cxn>
              <a:cxn ang="0">
                <a:pos x="connsiteX2" y="connsiteY2"/>
              </a:cxn>
              <a:cxn ang="0">
                <a:pos x="connsiteX3" y="connsiteY3"/>
              </a:cxn>
            </a:cxnLst>
            <a:rect l="l" t="t" r="r" b="b"/>
            <a:pathLst>
              <a:path w="133224" h="66612">
                <a:moveTo>
                  <a:pt x="0" y="0"/>
                </a:moveTo>
                <a:lnTo>
                  <a:pt x="133224" y="0"/>
                </a:lnTo>
                <a:lnTo>
                  <a:pt x="66612" y="66612"/>
                </a:lnTo>
                <a:lnTo>
                  <a:pt x="0" y="0"/>
                </a:lnTo>
                <a:close/>
              </a:path>
            </a:pathLst>
          </a:custGeom>
        </p:spPr>
      </p:pic>
      <p:pic>
        <p:nvPicPr>
          <p:cNvPr id="39" name="Picture 38">
            <a:extLst>
              <a:ext uri="{FF2B5EF4-FFF2-40B4-BE49-F238E27FC236}">
                <a16:creationId xmlns:a16="http://schemas.microsoft.com/office/drawing/2014/main" id="{D2F2CB6F-F25B-4F21-8ABA-4D1602014FBF}"/>
              </a:ext>
            </a:extLst>
          </p:cNvPr>
          <p:cNvPicPr>
            <a:picLocks noChangeAspect="1"/>
          </p:cNvPicPr>
          <p:nvPr/>
        </p:nvPicPr>
        <p:blipFill>
          <a:blip r:embed="rId5">
            <a:extLst>
              <a:ext uri="{28A0092B-C50C-407E-A947-70E740481C1C}">
                <a14:useLocalDpi xmlns:a14="http://schemas.microsoft.com/office/drawing/2010/main" val="0"/>
              </a:ext>
            </a:extLst>
          </a:blip>
          <a:srcRect l="26036" t="100000" r="20631" b="-25555"/>
          <a:stretch>
            <a:fillRect/>
          </a:stretch>
        </p:blipFill>
        <p:spPr>
          <a:xfrm>
            <a:off x="915510" y="5683220"/>
            <a:ext cx="1828800" cy="1168378"/>
          </a:xfrm>
          <a:custGeom>
            <a:avLst/>
            <a:gdLst>
              <a:gd name="connsiteX0" fmla="*/ 253978 w 1828800"/>
              <a:gd name="connsiteY0" fmla="*/ 0 h 1168378"/>
              <a:gd name="connsiteX1" fmla="*/ 1574822 w 1828800"/>
              <a:gd name="connsiteY1" fmla="*/ 0 h 1168378"/>
              <a:gd name="connsiteX2" fmla="*/ 1828800 w 1828800"/>
              <a:gd name="connsiteY2" fmla="*/ 253978 h 1168378"/>
              <a:gd name="connsiteX3" fmla="*/ 914400 w 1828800"/>
              <a:gd name="connsiteY3" fmla="*/ 1168378 h 1168378"/>
              <a:gd name="connsiteX4" fmla="*/ 0 w 1828800"/>
              <a:gd name="connsiteY4" fmla="*/ 253978 h 1168378"/>
              <a:gd name="connsiteX5" fmla="*/ 253978 w 1828800"/>
              <a:gd name="connsiteY5" fmla="*/ 0 h 116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168378">
                <a:moveTo>
                  <a:pt x="253978" y="0"/>
                </a:moveTo>
                <a:lnTo>
                  <a:pt x="1574822" y="0"/>
                </a:lnTo>
                <a:lnTo>
                  <a:pt x="1828800" y="253978"/>
                </a:lnTo>
                <a:lnTo>
                  <a:pt x="914400" y="1168378"/>
                </a:lnTo>
                <a:lnTo>
                  <a:pt x="0" y="253978"/>
                </a:lnTo>
                <a:lnTo>
                  <a:pt x="253978" y="0"/>
                </a:lnTo>
                <a:close/>
              </a:path>
            </a:pathLst>
          </a:custGeom>
        </p:spPr>
      </p:pic>
      <p:pic>
        <p:nvPicPr>
          <p:cNvPr id="38" name="Picture 37">
            <a:extLst>
              <a:ext uri="{FF2B5EF4-FFF2-40B4-BE49-F238E27FC236}">
                <a16:creationId xmlns:a16="http://schemas.microsoft.com/office/drawing/2014/main" id="{8A11A651-8EEE-4357-A588-1A6E407A7F13}"/>
              </a:ext>
            </a:extLst>
          </p:cNvPr>
          <p:cNvPicPr>
            <a:picLocks noChangeAspect="1"/>
          </p:cNvPicPr>
          <p:nvPr/>
        </p:nvPicPr>
        <p:blipFill>
          <a:blip r:embed="rId5">
            <a:extLst>
              <a:ext uri="{28A0092B-C50C-407E-A947-70E740481C1C}">
                <a14:useLocalDpi xmlns:a14="http://schemas.microsoft.com/office/drawing/2010/main" val="0"/>
              </a:ext>
            </a:extLst>
          </a:blip>
          <a:srcRect l="76222" t="100000" r="17485" b="-2360"/>
          <a:stretch>
            <a:fillRect/>
          </a:stretch>
        </p:blipFill>
        <p:spPr>
          <a:xfrm>
            <a:off x="2636418" y="5683220"/>
            <a:ext cx="215784" cy="107892"/>
          </a:xfrm>
          <a:custGeom>
            <a:avLst/>
            <a:gdLst>
              <a:gd name="connsiteX0" fmla="*/ 0 w 215784"/>
              <a:gd name="connsiteY0" fmla="*/ 0 h 107892"/>
              <a:gd name="connsiteX1" fmla="*/ 215784 w 215784"/>
              <a:gd name="connsiteY1" fmla="*/ 0 h 107892"/>
              <a:gd name="connsiteX2" fmla="*/ 107892 w 215784"/>
              <a:gd name="connsiteY2" fmla="*/ 107892 h 107892"/>
              <a:gd name="connsiteX3" fmla="*/ 0 w 215784"/>
              <a:gd name="connsiteY3" fmla="*/ 0 h 107892"/>
            </a:gdLst>
            <a:ahLst/>
            <a:cxnLst>
              <a:cxn ang="0">
                <a:pos x="connsiteX0" y="connsiteY0"/>
              </a:cxn>
              <a:cxn ang="0">
                <a:pos x="connsiteX1" y="connsiteY1"/>
              </a:cxn>
              <a:cxn ang="0">
                <a:pos x="connsiteX2" y="connsiteY2"/>
              </a:cxn>
              <a:cxn ang="0">
                <a:pos x="connsiteX3" y="connsiteY3"/>
              </a:cxn>
            </a:cxnLst>
            <a:rect l="l" t="t" r="r" b="b"/>
            <a:pathLst>
              <a:path w="215784" h="107892">
                <a:moveTo>
                  <a:pt x="0" y="0"/>
                </a:moveTo>
                <a:lnTo>
                  <a:pt x="215784" y="0"/>
                </a:lnTo>
                <a:lnTo>
                  <a:pt x="107892" y="107892"/>
                </a:lnTo>
                <a:lnTo>
                  <a:pt x="0" y="0"/>
                </a:lnTo>
                <a:close/>
              </a:path>
            </a:pathLst>
          </a:custGeom>
        </p:spPr>
      </p:pic>
      <p:pic>
        <p:nvPicPr>
          <p:cNvPr id="70" name="Picture 69">
            <a:extLst>
              <a:ext uri="{FF2B5EF4-FFF2-40B4-BE49-F238E27FC236}">
                <a16:creationId xmlns:a16="http://schemas.microsoft.com/office/drawing/2014/main" id="{564E784A-4A49-4647-8261-5BC2D8797A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0043" y="1507111"/>
            <a:ext cx="3030189" cy="404025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2" name="Picture 81">
            <a:extLst>
              <a:ext uri="{FF2B5EF4-FFF2-40B4-BE49-F238E27FC236}">
                <a16:creationId xmlns:a16="http://schemas.microsoft.com/office/drawing/2014/main" id="{BA9C5FE7-F871-438E-964C-B15BB0C6CFA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t="21084" b="10242"/>
          <a:stretch>
            <a:fillRect/>
          </a:stretch>
        </p:blipFill>
        <p:spPr>
          <a:xfrm>
            <a:off x="5808985" y="2309090"/>
            <a:ext cx="3346881" cy="27745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4" name="TextBox 83">
            <a:extLst>
              <a:ext uri="{FF2B5EF4-FFF2-40B4-BE49-F238E27FC236}">
                <a16:creationId xmlns:a16="http://schemas.microsoft.com/office/drawing/2014/main" id="{4D4814E0-6E06-4CEE-9FA5-2B9C01C7A732}"/>
              </a:ext>
            </a:extLst>
          </p:cNvPr>
          <p:cNvSpPr txBox="1"/>
          <p:nvPr/>
        </p:nvSpPr>
        <p:spPr>
          <a:xfrm>
            <a:off x="5808985" y="3065572"/>
            <a:ext cx="454536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Thank you!</a:t>
            </a:r>
          </a:p>
        </p:txBody>
      </p:sp>
    </p:spTree>
    <p:extLst>
      <p:ext uri="{BB962C8B-B14F-4D97-AF65-F5344CB8AC3E}">
        <p14:creationId xmlns:p14="http://schemas.microsoft.com/office/powerpoint/2010/main" val="2493932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17C72F78649844ADE5A6DD6323CC37" ma:contentTypeVersion="8" ma:contentTypeDescription="Create a new document." ma:contentTypeScope="" ma:versionID="c5d9d2509bfe6ece6e43440b779781fb">
  <xsd:schema xmlns:xsd="http://www.w3.org/2001/XMLSchema" xmlns:xs="http://www.w3.org/2001/XMLSchema" xmlns:p="http://schemas.microsoft.com/office/2006/metadata/properties" xmlns:ns2="83b5dfeb-135f-479a-8e87-2cb30c008d82" xmlns:ns3="208e6efb-c745-4682-a9d0-fee37258106e" targetNamespace="http://schemas.microsoft.com/office/2006/metadata/properties" ma:root="true" ma:fieldsID="1386ae766e37546ebd8e30b490e71b13" ns2:_="" ns3:_="">
    <xsd:import namespace="83b5dfeb-135f-479a-8e87-2cb30c008d82"/>
    <xsd:import namespace="208e6efb-c745-4682-a9d0-fee3725810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5dfeb-135f-479a-8e87-2cb30c008d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8e9e90a8-b24c-4be7-8760-a88b2cd47eb1"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08e6efb-c745-4682-a9d0-fee3725810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ae38ed86-9e0e-493a-884b-af7044bd0190}" ma:internalName="TaxCatchAll" ma:showField="CatchAllData" ma:web="208e6efb-c745-4682-a9d0-fee3725810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5dfeb-135f-479a-8e87-2cb30c008d82">
      <Terms xmlns="http://schemas.microsoft.com/office/infopath/2007/PartnerControls"/>
    </lcf76f155ced4ddcb4097134ff3c332f>
    <TaxCatchAll xmlns="208e6efb-c745-4682-a9d0-fee37258106e" xsi:nil="true"/>
  </documentManagement>
</p:properties>
</file>

<file path=customXml/itemProps1.xml><?xml version="1.0" encoding="utf-8"?>
<ds:datastoreItem xmlns:ds="http://schemas.openxmlformats.org/officeDocument/2006/customXml" ds:itemID="{D37251E3-085A-4D03-9F30-22194349A386}">
  <ds:schemaRefs>
    <ds:schemaRef ds:uri="http://schemas.microsoft.com/sharepoint/v3/contenttype/forms"/>
  </ds:schemaRefs>
</ds:datastoreItem>
</file>

<file path=customXml/itemProps2.xml><?xml version="1.0" encoding="utf-8"?>
<ds:datastoreItem xmlns:ds="http://schemas.openxmlformats.org/officeDocument/2006/customXml" ds:itemID="{E9874436-D2FC-4495-86F7-634D1F74FE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b5dfeb-135f-479a-8e87-2cb30c008d82"/>
    <ds:schemaRef ds:uri="208e6efb-c745-4682-a9d0-fee3725810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E141B2-0913-41F7-8E32-430492AE9BC2}">
  <ds:schemaRefs>
    <ds:schemaRef ds:uri="http://purl.org/dc/terms/"/>
    <ds:schemaRef ds:uri="7274a981-c812-4bc8-a299-9413e9e0141e"/>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purl.org/dc/elements/1.1/"/>
    <ds:schemaRef ds:uri="http://schemas.microsoft.com/office/infopath/2007/PartnerControls"/>
    <ds:schemaRef ds:uri="6413699b-d948-40f1-9d08-c7ff8b30f535"/>
    <ds:schemaRef ds:uri="946b1f3c-ad30-4bca-9395-c2c4ea552107"/>
    <ds:schemaRef ds:uri="http://www.w3.org/XML/1998/namespace"/>
    <ds:schemaRef ds:uri="83b5dfeb-135f-479a-8e87-2cb30c008d82"/>
    <ds:schemaRef ds:uri="208e6efb-c745-4682-a9d0-fee37258106e"/>
  </ds:schemaRefs>
</ds:datastoreItem>
</file>

<file path=docProps/app.xml><?xml version="1.0" encoding="utf-8"?>
<Properties xmlns="http://schemas.openxmlformats.org/officeDocument/2006/extended-properties" xmlns:vt="http://schemas.openxmlformats.org/officeDocument/2006/docPropsVTypes">
  <TotalTime>17652</TotalTime>
  <Words>1465</Words>
  <Application>Microsoft Office PowerPoint</Application>
  <PresentationFormat>Widescreen</PresentationFormat>
  <Paragraphs>262</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CAPS Mission Statement</vt:lpstr>
      <vt:lpstr>Endangered Species Act</vt:lpstr>
      <vt:lpstr>Endangered Species Act</vt:lpstr>
      <vt:lpstr>Endangered Species Act</vt:lpstr>
      <vt:lpstr>PowerPoint Presentation</vt:lpstr>
      <vt:lpstr>Consultation Strategy</vt:lpstr>
      <vt:lpstr>Consultation Strategy – Primary </vt:lpstr>
      <vt:lpstr>Consultation Strategy – Primary</vt:lpstr>
      <vt:lpstr>Consultation Strategy – Secondary  </vt:lpstr>
      <vt:lpstr>Consultation Strategy - Hybrid</vt:lpstr>
      <vt:lpstr>Consultation Strategy – Formal   </vt:lpstr>
      <vt:lpstr>Consultation Strategy - RPBB </vt:lpstr>
      <vt:lpstr>Formal Consultation - RPBB</vt:lpstr>
      <vt:lpstr>Consultation Strategy – Formal   </vt:lpstr>
      <vt:lpstr>Traps of Concern</vt:lpstr>
      <vt:lpstr>Traps of Concern – Plastic Bucket Trap</vt:lpstr>
      <vt:lpstr>Traps of Concern – Plastic Bucket Trap</vt:lpstr>
      <vt:lpstr>Traps of Concern – Plastic Bucket Trap</vt:lpstr>
      <vt:lpstr>Traps of Concern – Prism Traps</vt:lpstr>
      <vt:lpstr>Traps of Concern – Large Plastic Delta Traps</vt:lpstr>
      <vt:lpstr>Traps of Concern – Large Plastic Delta Traps</vt:lpstr>
      <vt:lpstr>Traps of Concern – Jackson Traps</vt:lpstr>
      <vt:lpstr>Traps of Concern – Wing Traps</vt:lpstr>
      <vt:lpstr>Annex 1: Bumble Bee Bycatch Submission</vt:lpstr>
      <vt:lpstr>Annex 1: Bumble Bee Bycatch Submission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CAPS Mission Update</dc:title>
  <dc:creator>Crowe, John F - APHIS</dc:creator>
  <cp:lastModifiedBy>Crowe, John - MRP-APHIS</cp:lastModifiedBy>
  <cp:revision>23</cp:revision>
  <dcterms:created xsi:type="dcterms:W3CDTF">2021-03-03T13:26:34Z</dcterms:created>
  <dcterms:modified xsi:type="dcterms:W3CDTF">2023-03-10T14:03:26Z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0x0101001117C72F78649844ADE5A6DD6323CC37</vt:lpwstr>
  </property>
  <property fmtid="{D5CDD505-2E9C-101B-9397-08002B2CF9AE}" pid="3" name="MSIP_Label_4044bd30-2ed7-4c9d-9d12-46200872a97b_Enabled">
    <vt:lpwstr>true</vt:lpwstr>
  </property>
  <property fmtid="{D5CDD505-2E9C-101B-9397-08002B2CF9AE}" pid="4" name="MSIP_Label_4044bd30-2ed7-4c9d-9d12-46200872a97b_SetDate">
    <vt:lpwstr>2023-03-09T18:11:30Z</vt:lpwstr>
  </property>
  <property fmtid="{D5CDD505-2E9C-101B-9397-08002B2CF9AE}" pid="5" name="MSIP_Label_4044bd30-2ed7-4c9d-9d12-46200872a97b_Method">
    <vt:lpwstr>Standard</vt:lpwstr>
  </property>
  <property fmtid="{D5CDD505-2E9C-101B-9397-08002B2CF9AE}" pid="6" name="MSIP_Label_4044bd30-2ed7-4c9d-9d12-46200872a97b_Name">
    <vt:lpwstr>defa4170-0d19-0005-0004-bc88714345d2</vt:lpwstr>
  </property>
  <property fmtid="{D5CDD505-2E9C-101B-9397-08002B2CF9AE}" pid="7" name="MSIP_Label_4044bd30-2ed7-4c9d-9d12-46200872a97b_SiteId">
    <vt:lpwstr>4130bd39-7c53-419c-b1e5-8758d6d63f21</vt:lpwstr>
  </property>
  <property fmtid="{D5CDD505-2E9C-101B-9397-08002B2CF9AE}" pid="8" name="MSIP_Label_4044bd30-2ed7-4c9d-9d12-46200872a97b_ActionId">
    <vt:lpwstr>1ef5de6d-70d1-411f-8ebd-421d1bdef75b</vt:lpwstr>
  </property>
  <property fmtid="{D5CDD505-2E9C-101B-9397-08002B2CF9AE}" pid="9" name="MSIP_Label_4044bd30-2ed7-4c9d-9d12-46200872a97b_ContentBits">
    <vt:lpwstr>0</vt:lpwstr>
  </property>
  <property fmtid="{D5CDD505-2E9C-101B-9397-08002B2CF9AE}" pid="10" name="MediaServiceImageTags">
    <vt:lpwstr/>
  </property>
</Properties>
</file>