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7"/>
  </p:notesMasterIdLst>
  <p:sldIdLst>
    <p:sldId id="257" r:id="rId5"/>
    <p:sldId id="267" r:id="rId6"/>
    <p:sldId id="258" r:id="rId7"/>
    <p:sldId id="268" r:id="rId8"/>
    <p:sldId id="270" r:id="rId9"/>
    <p:sldId id="269" r:id="rId10"/>
    <p:sldId id="271" r:id="rId11"/>
    <p:sldId id="272" r:id="rId12"/>
    <p:sldId id="264" r:id="rId13"/>
    <p:sldId id="273" r:id="rId14"/>
    <p:sldId id="266" r:id="rId15"/>
    <p:sldId id="274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623A404-2558-9008-FF52-DE36E3A8ADEE}" v="5" dt="2023-04-27T20:26:50.815"/>
    <p1510:client id="{BA4C20BC-ABA1-E5D8-2F46-6EA086CD80F5}" v="9" dt="2023-04-27T21:13:23.194"/>
    <p1510:client id="{F89D30B3-1EBD-4EBA-B0CE-870AAB400F25}" v="34" dt="2023-04-27T18:53:10.70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87928" autoAdjust="0"/>
  </p:normalViewPr>
  <p:slideViewPr>
    <p:cSldViewPr snapToGrid="0">
      <p:cViewPr>
        <p:scale>
          <a:sx n="75" d="100"/>
          <a:sy n="75" d="100"/>
        </p:scale>
        <p:origin x="64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4A9039-6B87-4A8A-B9BC-0B3A9D163F25}" type="datetimeFigureOut">
              <a:rPr lang="en-US" smtClean="0"/>
              <a:t>6/27/2023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BD31BB-D86C-4035-B2F7-7E8F0FEBA5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60087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5652A2-8F7E-4F1F-BBB6-7F17B6E64DB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57495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5652A2-8F7E-4F1F-BBB6-7F17B6E64DB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57089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en-US" dirty="0"/>
              <a:t>Pest is submitted for evaluation.</a:t>
            </a:r>
          </a:p>
          <a:p>
            <a:pPr marL="228600" indent="-228600">
              <a:buAutoNum type="arabicPeriod"/>
            </a:pPr>
            <a:r>
              <a:rPr lang="en-US" dirty="0"/>
              <a:t>Pest is run through OPEP model.</a:t>
            </a:r>
          </a:p>
          <a:p>
            <a:pPr marL="228600" indent="-228600">
              <a:buAutoNum type="arabicPeriod"/>
            </a:pPr>
            <a:r>
              <a:rPr lang="en-US" dirty="0"/>
              <a:t>If high impact – goes through Survey and Diagnostic Assessment.</a:t>
            </a:r>
          </a:p>
          <a:p>
            <a:pPr marL="228600" indent="-228600">
              <a:buAutoNum type="arabicPeriod"/>
            </a:pPr>
            <a:r>
              <a:rPr lang="en-US" dirty="0"/>
              <a:t>If methods available, gets added to Pest List.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5652A2-8F7E-4F1F-BBB6-7F17B6E64DB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54279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5652A2-8F7E-4F1F-BBB6-7F17B6E64DB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47741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We’ve had a few changes to the Survey Summary Form for 2023 that we would like to walk through with you.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5652A2-8F7E-4F1F-BBB6-7F17B6E64DB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94836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1200" dirty="0"/>
              <a:t>Pests that are run through the model and predicted to cause high impact are run through another assessment to determine if the pest is “survey ready”. </a:t>
            </a:r>
          </a:p>
          <a:p>
            <a:pPr marL="0" indent="0">
              <a:buNone/>
            </a:pPr>
            <a:r>
              <a:rPr lang="en-US" sz="1200" dirty="0"/>
              <a:t>We address these questions:</a:t>
            </a:r>
          </a:p>
          <a:p>
            <a:pPr marL="914400" defTabSz="457200">
              <a:buNone/>
              <a:tabLst>
                <a:tab pos="863600" algn="l"/>
                <a:tab pos="914400" algn="l"/>
              </a:tabLst>
            </a:pPr>
            <a:r>
              <a:rPr lang="en-US" sz="1200" dirty="0"/>
              <a:t>1. Are effective detection methods available for survey?</a:t>
            </a:r>
          </a:p>
          <a:p>
            <a:pPr marL="0" indent="0">
              <a:buNone/>
            </a:pPr>
            <a:r>
              <a:rPr lang="en-US" sz="1200" dirty="0"/>
              <a:t>	2. Are effective diagnostic methods available?</a:t>
            </a:r>
          </a:p>
          <a:p>
            <a:pPr marL="914400" indent="0" defTabSz="457200">
              <a:buNone/>
            </a:pPr>
            <a:r>
              <a:rPr lang="en-US" sz="1200" dirty="0"/>
              <a:t>3. Is there capacity and available expertise to identify the species if a large-scale survey is conducted?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5652A2-8F7E-4F1F-BBB6-7F17B6E64DB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71501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5652A2-8F7E-4F1F-BBB6-7F17B6E64DB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036524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5652A2-8F7E-4F1F-BBB6-7F17B6E64DB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070086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5652A2-8F7E-4F1F-BBB6-7F17B6E64DB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223389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5652A2-8F7E-4F1F-BBB6-7F17B6E64DB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401591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5652A2-8F7E-4F1F-BBB6-7F17B6E64DB1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461069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5652A2-8F7E-4F1F-BBB6-7F17B6E64DB1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48362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AE9E20-855A-FAA3-33A0-B3AF712AA7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C353A9-354F-0DFF-9938-933E6FDE3F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D9A0E3-7ACF-A818-9AB8-2CD5309A24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500A8-6D13-43B5-BA65-FBE2A4D74F9A}" type="datetimeFigureOut">
              <a:rPr lang="en-US" smtClean="0"/>
              <a:t>6/27/2023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74C9CD-D631-AB4F-87DF-45EA638DE9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84E207-02F7-203A-EC61-9CFA131BB2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92DC18-2E7E-481E-A263-88092868CD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04964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CA7AAC-D30F-68F8-4A2E-5639417429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DF2C4C-AE38-F715-6316-0F53547049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7F76B4-346C-D7C3-1B33-E4C5C196AA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500A8-6D13-43B5-BA65-FBE2A4D74F9A}" type="datetimeFigureOut">
              <a:rPr lang="en-US" smtClean="0"/>
              <a:t>6/27/2023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DC33AC-05AD-653A-B9C4-A74E91E1F8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1E2E55-07EF-CBE0-13BD-2522492954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92DC18-2E7E-481E-A263-88092868CD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75322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384E89-34B8-5BE1-FBEC-27B0E84FCA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EDDC78-2567-1CA9-9A85-059616CC01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3B9B9E-6349-897F-C116-5D5116DFE5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500A8-6D13-43B5-BA65-FBE2A4D74F9A}" type="datetimeFigureOut">
              <a:rPr lang="en-US" smtClean="0"/>
              <a:t>6/27/2023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96AE19-5BA7-80AE-90F9-5DDF401019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A6EE76-53C0-88D6-7F95-D729B3A8C0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92DC18-2E7E-481E-A263-88092868CD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09960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57D8E7-A281-7AE4-AC8F-E1AE9BE7BF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E918E1-6483-EC81-E566-65832EB4461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30086FC-A4DF-CBA8-A5B0-DCA0A9FDC9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1B8728F-1ADB-6311-0B82-C1FAA43CC9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500A8-6D13-43B5-BA65-FBE2A4D74F9A}" type="datetimeFigureOut">
              <a:rPr lang="en-US" smtClean="0"/>
              <a:t>6/27/2023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4B16E7-192D-DC7B-0654-39CAB2B8B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C31A63D-C61F-F466-00CB-2FDCB08C85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92DC18-2E7E-481E-A263-88092868CD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35735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79571E-635E-240D-9679-DCEBD41F50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35A0524-E20F-9953-70BA-B7A3C29A0F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3B6B838-7FB5-F0B7-E10D-2DEE75C631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4CA9DB3-2065-B658-0283-B893E0D3622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9526A96-FC24-38CC-7124-72D418B9423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822CE63-2A13-4B90-71CB-15F3E9AB8B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500A8-6D13-43B5-BA65-FBE2A4D74F9A}" type="datetimeFigureOut">
              <a:rPr lang="en-US" smtClean="0"/>
              <a:t>6/27/2023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F91D46E-375E-1702-0803-F97A57E681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A408CB6-25DA-6783-396F-B7FBD2C5D1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92DC18-2E7E-481E-A263-88092868CD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70895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85A942-D3BD-5D9C-6F00-083A4E20B0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A24C6C3-5EB6-20DE-C759-4C08C119BD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500A8-6D13-43B5-BA65-FBE2A4D74F9A}" type="datetimeFigureOut">
              <a:rPr lang="en-US" smtClean="0"/>
              <a:t>6/27/2023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E099D2D-5AD9-2721-1305-A049FEA210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6272F99-5BA9-BE7F-5462-623985735E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92DC18-2E7E-481E-A263-88092868CD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24795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54B06AD-CD57-F100-BC43-2312B96AC7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500A8-6D13-43B5-BA65-FBE2A4D74F9A}" type="datetimeFigureOut">
              <a:rPr lang="en-US" smtClean="0"/>
              <a:t>6/27/2023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988AE12-06CD-513D-3DEE-7CD4C51495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64F234-A656-EFA4-D0A6-B0C4B28A7D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92DC18-2E7E-481E-A263-88092868CD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2000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AE87B2-54F8-4DF0-E6DD-8DBD6A572F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E18CE6-918E-EAE6-C61E-CDFD8B3388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705079-B287-AAAC-BA49-78215ED680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71832B-C946-4F82-C85B-044E6A970D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500A8-6D13-43B5-BA65-FBE2A4D74F9A}" type="datetimeFigureOut">
              <a:rPr lang="en-US" smtClean="0"/>
              <a:t>6/27/2023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E71F58F-41C9-1D94-126E-9E00630508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690D39B-DD85-935C-ED2C-BAE05651B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92DC18-2E7E-481E-A263-88092868CD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08283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B59EE7-A431-7EE9-100F-FBA611FB9B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BC0F41-5417-CEE4-5B42-BC32D77C321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DC0A7C-70D1-2062-1626-623216192F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6539495-030B-8244-0651-4CD2805948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500A8-6D13-43B5-BA65-FBE2A4D74F9A}" type="datetimeFigureOut">
              <a:rPr lang="en-US" smtClean="0"/>
              <a:t>6/27/2023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32AAA82-6FDB-7CCA-4F9F-643A9307C9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947563D-41B4-CB05-EA57-AC123CED72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92DC18-2E7E-481E-A263-88092868CD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12900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D8A087-B940-5F6D-5487-251D04D853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FA62EA6-1938-0E35-B4F6-9E6B61C210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EE253C-E10B-D247-BDE2-1F16A380AD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500A8-6D13-43B5-BA65-FBE2A4D74F9A}" type="datetimeFigureOut">
              <a:rPr lang="en-US" smtClean="0"/>
              <a:t>6/27/2023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7B1C71-6B04-8A1F-B6D9-3CC8D2A5C2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A40187-5B90-63AE-F538-0E7E8E86DF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92DC18-2E7E-481E-A263-88092868CD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75654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F4FB568-84D5-D95F-F24A-C0A638A3608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71FB351-A773-7D3C-6A84-4E30E64FF7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EEC356-7961-8094-AE61-26F22B4FC8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500A8-6D13-43B5-BA65-FBE2A4D74F9A}" type="datetimeFigureOut">
              <a:rPr lang="en-US" smtClean="0"/>
              <a:t>6/27/2023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2E7C4E-3BB1-9559-1975-B98A49F8B3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626D33-0ECB-D163-062F-0DF261DD7C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92DC18-2E7E-481E-A263-88092868CD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61259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2E3290-8EA2-B137-C59E-A5AAFA4694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3ACB23-761E-7C36-1EAD-B9B60326D6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F79DE9-538E-707C-7BC9-B7CC5A87E3A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8500A8-6D13-43B5-BA65-FBE2A4D74F9A}" type="datetimeFigureOut">
              <a:rPr lang="en-US" smtClean="0"/>
              <a:t>6/27/2023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1532BE-F69B-2077-8710-258D6B8D3F3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AA3892-0899-35FC-FDFD-0F2F85A75A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92DC18-2E7E-481E-A263-88092868CD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26579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pestlens.info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4" Type="http://schemas.openxmlformats.org/officeDocument/2006/relationships/hyperlink" Target="mailto:STCAPS@usda.gov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approvedmethods.ceris.purdue.edu/former-priority-pests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F86FF0E-013E-4350-B067-922E731A95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-1"/>
            <a:ext cx="12192000" cy="923827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F871FAD-C0E4-42A8-BB9F-3064CE883B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101" y="353985"/>
            <a:ext cx="4045158" cy="361969"/>
          </a:xfrm>
          <a:prstGeom prst="rect">
            <a:avLst/>
          </a:prstGeom>
        </p:spPr>
      </p:pic>
      <p:sp>
        <p:nvSpPr>
          <p:cNvPr id="5" name="Title 3">
            <a:extLst>
              <a:ext uri="{FF2B5EF4-FFF2-40B4-BE49-F238E27FC236}">
                <a16:creationId xmlns:a16="http://schemas.microsoft.com/office/drawing/2014/main" id="{FD9BB7DC-77ED-4B0C-99A0-48C8904E64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101" y="106994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+mn-lt"/>
              </a:rPr>
              <a:t>National Priority Pest List</a:t>
            </a:r>
          </a:p>
        </p:txBody>
      </p:sp>
      <p:pic>
        <p:nvPicPr>
          <p:cNvPr id="8" name="Picture 7" descr="Text, map&#10;&#10;Description automatically generated">
            <a:extLst>
              <a:ext uri="{FF2B5EF4-FFF2-40B4-BE49-F238E27FC236}">
                <a16:creationId xmlns:a16="http://schemas.microsoft.com/office/drawing/2014/main" id="{27697BEC-3C15-43B5-B742-75FBE16526B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4741" y="2129917"/>
            <a:ext cx="5774953" cy="4374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10404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F86FF0E-013E-4350-B067-922E731A95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-1"/>
            <a:ext cx="12192000" cy="923827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F871FAD-C0E4-42A8-BB9F-3064CE883B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101" y="353985"/>
            <a:ext cx="4045158" cy="361969"/>
          </a:xfrm>
          <a:prstGeom prst="rect">
            <a:avLst/>
          </a:prstGeom>
        </p:spPr>
      </p:pic>
      <p:sp>
        <p:nvSpPr>
          <p:cNvPr id="5" name="Title 3">
            <a:extLst>
              <a:ext uri="{FF2B5EF4-FFF2-40B4-BE49-F238E27FC236}">
                <a16:creationId xmlns:a16="http://schemas.microsoft.com/office/drawing/2014/main" id="{FD9BB7DC-77ED-4B0C-99A0-48C8904E64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101" y="923826"/>
            <a:ext cx="9728599" cy="923827"/>
          </a:xfrm>
        </p:spPr>
        <p:txBody>
          <a:bodyPr>
            <a:normAutofit/>
          </a:bodyPr>
          <a:lstStyle/>
          <a:p>
            <a:r>
              <a:rPr lang="en-US" dirty="0">
                <a:latin typeface="+mn-lt"/>
              </a:rPr>
              <a:t>Evaluating Potential Pests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E7EE43F-E9E3-FBC7-03AC-32F6FE777922}"/>
              </a:ext>
            </a:extLst>
          </p:cNvPr>
          <p:cNvSpPr txBox="1"/>
          <p:nvPr/>
        </p:nvSpPr>
        <p:spPr>
          <a:xfrm>
            <a:off x="723900" y="2055524"/>
            <a:ext cx="8445500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2800" dirty="0"/>
              <a:t>Pests are added to the National Priority Pest List if: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dirty="0"/>
              <a:t>They are predicted to have a high impact in the United States, and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dirty="0"/>
              <a:t>Effective methods and resources are available to support detection surveys.</a:t>
            </a:r>
          </a:p>
        </p:txBody>
      </p:sp>
    </p:spTree>
    <p:extLst>
      <p:ext uri="{BB962C8B-B14F-4D97-AF65-F5344CB8AC3E}">
        <p14:creationId xmlns:p14="http://schemas.microsoft.com/office/powerpoint/2010/main" val="29132814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F86FF0E-013E-4350-B067-922E731A95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-1"/>
            <a:ext cx="12192000" cy="923827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F871FAD-C0E4-42A8-BB9F-3064CE883B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101" y="353985"/>
            <a:ext cx="4045158" cy="36196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E74E18D-DDE0-D962-102F-F638BAA3BE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98361" y="928943"/>
            <a:ext cx="6656741" cy="5903081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5011165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F86FF0E-013E-4350-B067-922E731A95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-1"/>
            <a:ext cx="12192000" cy="923827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F871FAD-C0E4-42A8-BB9F-3064CE883B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101" y="353985"/>
            <a:ext cx="4045158" cy="361969"/>
          </a:xfrm>
          <a:prstGeom prst="rect">
            <a:avLst/>
          </a:prstGeom>
        </p:spPr>
      </p:pic>
      <p:sp>
        <p:nvSpPr>
          <p:cNvPr id="5" name="Title 3">
            <a:extLst>
              <a:ext uri="{FF2B5EF4-FFF2-40B4-BE49-F238E27FC236}">
                <a16:creationId xmlns:a16="http://schemas.microsoft.com/office/drawing/2014/main" id="{FD9BB7DC-77ED-4B0C-99A0-48C8904E64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101" y="923826"/>
            <a:ext cx="9728599" cy="923827"/>
          </a:xfrm>
        </p:spPr>
        <p:txBody>
          <a:bodyPr>
            <a:normAutofit/>
          </a:bodyPr>
          <a:lstStyle/>
          <a:p>
            <a:r>
              <a:rPr lang="en-US" dirty="0">
                <a:latin typeface="+mn-lt"/>
              </a:rPr>
              <a:t>Evaluating Potential Pests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E7EE43F-E9E3-FBC7-03AC-32F6FE777922}"/>
              </a:ext>
            </a:extLst>
          </p:cNvPr>
          <p:cNvSpPr txBox="1"/>
          <p:nvPr/>
        </p:nvSpPr>
        <p:spPr>
          <a:xfrm>
            <a:off x="723900" y="2055524"/>
            <a:ext cx="9448800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We hear about potential pests from:</a:t>
            </a:r>
          </a:p>
          <a:p>
            <a:pPr marL="1371600" lvl="2" indent="-457200">
              <a:buSzPct val="60000"/>
              <a:buFont typeface="Courier New" panose="02070309020205020404" pitchFamily="49" charset="0"/>
              <a:buChar char="o"/>
            </a:pPr>
            <a:r>
              <a:rPr lang="en-US" sz="2800" dirty="0"/>
              <a:t>PPQ scientists</a:t>
            </a:r>
          </a:p>
          <a:p>
            <a:pPr marL="1371600" lvl="2" indent="-457200">
              <a:buSzPct val="60000"/>
              <a:buFont typeface="Courier New" panose="02070309020205020404" pitchFamily="49" charset="0"/>
              <a:buChar char="o"/>
            </a:pPr>
            <a:r>
              <a:rPr lang="en-US" sz="2800" dirty="0"/>
              <a:t>Colleagues overseas</a:t>
            </a:r>
          </a:p>
          <a:p>
            <a:pPr marL="1371600" lvl="2" indent="-457200">
              <a:buSzPct val="60000"/>
              <a:buFont typeface="Courier New" panose="02070309020205020404" pitchFamily="49" charset="0"/>
              <a:buChar char="o"/>
            </a:pPr>
            <a:r>
              <a:rPr lang="en-US" sz="2800" dirty="0"/>
              <a:t>Scanning the literature</a:t>
            </a:r>
          </a:p>
          <a:p>
            <a:pPr marL="1371600" lvl="2" indent="-457200">
              <a:buSzPct val="60000"/>
              <a:buFont typeface="Courier New" panose="02070309020205020404" pitchFamily="49" charset="0"/>
              <a:buChar char="o"/>
            </a:pPr>
            <a:r>
              <a:rPr lang="en-US" sz="2800" dirty="0"/>
              <a:t>Scanning online information: </a:t>
            </a:r>
            <a:r>
              <a:rPr lang="en-US" sz="2800" dirty="0" err="1">
                <a:hlinkClick r:id="rId4"/>
              </a:rPr>
              <a:t>PestLens</a:t>
            </a:r>
            <a:endParaRPr lang="en-US" sz="2800" dirty="0"/>
          </a:p>
          <a:p>
            <a:pPr marL="1371600" lvl="2" indent="-457200">
              <a:buSzPct val="60000"/>
              <a:buFont typeface="Courier New" panose="02070309020205020404" pitchFamily="49" charset="0"/>
              <a:buChar char="o"/>
            </a:pPr>
            <a:r>
              <a:rPr lang="en-US" sz="2800" dirty="0"/>
              <a:t>YOU!!!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This is a very important part of the process. We can only assess pests that we hear about.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We have an open door policy to submit pest suggestions. </a:t>
            </a:r>
          </a:p>
        </p:txBody>
      </p:sp>
    </p:spTree>
    <p:extLst>
      <p:ext uri="{BB962C8B-B14F-4D97-AF65-F5344CB8AC3E}">
        <p14:creationId xmlns:p14="http://schemas.microsoft.com/office/powerpoint/2010/main" val="17909132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F86FF0E-013E-4350-B067-922E731A95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-1"/>
            <a:ext cx="12192000" cy="923827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F871FAD-C0E4-42A8-BB9F-3064CE883B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101" y="353985"/>
            <a:ext cx="4045158" cy="361969"/>
          </a:xfrm>
          <a:prstGeom prst="rect">
            <a:avLst/>
          </a:prstGeom>
        </p:spPr>
      </p:pic>
      <p:sp>
        <p:nvSpPr>
          <p:cNvPr id="5" name="Title 3">
            <a:extLst>
              <a:ext uri="{FF2B5EF4-FFF2-40B4-BE49-F238E27FC236}">
                <a16:creationId xmlns:a16="http://schemas.microsoft.com/office/drawing/2014/main" id="{FD9BB7DC-77ED-4B0C-99A0-48C8904E64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101" y="923826"/>
            <a:ext cx="9728599" cy="923827"/>
          </a:xfrm>
        </p:spPr>
        <p:txBody>
          <a:bodyPr>
            <a:normAutofit/>
          </a:bodyPr>
          <a:lstStyle/>
          <a:p>
            <a:r>
              <a:rPr lang="en-US" dirty="0">
                <a:latin typeface="+mn-lt"/>
              </a:rPr>
              <a:t>Evaluating Potential Pests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E7EE43F-E9E3-FBC7-03AC-32F6FE777922}"/>
              </a:ext>
            </a:extLst>
          </p:cNvPr>
          <p:cNvSpPr txBox="1"/>
          <p:nvPr/>
        </p:nvSpPr>
        <p:spPr>
          <a:xfrm>
            <a:off x="723900" y="2055524"/>
            <a:ext cx="8445500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2800" dirty="0"/>
              <a:t>The PPQ S&amp;T Plant Pest Risk Analysis Lab developed a model to predict pest impact:</a:t>
            </a:r>
          </a:p>
          <a:p>
            <a:pPr marL="850900" indent="-457200">
              <a:buFont typeface="Arial" panose="020B0604020202020204" pitchFamily="34" charset="0"/>
              <a:buChar char="•"/>
              <a:tabLst>
                <a:tab pos="631825" algn="l"/>
              </a:tabLst>
            </a:pPr>
            <a:r>
              <a:rPr lang="en-US" sz="2800" dirty="0"/>
              <a:t>The Objective Prioritization of Exotic Pests (OPEP) Impact Assessment model</a:t>
            </a:r>
          </a:p>
          <a:p>
            <a:pPr marL="801687" indent="-4572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dirty="0"/>
              <a:t>The model evaluates the predicted impact of a species in the United States </a:t>
            </a:r>
          </a:p>
          <a:p>
            <a:pPr marL="801687" indent="-4572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dirty="0"/>
              <a:t>The CAPS Program leadership uses results from the model to develop the national pest list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32134290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F86FF0E-013E-4350-B067-922E731A95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-1"/>
            <a:ext cx="12192000" cy="923827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F871FAD-C0E4-42A8-BB9F-3064CE883B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101" y="353985"/>
            <a:ext cx="4045158" cy="361969"/>
          </a:xfrm>
          <a:prstGeom prst="rect">
            <a:avLst/>
          </a:prstGeom>
        </p:spPr>
      </p:pic>
      <p:sp>
        <p:nvSpPr>
          <p:cNvPr id="5" name="Title 3">
            <a:extLst>
              <a:ext uri="{FF2B5EF4-FFF2-40B4-BE49-F238E27FC236}">
                <a16:creationId xmlns:a16="http://schemas.microsoft.com/office/drawing/2014/main" id="{FD9BB7DC-77ED-4B0C-99A0-48C8904E64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101" y="923826"/>
            <a:ext cx="9728599" cy="923827"/>
          </a:xfrm>
        </p:spPr>
        <p:txBody>
          <a:bodyPr>
            <a:normAutofit/>
          </a:bodyPr>
          <a:lstStyle/>
          <a:p>
            <a:r>
              <a:rPr lang="en-US" dirty="0">
                <a:latin typeface="+mn-lt"/>
              </a:rPr>
              <a:t>Evaluating Potential Pests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E7EE43F-E9E3-FBC7-03AC-32F6FE777922}"/>
              </a:ext>
            </a:extLst>
          </p:cNvPr>
          <p:cNvSpPr txBox="1"/>
          <p:nvPr/>
        </p:nvSpPr>
        <p:spPr>
          <a:xfrm>
            <a:off x="723900" y="2055524"/>
            <a:ext cx="8445500" cy="39395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2800" dirty="0"/>
              <a:t>Pests that are predicted to cause high impact are run through the Survey and Diagnostic Assessment:</a:t>
            </a:r>
          </a:p>
          <a:p>
            <a:pPr marL="914400" defTabSz="457200">
              <a:buNone/>
              <a:tabLst>
                <a:tab pos="863600" algn="l"/>
                <a:tab pos="914400" algn="l"/>
              </a:tabLst>
            </a:pPr>
            <a:r>
              <a:rPr lang="en-US" sz="2800" dirty="0"/>
              <a:t>1. Are effective detection methods available for survey?</a:t>
            </a:r>
          </a:p>
          <a:p>
            <a:pPr marL="0" indent="0">
              <a:buNone/>
            </a:pPr>
            <a:r>
              <a:rPr lang="en-US" sz="2800" dirty="0"/>
              <a:t>	2. Are effective diagnostic methods available?</a:t>
            </a:r>
          </a:p>
          <a:p>
            <a:pPr marL="914400" indent="0" defTabSz="457200">
              <a:buNone/>
            </a:pPr>
            <a:r>
              <a:rPr lang="en-US" sz="2800" dirty="0"/>
              <a:t>3. Is there capacity and available expertise to identify the species if a large-scale survey is conducted?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12070444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F86FF0E-013E-4350-B067-922E731A95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-1"/>
            <a:ext cx="12192000" cy="923827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F871FAD-C0E4-42A8-BB9F-3064CE883B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101" y="353985"/>
            <a:ext cx="4045158" cy="361969"/>
          </a:xfrm>
          <a:prstGeom prst="rect">
            <a:avLst/>
          </a:prstGeom>
        </p:spPr>
      </p:pic>
      <p:sp>
        <p:nvSpPr>
          <p:cNvPr id="5" name="Title 3">
            <a:extLst>
              <a:ext uri="{FF2B5EF4-FFF2-40B4-BE49-F238E27FC236}">
                <a16:creationId xmlns:a16="http://schemas.microsoft.com/office/drawing/2014/main" id="{FD9BB7DC-77ED-4B0C-99A0-48C8904E64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101" y="923826"/>
            <a:ext cx="9728599" cy="923827"/>
          </a:xfrm>
        </p:spPr>
        <p:txBody>
          <a:bodyPr>
            <a:normAutofit/>
          </a:bodyPr>
          <a:lstStyle/>
          <a:p>
            <a:r>
              <a:rPr lang="en-US" dirty="0">
                <a:latin typeface="+mn-lt"/>
              </a:rPr>
              <a:t>Evaluating Potential Pests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E7EE43F-E9E3-FBC7-03AC-32F6FE777922}"/>
              </a:ext>
            </a:extLst>
          </p:cNvPr>
          <p:cNvSpPr txBox="1"/>
          <p:nvPr/>
        </p:nvSpPr>
        <p:spPr>
          <a:xfrm>
            <a:off x="723900" y="2055524"/>
            <a:ext cx="8039100" cy="43456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0" indent="-4572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sz="2600" kern="18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If the pest does not pass the Survey and Diagnostic assessment, it is not added to the list. </a:t>
            </a:r>
          </a:p>
          <a:p>
            <a:pPr marL="457200" marR="0" lvl="0" indent="-4572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sz="2600" kern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The S&amp;T CAPS Support Team will determine what is lacking for the pest.</a:t>
            </a:r>
            <a:endParaRPr lang="en-US" sz="2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 lvl="0" indent="-4572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sz="2600" kern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We will look for experts and additional funding sources to address these research needs.</a:t>
            </a:r>
          </a:p>
          <a:p>
            <a:pPr marL="457200" marR="0" lvl="0" indent="-4572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sz="2600" kern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We add the pests and research needs to the PPA 7721 Implementation Plan to solicit research project suggestions.</a:t>
            </a:r>
            <a:endParaRPr lang="en-US" sz="2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en-US" sz="2600" dirty="0"/>
          </a:p>
        </p:txBody>
      </p:sp>
      <p:pic>
        <p:nvPicPr>
          <p:cNvPr id="3" name="Picture 2" descr="Petri%20Dishes2.jpg">
            <a:extLst>
              <a:ext uri="{FF2B5EF4-FFF2-40B4-BE49-F238E27FC236}">
                <a16:creationId xmlns:a16="http://schemas.microsoft.com/office/drawing/2014/main" id="{D2227BBB-E5E8-31F1-CBE9-6A3C7EC585F9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944033" y="4106870"/>
            <a:ext cx="3135119" cy="2613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13758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F86FF0E-013E-4350-B067-922E731A95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-1"/>
            <a:ext cx="12192000" cy="923827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F871FAD-C0E4-42A8-BB9F-3064CE883B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101" y="353985"/>
            <a:ext cx="4045158" cy="361969"/>
          </a:xfrm>
          <a:prstGeom prst="rect">
            <a:avLst/>
          </a:prstGeom>
        </p:spPr>
      </p:pic>
      <p:sp>
        <p:nvSpPr>
          <p:cNvPr id="5" name="Title 3">
            <a:extLst>
              <a:ext uri="{FF2B5EF4-FFF2-40B4-BE49-F238E27FC236}">
                <a16:creationId xmlns:a16="http://schemas.microsoft.com/office/drawing/2014/main" id="{FD9BB7DC-77ED-4B0C-99A0-48C8904E64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101" y="923826"/>
            <a:ext cx="9728599" cy="923827"/>
          </a:xfrm>
        </p:spPr>
        <p:txBody>
          <a:bodyPr>
            <a:normAutofit/>
          </a:bodyPr>
          <a:lstStyle/>
          <a:p>
            <a:r>
              <a:rPr lang="en-US" dirty="0">
                <a:latin typeface="+mn-lt"/>
              </a:rPr>
              <a:t>Evaluating Potential Pests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E7EE43F-E9E3-FBC7-03AC-32F6FE777922}"/>
              </a:ext>
            </a:extLst>
          </p:cNvPr>
          <p:cNvSpPr txBox="1"/>
          <p:nvPr/>
        </p:nvSpPr>
        <p:spPr>
          <a:xfrm>
            <a:off x="723900" y="2055524"/>
            <a:ext cx="8445500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Pests that are predicted to be high impact and pass the Survey and Diagnostic Assessment are added to the National Priority Pest List.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For pests that are added to the List:</a:t>
            </a:r>
          </a:p>
          <a:p>
            <a:pPr marL="914400" lvl="1" indent="-457200">
              <a:buSzPct val="60000"/>
              <a:buFont typeface="Courier New" panose="02070309020205020404" pitchFamily="49" charset="0"/>
              <a:buChar char="o"/>
            </a:pPr>
            <a:r>
              <a:rPr lang="en-US" sz="2800" dirty="0"/>
              <a:t>S&amp;T develops CAPS Pest datasheets and Approved Methods for Survey and ID.</a:t>
            </a:r>
          </a:p>
          <a:p>
            <a:pPr marL="914400" lvl="1" indent="-457200">
              <a:buSzPct val="60000"/>
              <a:buFont typeface="Courier New" panose="02070309020205020404" pitchFamily="49" charset="0"/>
              <a:buChar char="o"/>
            </a:pPr>
            <a:r>
              <a:rPr lang="en-US" sz="2800" dirty="0"/>
              <a:t>Traps and lures are provided by PPQ.</a:t>
            </a:r>
          </a:p>
          <a:p>
            <a:pPr marL="914400" lvl="1" indent="-457200">
              <a:buSzPct val="60000"/>
              <a:buFont typeface="Courier New" panose="02070309020205020404" pitchFamily="49" charset="0"/>
              <a:buChar char="o"/>
            </a:pPr>
            <a:r>
              <a:rPr lang="en-US" sz="2800" dirty="0"/>
              <a:t>Identification and diagnostic support is available from PPQ.</a:t>
            </a:r>
          </a:p>
          <a:p>
            <a:pPr marL="0" indent="0">
              <a:buNone/>
            </a:pPr>
            <a:endParaRPr lang="en-US" sz="2800" dirty="0"/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17302701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F86FF0E-013E-4350-B067-922E731A95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-1"/>
            <a:ext cx="12192000" cy="923827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F871FAD-C0E4-42A8-BB9F-3064CE883B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101" y="353985"/>
            <a:ext cx="4045158" cy="361969"/>
          </a:xfrm>
          <a:prstGeom prst="rect">
            <a:avLst/>
          </a:prstGeom>
        </p:spPr>
      </p:pic>
      <p:sp>
        <p:nvSpPr>
          <p:cNvPr id="5" name="Title 3">
            <a:extLst>
              <a:ext uri="{FF2B5EF4-FFF2-40B4-BE49-F238E27FC236}">
                <a16:creationId xmlns:a16="http://schemas.microsoft.com/office/drawing/2014/main" id="{FD9BB7DC-77ED-4B0C-99A0-48C8904E64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1535" y="923826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>
                <a:latin typeface="+mn-lt"/>
              </a:rPr>
              <a:t>Feedback on the List</a:t>
            </a:r>
          </a:p>
        </p:txBody>
      </p:sp>
      <p:sp>
        <p:nvSpPr>
          <p:cNvPr id="3" name="Title 3">
            <a:extLst>
              <a:ext uri="{FF2B5EF4-FFF2-40B4-BE49-F238E27FC236}">
                <a16:creationId xmlns:a16="http://schemas.microsoft.com/office/drawing/2014/main" id="{DAF9F626-F30D-8363-7D87-7AD819B0BF7F}"/>
              </a:ext>
            </a:extLst>
          </p:cNvPr>
          <p:cNvSpPr txBox="1">
            <a:spLocks/>
          </p:cNvSpPr>
          <p:nvPr/>
        </p:nvSpPr>
        <p:spPr>
          <a:xfrm>
            <a:off x="444101" y="2249389"/>
            <a:ext cx="10782699" cy="51373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14300" indent="-114300" rtl="0" fontAlgn="ctr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effectLst/>
                <a:latin typeface="Calibri" panose="020F0502020204030204" pitchFamily="34" charset="0"/>
              </a:rPr>
              <a:t>  New pests to be evaluated:</a:t>
            </a:r>
          </a:p>
          <a:p>
            <a:pPr marL="863600" indent="-406400" rtl="0" fontAlgn="ctr">
              <a:spcBef>
                <a:spcPts val="0"/>
              </a:spcBef>
              <a:spcAft>
                <a:spcPts val="0"/>
              </a:spcAft>
              <a:buSzPct val="60000"/>
              <a:buFont typeface="Courier New" panose="02070309020205020404" pitchFamily="49" charset="0"/>
              <a:buChar char="o"/>
            </a:pPr>
            <a:r>
              <a:rPr lang="en-US" sz="2800" dirty="0">
                <a:latin typeface="Calibri" panose="020F0502020204030204" pitchFamily="34" charset="0"/>
              </a:rPr>
              <a:t>Email </a:t>
            </a:r>
            <a:r>
              <a:rPr lang="en-US" sz="2800" dirty="0">
                <a:effectLst/>
                <a:latin typeface="Calibri" panose="020F0502020204030204" pitchFamily="34" charset="0"/>
                <a:hlinkClick r:id="rId4"/>
              </a:rPr>
              <a:t>STCAPS@usda.gov</a:t>
            </a:r>
            <a:r>
              <a:rPr lang="en-US" sz="2800" dirty="0">
                <a:effectLst/>
                <a:latin typeface="Calibri" panose="020F0502020204030204" pitchFamily="34" charset="0"/>
              </a:rPr>
              <a:t> with any supporting information, literature, etc.</a:t>
            </a:r>
          </a:p>
          <a:p>
            <a:pPr marL="863600" indent="-406400" rtl="0" fontAlgn="ctr">
              <a:spcBef>
                <a:spcPts val="0"/>
              </a:spcBef>
              <a:spcAft>
                <a:spcPts val="0"/>
              </a:spcAft>
              <a:buSzPct val="60000"/>
              <a:buFont typeface="Courier New" panose="02070309020205020404" pitchFamily="49" charset="0"/>
              <a:buChar char="o"/>
            </a:pPr>
            <a:r>
              <a:rPr lang="en-US" sz="2800" dirty="0">
                <a:latin typeface="Calibri" panose="020F0502020204030204" pitchFamily="34" charset="0"/>
              </a:rPr>
              <a:t>Can be sent </a:t>
            </a:r>
            <a:r>
              <a:rPr lang="en-US" sz="2800" dirty="0">
                <a:effectLst/>
                <a:latin typeface="Calibri" panose="020F0502020204030204" pitchFamily="34" charset="0"/>
              </a:rPr>
              <a:t>any time throughout the year</a:t>
            </a:r>
          </a:p>
          <a:p>
            <a:pPr rtl="0" fontAlgn="ctr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effectLst/>
                <a:latin typeface="Calibri" panose="020F0502020204030204" pitchFamily="34" charset="0"/>
              </a:rPr>
              <a:t>  Feedback on existing pests:</a:t>
            </a:r>
          </a:p>
          <a:p>
            <a:pPr marL="863600" indent="-406400" fontAlgn="ctr">
              <a:spcBef>
                <a:spcPts val="0"/>
              </a:spcBef>
              <a:buSzPct val="60000"/>
              <a:buFont typeface="Courier New" panose="02070309020205020404" pitchFamily="49" charset="0"/>
              <a:buChar char="o"/>
            </a:pPr>
            <a:r>
              <a:rPr lang="en-US" sz="2800" dirty="0">
                <a:latin typeface="Calibri" panose="020F0502020204030204" pitchFamily="34" charset="0"/>
              </a:rPr>
              <a:t>If you have input on survey or ID methods, email </a:t>
            </a:r>
            <a:r>
              <a:rPr lang="en-US" sz="2800" dirty="0">
                <a:effectLst/>
                <a:latin typeface="Calibri" panose="020F0502020204030204" pitchFamily="34" charset="0"/>
                <a:hlinkClick r:id="rId4"/>
              </a:rPr>
              <a:t>STCAPS@usda.gov</a:t>
            </a:r>
            <a:r>
              <a:rPr lang="en-US" sz="2800" dirty="0">
                <a:effectLst/>
                <a:latin typeface="Calibri" panose="020F0502020204030204" pitchFamily="34" charset="0"/>
              </a:rPr>
              <a:t> with any supporting information, literature, etc.</a:t>
            </a:r>
          </a:p>
          <a:p>
            <a:pPr marL="863600" indent="-406400" fontAlgn="ctr">
              <a:spcBef>
                <a:spcPts val="0"/>
              </a:spcBef>
              <a:buSzPct val="60000"/>
              <a:buFont typeface="Courier New" panose="02070309020205020404" pitchFamily="49" charset="0"/>
              <a:buChar char="o"/>
            </a:pPr>
            <a:r>
              <a:rPr lang="en-US" sz="2800" dirty="0">
                <a:latin typeface="Calibri" panose="020F0502020204030204" pitchFamily="34" charset="0"/>
              </a:rPr>
              <a:t>This could include additional methods</a:t>
            </a:r>
          </a:p>
          <a:p>
            <a:pPr marL="863600" indent="-406400" fontAlgn="ctr">
              <a:spcBef>
                <a:spcPts val="0"/>
              </a:spcBef>
              <a:buSzPct val="60000"/>
              <a:buFont typeface="Courier New" panose="02070309020205020404" pitchFamily="49" charset="0"/>
              <a:buChar char="o"/>
            </a:pPr>
            <a:r>
              <a:rPr lang="en-US" sz="2800" dirty="0">
                <a:effectLst/>
                <a:latin typeface="Calibri" panose="020F0502020204030204" pitchFamily="34" charset="0"/>
              </a:rPr>
              <a:t>Concerns about the methods (ease of use, efficacy, etc.)</a:t>
            </a:r>
          </a:p>
          <a:p>
            <a:endParaRPr lang="en-US" sz="3500" dirty="0">
              <a:latin typeface="+mn-lt"/>
            </a:endParaRPr>
          </a:p>
          <a:p>
            <a:endParaRPr lang="en-US" sz="3500" dirty="0">
              <a:latin typeface="+mn-lt"/>
            </a:endParaRPr>
          </a:p>
          <a:p>
            <a:endParaRPr lang="en-US" sz="2800" dirty="0">
              <a:latin typeface="+mn-lt"/>
            </a:endParaRPr>
          </a:p>
          <a:p>
            <a:endParaRPr lang="en-US" sz="3600" dirty="0">
              <a:solidFill>
                <a:srgbClr val="0070C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995376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F86FF0E-013E-4350-B067-922E731A95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-1"/>
            <a:ext cx="12192000" cy="923827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F871FAD-C0E4-42A8-BB9F-3064CE883B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101" y="353985"/>
            <a:ext cx="4045158" cy="361969"/>
          </a:xfrm>
          <a:prstGeom prst="rect">
            <a:avLst/>
          </a:prstGeom>
        </p:spPr>
      </p:pic>
      <p:sp>
        <p:nvSpPr>
          <p:cNvPr id="5" name="Title 3">
            <a:extLst>
              <a:ext uri="{FF2B5EF4-FFF2-40B4-BE49-F238E27FC236}">
                <a16:creationId xmlns:a16="http://schemas.microsoft.com/office/drawing/2014/main" id="{FD9BB7DC-77ED-4B0C-99A0-48C8904E64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1535" y="923826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>
                <a:latin typeface="+mn-lt"/>
              </a:rPr>
              <a:t>Feedback on the List</a:t>
            </a:r>
          </a:p>
        </p:txBody>
      </p:sp>
      <p:sp>
        <p:nvSpPr>
          <p:cNvPr id="3" name="Title 3">
            <a:extLst>
              <a:ext uri="{FF2B5EF4-FFF2-40B4-BE49-F238E27FC236}">
                <a16:creationId xmlns:a16="http://schemas.microsoft.com/office/drawing/2014/main" id="{DAF9F626-F30D-8363-7D87-7AD819B0BF7F}"/>
              </a:ext>
            </a:extLst>
          </p:cNvPr>
          <p:cNvSpPr txBox="1">
            <a:spLocks/>
          </p:cNvSpPr>
          <p:nvPr/>
        </p:nvSpPr>
        <p:spPr>
          <a:xfrm>
            <a:off x="444101" y="1714106"/>
            <a:ext cx="10782699" cy="51373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 fontAlgn="ctr">
              <a:spcBef>
                <a:spcPts val="0"/>
              </a:spcBef>
              <a:spcAft>
                <a:spcPts val="0"/>
              </a:spcAft>
            </a:pPr>
            <a:r>
              <a:rPr lang="en-US" sz="2800" dirty="0">
                <a:effectLst/>
                <a:latin typeface="Calibri" panose="020F0502020204030204" pitchFamily="34" charset="0"/>
              </a:rPr>
              <a:t>Removal of a pest:</a:t>
            </a:r>
          </a:p>
          <a:p>
            <a:pPr marL="749300" indent="-292100" rtl="0" fontAlgn="ctr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effectLst/>
                <a:latin typeface="Calibri" panose="020F0502020204030204" pitchFamily="34" charset="0"/>
              </a:rPr>
              <a:t>S&amp;T CAPS informs NCC of any removals with justification at the annual meeting (January)</a:t>
            </a:r>
          </a:p>
          <a:p>
            <a:pPr marL="749300" indent="-292100" rtl="0" fontAlgn="ctr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effectLst/>
                <a:latin typeface="Calibri" panose="020F0502020204030204" pitchFamily="34" charset="0"/>
              </a:rPr>
              <a:t>NCC reps send out to constituents for comment</a:t>
            </a:r>
          </a:p>
          <a:p>
            <a:pPr marL="749300" indent="-292100" rtl="0" fontAlgn="ctr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latin typeface="Calibri" panose="020F0502020204030204" pitchFamily="34" charset="0"/>
              </a:rPr>
              <a:t>Pests are removed from the next year’s pest list in the Guidelines</a:t>
            </a:r>
            <a:endParaRPr lang="en-US" sz="2800" dirty="0">
              <a:effectLst/>
              <a:latin typeface="Calibri" panose="020F0502020204030204" pitchFamily="34" charset="0"/>
            </a:endParaRPr>
          </a:p>
          <a:p>
            <a:endParaRPr lang="en-US" sz="3500" dirty="0">
              <a:latin typeface="+mn-lt"/>
            </a:endParaRPr>
          </a:p>
          <a:p>
            <a:endParaRPr lang="en-US" sz="3500" dirty="0">
              <a:latin typeface="+mn-lt"/>
            </a:endParaRPr>
          </a:p>
          <a:p>
            <a:endParaRPr lang="en-US" sz="2800" dirty="0">
              <a:latin typeface="+mn-lt"/>
            </a:endParaRPr>
          </a:p>
          <a:p>
            <a:endParaRPr lang="en-US" sz="3600" dirty="0">
              <a:solidFill>
                <a:srgbClr val="0070C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1089366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F86FF0E-013E-4350-B067-922E731A95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-1"/>
            <a:ext cx="12192000" cy="923827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F871FAD-C0E4-42A8-BB9F-3064CE883B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101" y="353985"/>
            <a:ext cx="4045158" cy="361969"/>
          </a:xfrm>
          <a:prstGeom prst="rect">
            <a:avLst/>
          </a:prstGeom>
        </p:spPr>
      </p:pic>
      <p:sp>
        <p:nvSpPr>
          <p:cNvPr id="5" name="Title 3">
            <a:extLst>
              <a:ext uri="{FF2B5EF4-FFF2-40B4-BE49-F238E27FC236}">
                <a16:creationId xmlns:a16="http://schemas.microsoft.com/office/drawing/2014/main" id="{FD9BB7DC-77ED-4B0C-99A0-48C8904E64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101" y="923826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>
                <a:latin typeface="+mn-lt"/>
              </a:rPr>
              <a:t>Bundling Former Priority Pests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ACC3CE0-686F-93B8-6FC2-F140602EA63D}"/>
              </a:ext>
            </a:extLst>
          </p:cNvPr>
          <p:cNvSpPr txBox="1">
            <a:spLocks/>
          </p:cNvSpPr>
          <p:nvPr/>
        </p:nvSpPr>
        <p:spPr>
          <a:xfrm>
            <a:off x="444101" y="2249389"/>
            <a:ext cx="10757299" cy="4602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 rtl="0" fontAlgn="ctr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effectLst/>
                <a:latin typeface="+mn-lt"/>
              </a:rPr>
              <a:t>In general, pests are usually still able to be bundled into surveys.</a:t>
            </a:r>
          </a:p>
          <a:p>
            <a:pPr marL="457200" indent="-457200" rtl="0" fontAlgn="ctr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latin typeface="+mn-lt"/>
              </a:rPr>
              <a:t>However, if the pest falls off the list:</a:t>
            </a:r>
          </a:p>
          <a:p>
            <a:pPr marL="457200" indent="-457200" rtl="0" fontAlgn="ctr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latin typeface="+mn-lt"/>
              </a:rPr>
              <a:t>It will no longer count towards the 60% Priority Pests threshold in surveys.</a:t>
            </a:r>
            <a:endParaRPr lang="en-US" sz="2800">
              <a:latin typeface="+mn-lt"/>
              <a:cs typeface="Calibri"/>
            </a:endParaRPr>
          </a:p>
          <a:p>
            <a:pPr marL="457200" indent="-457200" rtl="0" fontAlgn="ctr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effectLst/>
                <a:latin typeface="+mn-lt"/>
              </a:rPr>
              <a:t>Survey supplies will </a:t>
            </a:r>
            <a:r>
              <a:rPr lang="en-US" sz="2800" dirty="0">
                <a:latin typeface="+mn-lt"/>
              </a:rPr>
              <a:t>only be supplied until remaining stock runs out.</a:t>
            </a:r>
            <a:endParaRPr lang="en-US" sz="2800" dirty="0">
              <a:latin typeface="+mn-lt"/>
              <a:cs typeface="Calibri"/>
            </a:endParaRPr>
          </a:p>
          <a:p>
            <a:pPr marL="457200" indent="-457200" rtl="0" fontAlgn="ctr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latin typeface="+mn-lt"/>
              </a:rPr>
              <a:t>Former Priority Pests may not be bundled if the pest lacks an effective survey or identification method.</a:t>
            </a:r>
            <a:endParaRPr lang="en-US" sz="2800" dirty="0">
              <a:latin typeface="+mn-lt"/>
              <a:cs typeface="Calibri"/>
            </a:endParaRPr>
          </a:p>
          <a:p>
            <a:pPr marL="457200" indent="-457200" rtl="0" fontAlgn="ctr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latin typeface="+mn-lt"/>
              </a:rPr>
              <a:t>You must get NOM approval if the pest had a low OPEP score.</a:t>
            </a:r>
            <a:endParaRPr lang="en-US" sz="2800" dirty="0">
              <a:latin typeface="+mn-lt"/>
              <a:cs typeface="Calibri"/>
            </a:endParaRPr>
          </a:p>
          <a:p>
            <a:pPr marL="457200" indent="-457200" rtl="0" fontAlgn="ctr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latin typeface="+mn-lt"/>
              </a:rPr>
              <a:t>This information can be found here: </a:t>
            </a:r>
            <a:r>
              <a:rPr lang="en-US" sz="2800" dirty="0">
                <a:latin typeface="+mn-lt"/>
                <a:hlinkClick r:id="rId4"/>
              </a:rPr>
              <a:t>Former Priority Pests (purdue.edu)</a:t>
            </a:r>
            <a:r>
              <a:rPr lang="en-US" sz="2800" dirty="0">
                <a:latin typeface="+mn-lt"/>
              </a:rPr>
              <a:t> – available as a link from the AMPS page</a:t>
            </a:r>
            <a:endParaRPr lang="en-US" sz="2800" dirty="0">
              <a:latin typeface="+mn-lt"/>
              <a:cs typeface="Calibri"/>
            </a:endParaRPr>
          </a:p>
          <a:p>
            <a:endParaRPr lang="en-US" sz="3600" dirty="0">
              <a:solidFill>
                <a:srgbClr val="0070C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5745578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F86FF0E-013E-4350-B067-922E731A95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-1"/>
            <a:ext cx="12192000" cy="923827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F871FAD-C0E4-42A8-BB9F-3064CE883B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101" y="353985"/>
            <a:ext cx="4045158" cy="361969"/>
          </a:xfrm>
          <a:prstGeom prst="rect">
            <a:avLst/>
          </a:prstGeom>
        </p:spPr>
      </p:pic>
      <p:sp>
        <p:nvSpPr>
          <p:cNvPr id="5" name="Title 3">
            <a:extLst>
              <a:ext uri="{FF2B5EF4-FFF2-40B4-BE49-F238E27FC236}">
                <a16:creationId xmlns:a16="http://schemas.microsoft.com/office/drawing/2014/main" id="{FD9BB7DC-77ED-4B0C-99A0-48C8904E64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101" y="923826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>
                <a:latin typeface="+mn-lt"/>
              </a:rPr>
              <a:t>National Priority Pest List</a:t>
            </a:r>
          </a:p>
        </p:txBody>
      </p:sp>
      <p:sp>
        <p:nvSpPr>
          <p:cNvPr id="3" name="Title 3">
            <a:extLst>
              <a:ext uri="{FF2B5EF4-FFF2-40B4-BE49-F238E27FC236}">
                <a16:creationId xmlns:a16="http://schemas.microsoft.com/office/drawing/2014/main" id="{FB4DCAD4-5734-C345-B446-8FFA0AA4AB7C}"/>
              </a:ext>
            </a:extLst>
          </p:cNvPr>
          <p:cNvSpPr txBox="1">
            <a:spLocks/>
          </p:cNvSpPr>
          <p:nvPr/>
        </p:nvSpPr>
        <p:spPr>
          <a:xfrm>
            <a:off x="444101" y="2249389"/>
            <a:ext cx="9385699" cy="38800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500" dirty="0">
                <a:solidFill>
                  <a:srgbClr val="0070C0"/>
                </a:solidFill>
                <a:latin typeface="+mn-lt"/>
              </a:rPr>
              <a:t>Important Links</a:t>
            </a:r>
          </a:p>
          <a:p>
            <a:r>
              <a:rPr lang="en-US" sz="3500" dirty="0">
                <a:latin typeface="+mn-lt"/>
              </a:rPr>
              <a:t>On each year’s Guidelines page:</a:t>
            </a:r>
          </a:p>
          <a:p>
            <a:endParaRPr lang="en-US" sz="3500" dirty="0">
              <a:latin typeface="+mn-lt"/>
            </a:endParaRPr>
          </a:p>
          <a:p>
            <a:pPr algn="l"/>
            <a:r>
              <a:rPr lang="en-US" sz="28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Resources</a:t>
            </a:r>
          </a:p>
          <a:p>
            <a:pPr marL="977900" lvl="1" indent="-406400">
              <a:buFont typeface="Arial" panose="020B0604020202020204" pitchFamily="34" charset="0"/>
              <a:buChar char="•"/>
            </a:pPr>
            <a:r>
              <a:rPr lang="en-US" sz="2800" b="0" i="0" u="sng" dirty="0">
                <a:solidFill>
                  <a:srgbClr val="027AC6"/>
                </a:solidFill>
                <a:effectLst/>
                <a:latin typeface="Arial" panose="020B0604020202020204" pitchFamily="34" charset="0"/>
              </a:rPr>
              <a:t>About the Priority Pest List</a:t>
            </a:r>
            <a:endParaRPr lang="en-US" sz="2800" b="0" i="0" dirty="0">
              <a:solidFill>
                <a:srgbClr val="333333"/>
              </a:solidFill>
              <a:effectLst/>
              <a:latin typeface="Arial" panose="020B0604020202020204" pitchFamily="34" charset="0"/>
            </a:endParaRPr>
          </a:p>
          <a:p>
            <a:pPr marL="977900" lvl="1" indent="-406400">
              <a:buFont typeface="Arial" panose="020B0604020202020204" pitchFamily="34" charset="0"/>
              <a:buChar char="•"/>
            </a:pPr>
            <a:r>
              <a:rPr lang="en-US" sz="2800" b="0" i="0" u="sng" dirty="0">
                <a:solidFill>
                  <a:srgbClr val="027AC6"/>
                </a:solidFill>
                <a:effectLst/>
                <a:latin typeface="Arial" panose="020B0604020202020204" pitchFamily="34" charset="0"/>
              </a:rPr>
              <a:t>National Priority Pest List</a:t>
            </a:r>
            <a:endParaRPr lang="en-US" sz="2800" b="0" i="0" dirty="0">
              <a:solidFill>
                <a:srgbClr val="333333"/>
              </a:solidFill>
              <a:effectLst/>
              <a:latin typeface="Arial" panose="020B0604020202020204" pitchFamily="34" charset="0"/>
            </a:endParaRPr>
          </a:p>
          <a:p>
            <a:pPr marL="977900" lvl="1" indent="-406400">
              <a:buFont typeface="Arial" panose="020B0604020202020204" pitchFamily="34" charset="0"/>
              <a:buChar char="•"/>
            </a:pPr>
            <a:r>
              <a:rPr lang="en-US" sz="2800" b="0" i="0" u="sng" dirty="0">
                <a:solidFill>
                  <a:srgbClr val="027AC6"/>
                </a:solidFill>
                <a:effectLst/>
                <a:latin typeface="Arial" panose="020B0604020202020204" pitchFamily="34" charset="0"/>
              </a:rPr>
              <a:t>Former Priority Pests</a:t>
            </a:r>
            <a:endParaRPr lang="en-US" sz="2800" b="0" i="0" dirty="0">
              <a:solidFill>
                <a:srgbClr val="333333"/>
              </a:solidFill>
              <a:effectLst/>
              <a:latin typeface="Arial" panose="020B0604020202020204" pitchFamily="34" charset="0"/>
            </a:endParaRPr>
          </a:p>
          <a:p>
            <a:endParaRPr lang="en-US" sz="2800" dirty="0">
              <a:latin typeface="+mn-lt"/>
            </a:endParaRPr>
          </a:p>
          <a:p>
            <a:endParaRPr lang="en-US" sz="3600" dirty="0">
              <a:solidFill>
                <a:srgbClr val="0070C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482675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83b5dfeb-135f-479a-8e87-2cb30c008d82">
      <Terms xmlns="http://schemas.microsoft.com/office/infopath/2007/PartnerControls"/>
    </lcf76f155ced4ddcb4097134ff3c332f>
    <TaxCatchAll xmlns="208e6efb-c745-4682-a9d0-fee37258106e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117C72F78649844ADE5A6DD6323CC37" ma:contentTypeVersion="9" ma:contentTypeDescription="Create a new document." ma:contentTypeScope="" ma:versionID="971c72d206e43028e27301acb4842e3d">
  <xsd:schema xmlns:xsd="http://www.w3.org/2001/XMLSchema" xmlns:xs="http://www.w3.org/2001/XMLSchema" xmlns:p="http://schemas.microsoft.com/office/2006/metadata/properties" xmlns:ns2="83b5dfeb-135f-479a-8e87-2cb30c008d82" xmlns:ns3="208e6efb-c745-4682-a9d0-fee37258106e" targetNamespace="http://schemas.microsoft.com/office/2006/metadata/properties" ma:root="true" ma:fieldsID="27511d2d9a58fc7c2d25b129446a3392" ns2:_="" ns3:_="">
    <xsd:import namespace="83b5dfeb-135f-479a-8e87-2cb30c008d82"/>
    <xsd:import namespace="208e6efb-c745-4682-a9d0-fee37258106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3b5dfeb-135f-479a-8e87-2cb30c008d8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Image Tags" ma:readOnly="false" ma:fieldId="{5cf76f15-5ced-4ddc-b409-7134ff3c332f}" ma:taxonomyMulti="true" ma:sspId="8e9e90a8-b24c-4be7-8760-a88b2cd47eb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8e6efb-c745-4682-a9d0-fee37258106e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ae38ed86-9e0e-493a-884b-af7044bd0190}" ma:internalName="TaxCatchAll" ma:showField="CatchAllData" ma:web="208e6efb-c745-4682-a9d0-fee37258106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4C17F9B-F354-452B-A23F-19AFA6BB992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69CE54A-C763-4B9E-89BA-AF0B2512F35C}">
  <ds:schemaRefs>
    <ds:schemaRef ds:uri="http://schemas.microsoft.com/office/2006/metadata/properties"/>
    <ds:schemaRef ds:uri="http://schemas.microsoft.com/office/infopath/2007/PartnerControls"/>
    <ds:schemaRef ds:uri="c5f5df9a-0239-4cd6-98d3-3b8b8853219b"/>
    <ds:schemaRef ds:uri="73fb875a-8af9-4255-b008-0995492d31cd"/>
    <ds:schemaRef ds:uri="04fc42de-a90b-49c1-9dbf-46f15db95eb2"/>
    <ds:schemaRef ds:uri="83b5dfeb-135f-479a-8e87-2cb30c008d82"/>
    <ds:schemaRef ds:uri="208e6efb-c745-4682-a9d0-fee37258106e"/>
  </ds:schemaRefs>
</ds:datastoreItem>
</file>

<file path=customXml/itemProps3.xml><?xml version="1.0" encoding="utf-8"?>
<ds:datastoreItem xmlns:ds="http://schemas.openxmlformats.org/officeDocument/2006/customXml" ds:itemID="{88BCC253-E6B7-48F5-972B-E6CEE53E82B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3b5dfeb-135f-479a-8e87-2cb30c008d82"/>
    <ds:schemaRef ds:uri="208e6efb-c745-4682-a9d0-fee37258106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358</TotalTime>
  <Words>789</Words>
  <Application>Microsoft Office PowerPoint</Application>
  <PresentationFormat>Widescreen</PresentationFormat>
  <Paragraphs>100</Paragraphs>
  <Slides>12</Slides>
  <Notes>12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National Priority Pest List</vt:lpstr>
      <vt:lpstr>Evaluating Potential Pests</vt:lpstr>
      <vt:lpstr>PowerPoint Presentation</vt:lpstr>
      <vt:lpstr>Evaluating Potential Pests</vt:lpstr>
      <vt:lpstr>Evaluating Potential Pests</vt:lpstr>
      <vt:lpstr>Evaluating Potential Pests</vt:lpstr>
      <vt:lpstr>Evaluating Potential Pests</vt:lpstr>
      <vt:lpstr>Evaluating Potential Pests</vt:lpstr>
      <vt:lpstr>Feedback on the List</vt:lpstr>
      <vt:lpstr>Feedback on the List</vt:lpstr>
      <vt:lpstr>Bundling Former Priority Pests</vt:lpstr>
      <vt:lpstr>National Priority Pest List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National Priority Pest List</dc:title>
  <dc:creator>Jackson, Lisa - MRP-APHIS</dc:creator>
  <cp:lastModifiedBy>Jackson, Lisa - MRP-APHIS</cp:lastModifiedBy>
  <cp:revision>17</cp:revision>
  <dcterms:created xsi:type="dcterms:W3CDTF">2023-04-27T13:09:39Z</dcterms:created>
  <dcterms:modified xsi:type="dcterms:W3CDTF">2023-06-27T13:15:01Z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0x0101003AFC6A9AD86D9B45A3738FB506616F4D</vt:lpwstr>
  </property>
  <property fmtid="{D5CDD505-2E9C-101B-9397-08002B2CF9AE}" pid="3" name="MediaServiceImageTags">
    <vt:lpwstr/>
  </property>
  <property fmtid="{D5CDD505-2E9C-101B-9397-08002B2CF9AE}" pid="4" name="MSIP_Label_4044bd30-2ed7-4c9d-9d12-46200872a97b_Enabled">
    <vt:lpwstr>true</vt:lpwstr>
  </property>
  <property fmtid="{D5CDD505-2E9C-101B-9397-08002B2CF9AE}" pid="5" name="MSIP_Label_4044bd30-2ed7-4c9d-9d12-46200872a97b_SetDate">
    <vt:lpwstr>2023-06-27T13:14:56Z</vt:lpwstr>
  </property>
  <property fmtid="{D5CDD505-2E9C-101B-9397-08002B2CF9AE}" pid="6" name="MSIP_Label_4044bd30-2ed7-4c9d-9d12-46200872a97b_Method">
    <vt:lpwstr>Standard</vt:lpwstr>
  </property>
  <property fmtid="{D5CDD505-2E9C-101B-9397-08002B2CF9AE}" pid="7" name="MSIP_Label_4044bd30-2ed7-4c9d-9d12-46200872a97b_Name">
    <vt:lpwstr>defa4170-0d19-0005-0004-bc88714345d2</vt:lpwstr>
  </property>
  <property fmtid="{D5CDD505-2E9C-101B-9397-08002B2CF9AE}" pid="8" name="MSIP_Label_4044bd30-2ed7-4c9d-9d12-46200872a97b_SiteId">
    <vt:lpwstr>4130bd39-7c53-419c-b1e5-8758d6d63f21</vt:lpwstr>
  </property>
  <property fmtid="{D5CDD505-2E9C-101B-9397-08002B2CF9AE}" pid="9" name="MSIP_Label_4044bd30-2ed7-4c9d-9d12-46200872a97b_ActionId">
    <vt:lpwstr>6bbb6543-d368-46d6-9b02-c5a08be697d4</vt:lpwstr>
  </property>
  <property fmtid="{D5CDD505-2E9C-101B-9397-08002B2CF9AE}" pid="10" name="MSIP_Label_4044bd30-2ed7-4c9d-9d12-46200872a97b_ContentBits">
    <vt:lpwstr>0</vt:lpwstr>
  </property>
</Properties>
</file>