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5"/>
  </p:sldMasterIdLst>
  <p:notesMasterIdLst>
    <p:notesMasterId r:id="rId22"/>
  </p:notesMasterIdLst>
  <p:sldIdLst>
    <p:sldId id="323" r:id="rId6"/>
    <p:sldId id="312" r:id="rId7"/>
    <p:sldId id="335" r:id="rId8"/>
    <p:sldId id="313" r:id="rId9"/>
    <p:sldId id="332" r:id="rId10"/>
    <p:sldId id="336" r:id="rId11"/>
    <p:sldId id="330" r:id="rId12"/>
    <p:sldId id="333" r:id="rId13"/>
    <p:sldId id="345" r:id="rId14"/>
    <p:sldId id="341" r:id="rId15"/>
    <p:sldId id="329" r:id="rId16"/>
    <p:sldId id="320" r:id="rId17"/>
    <p:sldId id="343" r:id="rId18"/>
    <p:sldId id="346" r:id="rId19"/>
    <p:sldId id="326" r:id="rId20"/>
    <p:sldId id="344" r:id="rId2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hniser, James N - APHIS" initials="ZJN-A" lastIdx="10" clrIdx="0">
    <p:extLst>
      <p:ext uri="{19B8F6BF-5375-455C-9EA6-DF929625EA0E}">
        <p15:presenceInfo xmlns:p15="http://schemas.microsoft.com/office/powerpoint/2012/main" userId="S::james.n.zahniser@usda.gov::ada24624-ba9b-4e0e-b4f8-11c14c91a5c1" providerId="AD"/>
      </p:ext>
    </p:extLst>
  </p:cmAuthor>
  <p:cmAuthor id="2" name="Bays, Darrell A - APHIS" initials="BDA-A" lastIdx="5" clrIdx="1">
    <p:extLst>
      <p:ext uri="{19B8F6BF-5375-455C-9EA6-DF929625EA0E}">
        <p15:presenceInfo xmlns:p15="http://schemas.microsoft.com/office/powerpoint/2012/main" userId="Bays, Darrell A - APHIS" providerId="None"/>
      </p:ext>
    </p:extLst>
  </p:cmAuthor>
  <p:cmAuthor id="3" name="Haslem, Patrick - MRP-APHIS, Riverdale, MD" initials="HPMARM" lastIdx="1" clrIdx="2">
    <p:extLst>
      <p:ext uri="{19B8F6BF-5375-455C-9EA6-DF929625EA0E}">
        <p15:presenceInfo xmlns:p15="http://schemas.microsoft.com/office/powerpoint/2012/main" userId="S::Patrick.Haslem@usda.gov::ab9c7de9-e564-478e-996c-52c21a29233a" providerId="AD"/>
      </p:ext>
    </p:extLst>
  </p:cmAuthor>
  <p:cmAuthor id="4" name="Brambila, Julieta - APHIS" initials="BJ-A" lastIdx="4" clrIdx="3">
    <p:extLst>
      <p:ext uri="{19B8F6BF-5375-455C-9EA6-DF929625EA0E}">
        <p15:presenceInfo xmlns:p15="http://schemas.microsoft.com/office/powerpoint/2012/main" userId="S::julieta.brambila@usda.gov::7fbd136b-c550-472a-93ca-a07c72fc3e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1" autoAdjust="0"/>
    <p:restoredTop sz="86251" autoAdjust="0"/>
  </p:normalViewPr>
  <p:slideViewPr>
    <p:cSldViewPr snapToGrid="0">
      <p:cViewPr varScale="1">
        <p:scale>
          <a:sx n="95" d="100"/>
          <a:sy n="95" d="100"/>
        </p:scale>
        <p:origin x="1704" y="90"/>
      </p:cViewPr>
      <p:guideLst>
        <p:guide orient="horz" pos="2160"/>
        <p:guide pos="268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lem, Patrick - MRP-APHIS" userId="ab9c7de9-e564-478e-996c-52c21a29233a" providerId="ADAL" clId="{4BB1DF00-461E-4C96-9D14-D96966E1F3EE}"/>
    <pc:docChg chg="modSld">
      <pc:chgData name="Haslem, Patrick - MRP-APHIS" userId="ab9c7de9-e564-478e-996c-52c21a29233a" providerId="ADAL" clId="{4BB1DF00-461E-4C96-9D14-D96966E1F3EE}" dt="2025-07-30T12:42:52.995" v="20" actId="20577"/>
      <pc:docMkLst>
        <pc:docMk/>
      </pc:docMkLst>
      <pc:sldChg chg="modSp mod">
        <pc:chgData name="Haslem, Patrick - MRP-APHIS" userId="ab9c7de9-e564-478e-996c-52c21a29233a" providerId="ADAL" clId="{4BB1DF00-461E-4C96-9D14-D96966E1F3EE}" dt="2025-07-30T09:59:48.100" v="10" actId="20577"/>
        <pc:sldMkLst>
          <pc:docMk/>
          <pc:sldMk cId="3390095646" sldId="323"/>
        </pc:sldMkLst>
        <pc:spChg chg="mod">
          <ac:chgData name="Haslem, Patrick - MRP-APHIS" userId="ab9c7de9-e564-478e-996c-52c21a29233a" providerId="ADAL" clId="{4BB1DF00-461E-4C96-9D14-D96966E1F3EE}" dt="2025-07-30T09:59:48.100" v="10" actId="20577"/>
          <ac:spMkLst>
            <pc:docMk/>
            <pc:sldMk cId="3390095646" sldId="323"/>
            <ac:spMk id="15" creationId="{91942EEE-B1F2-4926-BD63-291891C93756}"/>
          </ac:spMkLst>
        </pc:spChg>
      </pc:sldChg>
      <pc:sldChg chg="modSp mod">
        <pc:chgData name="Haslem, Patrick - MRP-APHIS" userId="ab9c7de9-e564-478e-996c-52c21a29233a" providerId="ADAL" clId="{4BB1DF00-461E-4C96-9D14-D96966E1F3EE}" dt="2025-07-30T12:42:52.995" v="20" actId="20577"/>
        <pc:sldMkLst>
          <pc:docMk/>
          <pc:sldMk cId="2947665294" sldId="344"/>
        </pc:sldMkLst>
        <pc:spChg chg="mod">
          <ac:chgData name="Haslem, Patrick - MRP-APHIS" userId="ab9c7de9-e564-478e-996c-52c21a29233a" providerId="ADAL" clId="{4BB1DF00-461E-4C96-9D14-D96966E1F3EE}" dt="2025-07-30T12:42:52.995" v="20" actId="20577"/>
          <ac:spMkLst>
            <pc:docMk/>
            <pc:sldMk cId="2947665294" sldId="344"/>
            <ac:spMk id="7" creationId="{D96935E4-3BB2-4A3D-A738-3BCC118E43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80EFA27-F669-44EE-A210-713D8F7B398D}" type="datetimeFigureOut">
              <a:rPr lang="en-US" smtClean="0"/>
              <a:t>7/30/2025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A50E875-6C76-459B-B926-E28706FC6A6F}" type="slidenum">
              <a:rPr lang="en-US" smtClean="0"/>
              <a:t>‹#›</a:t>
            </a:fld>
            <a:endParaRPr lang="en-US"/>
          </a:p>
        </p:txBody>
      </p:sp>
    </p:spTree>
    <p:extLst>
      <p:ext uri="{BB962C8B-B14F-4D97-AF65-F5344CB8AC3E}">
        <p14:creationId xmlns:p14="http://schemas.microsoft.com/office/powerpoint/2010/main" val="3066902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E875-6C76-459B-B926-E28706FC6A6F}" type="slidenum">
              <a:rPr lang="en-US" smtClean="0"/>
              <a:t>1</a:t>
            </a:fld>
            <a:endParaRPr lang="en-US"/>
          </a:p>
        </p:txBody>
      </p:sp>
    </p:spTree>
    <p:extLst>
      <p:ext uri="{BB962C8B-B14F-4D97-AF65-F5344CB8AC3E}">
        <p14:creationId xmlns:p14="http://schemas.microsoft.com/office/powerpoint/2010/main" val="1803836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50E875-6C76-459B-B926-E28706FC6A6F}" type="slidenum">
              <a:rPr lang="en-US" smtClean="0"/>
              <a:t>10</a:t>
            </a:fld>
            <a:endParaRPr lang="en-US"/>
          </a:p>
        </p:txBody>
      </p:sp>
    </p:spTree>
    <p:extLst>
      <p:ext uri="{BB962C8B-B14F-4D97-AF65-F5344CB8AC3E}">
        <p14:creationId xmlns:p14="http://schemas.microsoft.com/office/powerpoint/2010/main" val="3202984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BA50E875-6C76-459B-B926-E28706FC6A6F}" type="slidenum">
              <a:rPr lang="en-US" smtClean="0"/>
              <a:t>11</a:t>
            </a:fld>
            <a:endParaRPr lang="en-US"/>
          </a:p>
        </p:txBody>
      </p:sp>
    </p:spTree>
    <p:extLst>
      <p:ext uri="{BB962C8B-B14F-4D97-AF65-F5344CB8AC3E}">
        <p14:creationId xmlns:p14="http://schemas.microsoft.com/office/powerpoint/2010/main" val="3265183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BA50E875-6C76-459B-B926-E28706FC6A6F}" type="slidenum">
              <a:rPr lang="en-US" smtClean="0"/>
              <a:t>12</a:t>
            </a:fld>
            <a:endParaRPr lang="en-US"/>
          </a:p>
        </p:txBody>
      </p:sp>
    </p:spTree>
    <p:extLst>
      <p:ext uri="{BB962C8B-B14F-4D97-AF65-F5344CB8AC3E}">
        <p14:creationId xmlns:p14="http://schemas.microsoft.com/office/powerpoint/2010/main" val="3203492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BA50E875-6C76-459B-B926-E28706FC6A6F}" type="slidenum">
              <a:rPr lang="en-US" smtClean="0"/>
              <a:t>13</a:t>
            </a:fld>
            <a:endParaRPr lang="en-US"/>
          </a:p>
        </p:txBody>
      </p:sp>
    </p:spTree>
    <p:extLst>
      <p:ext uri="{BB962C8B-B14F-4D97-AF65-F5344CB8AC3E}">
        <p14:creationId xmlns:p14="http://schemas.microsoft.com/office/powerpoint/2010/main" val="709835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BA50E875-6C76-459B-B926-E28706FC6A6F}" type="slidenum">
              <a:rPr lang="en-US" smtClean="0"/>
              <a:t>14</a:t>
            </a:fld>
            <a:endParaRPr lang="en-US"/>
          </a:p>
        </p:txBody>
      </p:sp>
    </p:spTree>
    <p:extLst>
      <p:ext uri="{BB962C8B-B14F-4D97-AF65-F5344CB8AC3E}">
        <p14:creationId xmlns:p14="http://schemas.microsoft.com/office/powerpoint/2010/main" val="3978940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BA50E875-6C76-459B-B926-E28706FC6A6F}" type="slidenum">
              <a:rPr lang="en-US" smtClean="0"/>
              <a:t>15</a:t>
            </a:fld>
            <a:endParaRPr lang="en-US"/>
          </a:p>
        </p:txBody>
      </p:sp>
    </p:spTree>
    <p:extLst>
      <p:ext uri="{BB962C8B-B14F-4D97-AF65-F5344CB8AC3E}">
        <p14:creationId xmlns:p14="http://schemas.microsoft.com/office/powerpoint/2010/main" val="1835589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BA50E875-6C76-459B-B926-E28706FC6A6F}" type="slidenum">
              <a:rPr lang="en-US" smtClean="0"/>
              <a:t>16</a:t>
            </a:fld>
            <a:endParaRPr lang="en-US"/>
          </a:p>
        </p:txBody>
      </p:sp>
    </p:spTree>
    <p:extLst>
      <p:ext uri="{BB962C8B-B14F-4D97-AF65-F5344CB8AC3E}">
        <p14:creationId xmlns:p14="http://schemas.microsoft.com/office/powerpoint/2010/main" val="337348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E875-6C76-459B-B926-E28706FC6A6F}" type="slidenum">
              <a:rPr lang="en-US" smtClean="0"/>
              <a:t>2</a:t>
            </a:fld>
            <a:endParaRPr lang="en-US"/>
          </a:p>
        </p:txBody>
      </p:sp>
    </p:spTree>
    <p:extLst>
      <p:ext uri="{BB962C8B-B14F-4D97-AF65-F5344CB8AC3E}">
        <p14:creationId xmlns:p14="http://schemas.microsoft.com/office/powerpoint/2010/main" val="3141416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E875-6C76-459B-B926-E28706FC6A6F}" type="slidenum">
              <a:rPr lang="en-US" smtClean="0"/>
              <a:t>3</a:t>
            </a:fld>
            <a:endParaRPr lang="en-US"/>
          </a:p>
        </p:txBody>
      </p:sp>
    </p:spTree>
    <p:extLst>
      <p:ext uri="{BB962C8B-B14F-4D97-AF65-F5344CB8AC3E}">
        <p14:creationId xmlns:p14="http://schemas.microsoft.com/office/powerpoint/2010/main" val="3388221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E875-6C76-459B-B926-E28706FC6A6F}" type="slidenum">
              <a:rPr lang="en-US" smtClean="0"/>
              <a:t>4</a:t>
            </a:fld>
            <a:endParaRPr lang="en-US"/>
          </a:p>
        </p:txBody>
      </p:sp>
    </p:spTree>
    <p:extLst>
      <p:ext uri="{BB962C8B-B14F-4D97-AF65-F5344CB8AC3E}">
        <p14:creationId xmlns:p14="http://schemas.microsoft.com/office/powerpoint/2010/main" val="3520388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E875-6C76-459B-B926-E28706FC6A6F}" type="slidenum">
              <a:rPr lang="en-US" smtClean="0"/>
              <a:t>5</a:t>
            </a:fld>
            <a:endParaRPr lang="en-US"/>
          </a:p>
        </p:txBody>
      </p:sp>
    </p:spTree>
    <p:extLst>
      <p:ext uri="{BB962C8B-B14F-4D97-AF65-F5344CB8AC3E}">
        <p14:creationId xmlns:p14="http://schemas.microsoft.com/office/powerpoint/2010/main" val="28973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E875-6C76-459B-B926-E28706FC6A6F}" type="slidenum">
              <a:rPr lang="en-US" smtClean="0"/>
              <a:t>6</a:t>
            </a:fld>
            <a:endParaRPr lang="en-US"/>
          </a:p>
        </p:txBody>
      </p:sp>
    </p:spTree>
    <p:extLst>
      <p:ext uri="{BB962C8B-B14F-4D97-AF65-F5344CB8AC3E}">
        <p14:creationId xmlns:p14="http://schemas.microsoft.com/office/powerpoint/2010/main" val="321506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E875-6C76-459B-B926-E28706FC6A6F}" type="slidenum">
              <a:rPr lang="en-US" smtClean="0"/>
              <a:t>7</a:t>
            </a:fld>
            <a:endParaRPr lang="en-US"/>
          </a:p>
        </p:txBody>
      </p:sp>
    </p:spTree>
    <p:extLst>
      <p:ext uri="{BB962C8B-B14F-4D97-AF65-F5344CB8AC3E}">
        <p14:creationId xmlns:p14="http://schemas.microsoft.com/office/powerpoint/2010/main" val="602977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50E875-6C76-459B-B926-E28706FC6A6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915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E875-6C76-459B-B926-E28706FC6A6F}" type="slidenum">
              <a:rPr lang="en-US" smtClean="0"/>
              <a:t>9</a:t>
            </a:fld>
            <a:endParaRPr lang="en-US"/>
          </a:p>
        </p:txBody>
      </p:sp>
    </p:spTree>
    <p:extLst>
      <p:ext uri="{BB962C8B-B14F-4D97-AF65-F5344CB8AC3E}">
        <p14:creationId xmlns:p14="http://schemas.microsoft.com/office/powerpoint/2010/main" val="334419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24F42D-451F-462D-B384-7881F3032F93}"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3878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ECDAC8-8E85-4A09-98F2-D64A0711A25E}" type="datetime1">
              <a:rPr lang="en-US" smtClean="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48100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CAA0960-E51C-4BAE-A35B-78BFB62E524A}"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7915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F803B0D-A84E-458E-A05B-E21E6EAA0E2C}"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769029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126499-1E69-4A13-9C41-DB3EEFAF0333}"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00866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2329F6C-BC06-4DAC-A05E-B4A9D4915AAA}" type="datetime1">
              <a:rPr lang="en-US" smtClean="0"/>
              <a:t>7/30/2025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42858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B59AFF3-A1D4-4BE8-A50D-639BE4FAD3B3}" type="datetime1">
              <a:rPr lang="en-US" smtClean="0"/>
              <a:t>7/30/2025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92706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381734-D58C-4928-B354-8D6B2BB314DE}"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95322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BD80A7-9826-4405-A8C4-73A6AEC8F1BB}"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2608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122C6B7-819B-4BBB-8938-759EB688E9D8}"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1794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6D069-84D6-45E3-B8B7-F3900E7D0F7D}" type="datetime1">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098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2E079B-D35A-4BA7-84B9-A4217A901895}" type="datetime1">
              <a:rPr lang="en-US" smtClean="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3640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FB2103-21EE-416F-9818-8903D614E399}" type="datetime1">
              <a:rPr lang="en-US" smtClean="0"/>
              <a:t>7/30/2025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9761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5E1D493-0B03-4442-9B1A-32E654928F89}" type="datetime1">
              <a:rPr lang="en-US" smtClean="0"/>
              <a:t>7/30/2025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0551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1ADD085-F776-46C9-8D11-68E6DC866FF5}" type="datetime1">
              <a:rPr lang="en-US" smtClean="0"/>
              <a:t>7/30/2025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7004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3046F5D-448C-4B81-90DE-2C6E51111277}" type="datetime1">
              <a:rPr lang="en-US" smtClean="0"/>
              <a:t>7/30/2025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78188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DB58B-D515-467A-9484-A85189987596}" type="datetime1">
              <a:rPr lang="en-US" smtClean="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12876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840D4EB-D434-44FC-9FA6-B4D73C54BDBB}" type="datetime1">
              <a:rPr lang="en-US" smtClean="0"/>
              <a:t>7/30/2025</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591946751"/>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cc02.safelinks.protection.outlook.com/?url=https%3A%2F%2Finsektarium.net%2Fhemiptera%2Fdelphacidae-szydlakowate%2Flaodelphax-striatellus%2F&amp;data=04%7C01%7C%7Cb3875e2d412947a6b78e08da0093458c%7Ced5b36e701ee4ebc867ee03cfa0d4697%7C0%7C0%7C637822930337863886%7CUnknown%7CTWFpbGZsb3d8eyJWIjoiMC4wLjAwMDAiLCJQIjoiV2luMzIiLCJBTiI6Ik1haWwiLCJXVCI6Mn0%3D%7C1000&amp;sdata=MLGkcfKuZ3Z%2F4AW%2BNLtmWxsTWwv0KfOSPimsg%2FdpSVg%3D&amp;reserved=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s://sites.udel.edu/planthoppers/north-america/north-american-delphacidae/genus-laodelphax-fennah-196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sites.udel.edu/planthoppers/north-america/north-american-delphacidae/basic-delphacid-features-and-biolog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sites.udel.edu/planthoppers/north-america/north-american-delphacidae/genus-laodelphax-fennah-196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008" y="2203951"/>
            <a:ext cx="7860004" cy="1104900"/>
          </a:xfrm>
        </p:spPr>
        <p:txBody>
          <a:bodyPr/>
          <a:lstStyle/>
          <a:p>
            <a:r>
              <a:rPr lang="en-US" sz="3600" b="1" dirty="0">
                <a:solidFill>
                  <a:schemeClr val="bg1"/>
                </a:solidFill>
                <a:latin typeface="Gill Sans Nova Light" panose="020B0604020202020204" pitchFamily="34" charset="0"/>
                <a:ea typeface="Gadugi" panose="020B0502040204020203" pitchFamily="34" charset="0"/>
                <a:cs typeface="Arial" panose="020B0604020202020204" pitchFamily="34" charset="0"/>
              </a:rPr>
              <a:t>How to submit samples from the surveys for </a:t>
            </a:r>
            <a:r>
              <a:rPr lang="en-US" sz="3600" b="1" i="1" dirty="0" err="1">
                <a:solidFill>
                  <a:schemeClr val="bg1"/>
                </a:solidFill>
                <a:latin typeface="Gill Sans Nova Light" panose="020B0604020202020204" pitchFamily="34" charset="0"/>
                <a:ea typeface="Gadugi" panose="020B0502040204020203" pitchFamily="34" charset="0"/>
                <a:cs typeface="Arial" panose="020B0604020202020204" pitchFamily="34" charset="0"/>
              </a:rPr>
              <a:t>Laodelphax</a:t>
            </a:r>
            <a:r>
              <a:rPr lang="en-US" sz="3600" b="1" i="1" dirty="0">
                <a:solidFill>
                  <a:schemeClr val="bg1"/>
                </a:solidFill>
                <a:latin typeface="Gill Sans Nova Light" panose="020B0604020202020204" pitchFamily="34" charset="0"/>
                <a:ea typeface="Gadugi" panose="020B0502040204020203" pitchFamily="34" charset="0"/>
                <a:cs typeface="Arial" panose="020B0604020202020204" pitchFamily="34" charset="0"/>
              </a:rPr>
              <a:t> </a:t>
            </a:r>
            <a:r>
              <a:rPr lang="en-US" sz="3600" b="1" i="1" dirty="0" err="1">
                <a:solidFill>
                  <a:schemeClr val="bg1"/>
                </a:solidFill>
                <a:latin typeface="Gill Sans Nova Light" panose="020B0604020202020204" pitchFamily="34" charset="0"/>
                <a:ea typeface="Gadugi" panose="020B0502040204020203" pitchFamily="34" charset="0"/>
                <a:cs typeface="Arial" panose="020B0604020202020204" pitchFamily="34" charset="0"/>
              </a:rPr>
              <a:t>striatellus</a:t>
            </a:r>
            <a:r>
              <a:rPr lang="en-US" sz="3600" b="1" i="1" dirty="0">
                <a:solidFill>
                  <a:schemeClr val="bg1"/>
                </a:solidFill>
                <a:latin typeface="Gill Sans Nova Light" panose="020B0604020202020204" pitchFamily="34" charset="0"/>
                <a:ea typeface="Gadugi" panose="020B0502040204020203" pitchFamily="34" charset="0"/>
                <a:cs typeface="Arial" panose="020B0604020202020204" pitchFamily="34" charset="0"/>
              </a:rPr>
              <a:t>, </a:t>
            </a:r>
            <a:r>
              <a:rPr lang="en-US" sz="3600" b="1" dirty="0">
                <a:solidFill>
                  <a:schemeClr val="bg1"/>
                </a:solidFill>
                <a:latin typeface="Gill Sans Nova Light" panose="020B0604020202020204" pitchFamily="34" charset="0"/>
                <a:ea typeface="Gadugi" panose="020B0502040204020203" pitchFamily="34" charset="0"/>
                <a:cs typeface="Arial" panose="020B0604020202020204" pitchFamily="34" charset="0"/>
              </a:rPr>
              <a:t>the</a:t>
            </a:r>
            <a:r>
              <a:rPr lang="en-US" sz="3600" b="1" i="1" dirty="0">
                <a:solidFill>
                  <a:schemeClr val="bg1"/>
                </a:solidFill>
                <a:latin typeface="Gill Sans Nova Light" panose="020B0604020202020204" pitchFamily="34" charset="0"/>
                <a:ea typeface="Gadugi" panose="020B0502040204020203" pitchFamily="34" charset="0"/>
                <a:cs typeface="Arial" panose="020B0604020202020204" pitchFamily="34" charset="0"/>
              </a:rPr>
              <a:t> </a:t>
            </a:r>
            <a:r>
              <a:rPr lang="en-US" sz="3600" b="1" dirty="0">
                <a:solidFill>
                  <a:schemeClr val="bg1"/>
                </a:solidFill>
                <a:latin typeface="Gill Sans Nova Light" panose="020B0604020202020204" pitchFamily="34" charset="0"/>
                <a:ea typeface="Gadugi" panose="020B0502040204020203" pitchFamily="34" charset="0"/>
                <a:cs typeface="Arial" panose="020B0604020202020204" pitchFamily="34" charset="0"/>
              </a:rPr>
              <a:t>small brown planthopper (</a:t>
            </a:r>
            <a:r>
              <a:rPr lang="en-US" sz="3600" b="1" dirty="0" err="1">
                <a:solidFill>
                  <a:schemeClr val="bg1"/>
                </a:solidFill>
                <a:latin typeface="Gill Sans Nova Light" panose="020B0604020202020204" pitchFamily="34" charset="0"/>
                <a:ea typeface="Gadugi" panose="020B0502040204020203" pitchFamily="34" charset="0"/>
                <a:cs typeface="Arial" panose="020B0604020202020204" pitchFamily="34" charset="0"/>
              </a:rPr>
              <a:t>Delphacidae</a:t>
            </a:r>
            <a:r>
              <a:rPr lang="en-US" sz="3600" b="1" dirty="0">
                <a:solidFill>
                  <a:schemeClr val="bg1"/>
                </a:solidFill>
                <a:latin typeface="Gill Sans Nova Light" panose="020B0604020202020204" pitchFamily="34" charset="0"/>
                <a:ea typeface="Gadugi" panose="020B0502040204020203" pitchFamily="34" charset="0"/>
                <a:cs typeface="Arial" panose="020B0604020202020204" pitchFamily="34" charset="0"/>
              </a:rPr>
              <a:t>)</a:t>
            </a:r>
          </a:p>
        </p:txBody>
      </p:sp>
      <p:pic>
        <p:nvPicPr>
          <p:cNvPr id="9" name="Picture 8"/>
          <p:cNvPicPr>
            <a:picLocks noChangeAspect="1"/>
          </p:cNvPicPr>
          <p:nvPr/>
        </p:nvPicPr>
        <p:blipFill>
          <a:blip r:embed="rId3"/>
          <a:stretch>
            <a:fillRect/>
          </a:stretch>
        </p:blipFill>
        <p:spPr>
          <a:xfrm>
            <a:off x="107578" y="77821"/>
            <a:ext cx="884095" cy="605355"/>
          </a:xfrm>
          <a:prstGeom prst="rect">
            <a:avLst/>
          </a:prstGeom>
        </p:spPr>
      </p:pic>
      <p:sp>
        <p:nvSpPr>
          <p:cNvPr id="11" name="Slide Number Placeholder 10"/>
          <p:cNvSpPr>
            <a:spLocks noGrp="1"/>
          </p:cNvSpPr>
          <p:nvPr>
            <p:ph type="sldNum" sz="quarter" idx="12"/>
          </p:nvPr>
        </p:nvSpPr>
        <p:spPr/>
        <p:txBody>
          <a:bodyPr/>
          <a:lstStyle/>
          <a:p>
            <a:fld id="{D57F1E4F-1CFF-5643-939E-02111984F565}" type="slidenum">
              <a:rPr lang="en-US" smtClean="0"/>
              <a:t>1</a:t>
            </a:fld>
            <a:endParaRPr lang="en-US" dirty="0"/>
          </a:p>
        </p:txBody>
      </p:sp>
      <p:sp>
        <p:nvSpPr>
          <p:cNvPr id="3" name="Rectangle 2">
            <a:extLst>
              <a:ext uri="{FF2B5EF4-FFF2-40B4-BE49-F238E27FC236}">
                <a16:creationId xmlns:a16="http://schemas.microsoft.com/office/drawing/2014/main" id="{9750E6F1-F0B0-4B16-BA3C-B35964623837}"/>
              </a:ext>
            </a:extLst>
          </p:cNvPr>
          <p:cNvSpPr/>
          <p:nvPr/>
        </p:nvSpPr>
        <p:spPr>
          <a:xfrm>
            <a:off x="7725487" y="0"/>
            <a:ext cx="884095" cy="11845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1942EEE-B1F2-4926-BD63-291891C93756}"/>
              </a:ext>
            </a:extLst>
          </p:cNvPr>
          <p:cNvSpPr txBox="1"/>
          <p:nvPr/>
        </p:nvSpPr>
        <p:spPr>
          <a:xfrm>
            <a:off x="288201" y="5077974"/>
            <a:ext cx="3233597" cy="584775"/>
          </a:xfrm>
          <a:prstGeom prst="rect">
            <a:avLst/>
          </a:prstGeom>
          <a:noFill/>
        </p:spPr>
        <p:txBody>
          <a:bodyPr wrap="square" rtlCol="0">
            <a:spAutoFit/>
          </a:bodyPr>
          <a:lstStyle/>
          <a:p>
            <a:r>
              <a:rPr lang="en-US" b="1" dirty="0">
                <a:solidFill>
                  <a:schemeClr val="bg1"/>
                </a:solidFill>
              </a:rPr>
              <a:t>Julieta Brambila</a:t>
            </a:r>
          </a:p>
          <a:p>
            <a:r>
              <a:rPr lang="en-US" sz="1400" dirty="0">
                <a:solidFill>
                  <a:schemeClr val="bg1"/>
                </a:solidFill>
              </a:rPr>
              <a:t>Domestic Identifier </a:t>
            </a:r>
            <a:r>
              <a:rPr lang="en-US" sz="1400">
                <a:solidFill>
                  <a:schemeClr val="bg1"/>
                </a:solidFill>
              </a:rPr>
              <a:t>(Retired)</a:t>
            </a:r>
            <a:endParaRPr lang="en-US" sz="1400" dirty="0">
              <a:solidFill>
                <a:schemeClr val="bg1"/>
              </a:solidFill>
            </a:endParaRPr>
          </a:p>
        </p:txBody>
      </p:sp>
      <p:sp>
        <p:nvSpPr>
          <p:cNvPr id="10" name="TextBox 9">
            <a:extLst>
              <a:ext uri="{FF2B5EF4-FFF2-40B4-BE49-F238E27FC236}">
                <a16:creationId xmlns:a16="http://schemas.microsoft.com/office/drawing/2014/main" id="{5E01A377-4365-44FC-B388-2B680B7CB77E}"/>
              </a:ext>
            </a:extLst>
          </p:cNvPr>
          <p:cNvSpPr txBox="1"/>
          <p:nvPr/>
        </p:nvSpPr>
        <p:spPr>
          <a:xfrm>
            <a:off x="6540918" y="5991312"/>
            <a:ext cx="2223703" cy="553998"/>
          </a:xfrm>
          <a:prstGeom prst="rect">
            <a:avLst/>
          </a:prstGeom>
          <a:noFill/>
        </p:spPr>
        <p:txBody>
          <a:bodyPr wrap="square" rtlCol="0">
            <a:spAutoFit/>
          </a:bodyPr>
          <a:lstStyle/>
          <a:p>
            <a:r>
              <a:rPr lang="en-US" sz="1000" dirty="0">
                <a:solidFill>
                  <a:schemeClr val="bg1"/>
                </a:solidFill>
              </a:rPr>
              <a:t>Image used with permission</a:t>
            </a:r>
          </a:p>
          <a:p>
            <a:r>
              <a:rPr lang="en-US" sz="1000" u="sng" dirty="0" err="1">
                <a:solidFill>
                  <a:srgbClr val="58C1BA"/>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Laodelphax</a:t>
            </a:r>
            <a:r>
              <a:rPr lang="en-US" sz="1000" u="sng" dirty="0">
                <a:solidFill>
                  <a:srgbClr val="58C1BA"/>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 </a:t>
            </a:r>
            <a:r>
              <a:rPr lang="en-US" sz="1000" u="sng" dirty="0" err="1">
                <a:solidFill>
                  <a:srgbClr val="58C1BA"/>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striatellus</a:t>
            </a:r>
            <a:r>
              <a:rPr lang="en-US" sz="1000" u="sng" dirty="0">
                <a:solidFill>
                  <a:srgbClr val="0070C0"/>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 – Grain crochet | Insectarium (insektarium.net)</a:t>
            </a:r>
            <a:endParaRPr lang="en-US" sz="1000" dirty="0">
              <a:solidFill>
                <a:srgbClr val="0070C0"/>
              </a:solidFill>
            </a:endParaRPr>
          </a:p>
        </p:txBody>
      </p:sp>
      <p:pic>
        <p:nvPicPr>
          <p:cNvPr id="5" name="Picture 4">
            <a:extLst>
              <a:ext uri="{FF2B5EF4-FFF2-40B4-BE49-F238E27FC236}">
                <a16:creationId xmlns:a16="http://schemas.microsoft.com/office/drawing/2014/main" id="{21E388DF-2955-405E-994A-96F81A7E237C}"/>
              </a:ext>
            </a:extLst>
          </p:cNvPr>
          <p:cNvPicPr>
            <a:picLocks noChangeAspect="1"/>
          </p:cNvPicPr>
          <p:nvPr/>
        </p:nvPicPr>
        <p:blipFill>
          <a:blip r:embed="rId5"/>
          <a:stretch>
            <a:fillRect/>
          </a:stretch>
        </p:blipFill>
        <p:spPr>
          <a:xfrm>
            <a:off x="6725983" y="4328250"/>
            <a:ext cx="1508379" cy="1667827"/>
          </a:xfrm>
          <a:prstGeom prst="rect">
            <a:avLst/>
          </a:prstGeom>
        </p:spPr>
      </p:pic>
    </p:spTree>
    <p:extLst>
      <p:ext uri="{BB962C8B-B14F-4D97-AF65-F5344CB8AC3E}">
        <p14:creationId xmlns:p14="http://schemas.microsoft.com/office/powerpoint/2010/main" val="3390095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25CBA7-A589-4A07-BC11-93103D205C9F}"/>
              </a:ext>
            </a:extLst>
          </p:cNvPr>
          <p:cNvPicPr>
            <a:picLocks noChangeAspect="1"/>
          </p:cNvPicPr>
          <p:nvPr/>
        </p:nvPicPr>
        <p:blipFill>
          <a:blip r:embed="rId3"/>
          <a:stretch>
            <a:fillRect/>
          </a:stretch>
        </p:blipFill>
        <p:spPr>
          <a:xfrm>
            <a:off x="533400" y="2672235"/>
            <a:ext cx="3333749" cy="2073285"/>
          </a:xfrm>
          <a:prstGeom prst="rect">
            <a:avLst/>
          </a:prstGeom>
        </p:spPr>
      </p:pic>
      <p:sp>
        <p:nvSpPr>
          <p:cNvPr id="2" name="Slide Number Placeholder 1">
            <a:extLst>
              <a:ext uri="{FF2B5EF4-FFF2-40B4-BE49-F238E27FC236}">
                <a16:creationId xmlns:a16="http://schemas.microsoft.com/office/drawing/2014/main" id="{AE31DC5A-0EBB-49F7-98B6-C97833C55DC4}"/>
              </a:ext>
            </a:extLst>
          </p:cNvPr>
          <p:cNvSpPr>
            <a:spLocks noGrp="1"/>
          </p:cNvSpPr>
          <p:nvPr>
            <p:ph type="sldNum" sz="quarter" idx="12"/>
          </p:nvPr>
        </p:nvSpPr>
        <p:spPr/>
        <p:txBody>
          <a:bodyPr/>
          <a:lstStyle/>
          <a:p>
            <a:fld id="{D57F1E4F-1CFF-5643-939E-02111984F565}" type="slidenum">
              <a:rPr lang="en-US" smtClean="0"/>
              <a:t>10</a:t>
            </a:fld>
            <a:endParaRPr lang="en-US" dirty="0"/>
          </a:p>
        </p:txBody>
      </p:sp>
      <p:sp>
        <p:nvSpPr>
          <p:cNvPr id="7" name="Rectangle 6">
            <a:extLst>
              <a:ext uri="{FF2B5EF4-FFF2-40B4-BE49-F238E27FC236}">
                <a16:creationId xmlns:a16="http://schemas.microsoft.com/office/drawing/2014/main" id="{5DE0EBB8-8949-4244-A2E3-0826E8C560BB}"/>
              </a:ext>
            </a:extLst>
          </p:cNvPr>
          <p:cNvSpPr/>
          <p:nvPr/>
        </p:nvSpPr>
        <p:spPr>
          <a:xfrm>
            <a:off x="392868" y="669497"/>
            <a:ext cx="7600758" cy="1631216"/>
          </a:xfrm>
          <a:prstGeom prst="rect">
            <a:avLst/>
          </a:prstGeom>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Identification of the target</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For final identification of </a:t>
            </a:r>
            <a:r>
              <a:rPr lang="en-US" i="1" dirty="0" err="1">
                <a:solidFill>
                  <a:schemeClr val="bg1"/>
                </a:solidFill>
                <a:latin typeface="Arial" panose="020B0604020202020204" pitchFamily="34" charset="0"/>
                <a:cs typeface="Arial" panose="020B0604020202020204" pitchFamily="34" charset="0"/>
              </a:rPr>
              <a:t>Laodelphax</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striatellus</a:t>
            </a:r>
            <a:r>
              <a:rPr lang="en-US" i="1"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genitalic</a:t>
            </a:r>
            <a:r>
              <a:rPr lang="en-US" dirty="0">
                <a:solidFill>
                  <a:schemeClr val="bg1"/>
                </a:solidFill>
                <a:latin typeface="Arial" panose="020B0604020202020204" pitchFamily="34" charset="0"/>
                <a:cs typeface="Arial" panose="020B0604020202020204" pitchFamily="34" charset="0"/>
              </a:rPr>
              <a:t> dissection is necessary.  The abdomens of male specimens are chemically treated and then carefully dissected to examine the shapes of the genital capsule, </a:t>
            </a:r>
            <a:r>
              <a:rPr lang="en-US" dirty="0" err="1">
                <a:solidFill>
                  <a:schemeClr val="bg1"/>
                </a:solidFill>
                <a:latin typeface="Arial" panose="020B0604020202020204" pitchFamily="34" charset="0"/>
                <a:cs typeface="Arial" panose="020B0604020202020204" pitchFamily="34" charset="0"/>
              </a:rPr>
              <a:t>parameres</a:t>
            </a:r>
            <a:r>
              <a:rPr lang="en-US" dirty="0">
                <a:solidFill>
                  <a:schemeClr val="bg1"/>
                </a:solidFill>
                <a:latin typeface="Arial" panose="020B0604020202020204" pitchFamily="34" charset="0"/>
                <a:cs typeface="Arial" panose="020B0604020202020204" pitchFamily="34" charset="0"/>
              </a:rPr>
              <a:t>, and aedeagus. </a:t>
            </a:r>
          </a:p>
        </p:txBody>
      </p:sp>
      <p:sp>
        <p:nvSpPr>
          <p:cNvPr id="11" name="TextBox 10">
            <a:extLst>
              <a:ext uri="{FF2B5EF4-FFF2-40B4-BE49-F238E27FC236}">
                <a16:creationId xmlns:a16="http://schemas.microsoft.com/office/drawing/2014/main" id="{BB2F2415-E956-489B-A64B-B71C438D00BF}"/>
              </a:ext>
            </a:extLst>
          </p:cNvPr>
          <p:cNvSpPr txBox="1"/>
          <p:nvPr/>
        </p:nvSpPr>
        <p:spPr>
          <a:xfrm>
            <a:off x="1289032" y="4822838"/>
            <a:ext cx="1822483" cy="369332"/>
          </a:xfrm>
          <a:prstGeom prst="rect">
            <a:avLst/>
          </a:prstGeom>
          <a:noFill/>
        </p:spPr>
        <p:txBody>
          <a:bodyPr wrap="square">
            <a:spAutoFit/>
          </a:bodyPr>
          <a:lstStyle/>
          <a:p>
            <a:pPr lvl="1"/>
            <a:r>
              <a:rPr lang="en-US" dirty="0">
                <a:solidFill>
                  <a:schemeClr val="bg1"/>
                </a:solidFill>
                <a:latin typeface="Arial" panose="020B0604020202020204" pitchFamily="34" charset="0"/>
                <a:cs typeface="Arial" panose="020B0604020202020204" pitchFamily="34" charset="0"/>
              </a:rPr>
              <a:t>Capsule</a:t>
            </a:r>
          </a:p>
        </p:txBody>
      </p:sp>
      <p:sp>
        <p:nvSpPr>
          <p:cNvPr id="8" name="TextBox 7">
            <a:extLst>
              <a:ext uri="{FF2B5EF4-FFF2-40B4-BE49-F238E27FC236}">
                <a16:creationId xmlns:a16="http://schemas.microsoft.com/office/drawing/2014/main" id="{501F617F-CC63-4501-8B07-9D47CAC4D41C}"/>
              </a:ext>
            </a:extLst>
          </p:cNvPr>
          <p:cNvSpPr txBox="1"/>
          <p:nvPr/>
        </p:nvSpPr>
        <p:spPr>
          <a:xfrm>
            <a:off x="6526662" y="5601985"/>
            <a:ext cx="2306053" cy="1015663"/>
          </a:xfrm>
          <a:prstGeom prst="rect">
            <a:avLst/>
          </a:prstGeom>
          <a:noFill/>
        </p:spPr>
        <p:txBody>
          <a:bodyPr wrap="square" rtlCol="0">
            <a:spAutoFit/>
          </a:bodyPr>
          <a:lstStyle/>
          <a:p>
            <a:r>
              <a:rPr lang="en-US" sz="1000" dirty="0">
                <a:solidFill>
                  <a:schemeClr val="bg1"/>
                </a:solidFill>
              </a:rPr>
              <a:t>Images used with permission from Charles Bartlett, University of Delaware, located at this address:</a:t>
            </a:r>
          </a:p>
          <a:p>
            <a:r>
              <a:rPr lang="en-US" sz="1000" dirty="0">
                <a:solidFill>
                  <a:srgbClr val="58C1BA"/>
                </a:solidFill>
                <a:hlinkClick r:id="rId4">
                  <a:extLst>
                    <a:ext uri="{A12FA001-AC4F-418D-AE19-62706E023703}">
                      <ahyp:hlinkClr xmlns:ahyp="http://schemas.microsoft.com/office/drawing/2018/hyperlinkcolor" val="tx"/>
                    </a:ext>
                  </a:extLst>
                </a:hlinkClick>
              </a:rPr>
              <a:t>Genus </a:t>
            </a:r>
            <a:r>
              <a:rPr lang="en-US" sz="1000" dirty="0" err="1">
                <a:solidFill>
                  <a:srgbClr val="58C1BA"/>
                </a:solidFill>
                <a:hlinkClick r:id="rId4">
                  <a:extLst>
                    <a:ext uri="{A12FA001-AC4F-418D-AE19-62706E023703}">
                      <ahyp:hlinkClr xmlns:ahyp="http://schemas.microsoft.com/office/drawing/2018/hyperlinkcolor" val="tx"/>
                    </a:ext>
                  </a:extLst>
                </a:hlinkClick>
              </a:rPr>
              <a:t>Laodelphax</a:t>
            </a:r>
            <a:r>
              <a:rPr lang="en-US" sz="1000" dirty="0">
                <a:solidFill>
                  <a:srgbClr val="58C1BA"/>
                </a:solidFill>
                <a:hlinkClick r:id="rId4">
                  <a:extLst>
                    <a:ext uri="{A12FA001-AC4F-418D-AE19-62706E023703}">
                      <ahyp:hlinkClr xmlns:ahyp="http://schemas.microsoft.com/office/drawing/2018/hyperlinkcolor" val="tx"/>
                    </a:ext>
                  </a:extLst>
                </a:hlinkClick>
              </a:rPr>
              <a:t> </a:t>
            </a:r>
            <a:r>
              <a:rPr lang="en-US" sz="1000" dirty="0" err="1">
                <a:solidFill>
                  <a:srgbClr val="58C1BA"/>
                </a:solidFill>
                <a:hlinkClick r:id="rId4">
                  <a:extLst>
                    <a:ext uri="{A12FA001-AC4F-418D-AE19-62706E023703}">
                      <ahyp:hlinkClr xmlns:ahyp="http://schemas.microsoft.com/office/drawing/2018/hyperlinkcolor" val="tx"/>
                    </a:ext>
                  </a:extLst>
                </a:hlinkClick>
              </a:rPr>
              <a:t>Fennah</a:t>
            </a:r>
            <a:r>
              <a:rPr lang="en-US" sz="1000" dirty="0">
                <a:solidFill>
                  <a:srgbClr val="0070C0"/>
                </a:solidFill>
                <a:hlinkClick r:id="rId4">
                  <a:extLst>
                    <a:ext uri="{A12FA001-AC4F-418D-AE19-62706E023703}">
                      <ahyp:hlinkClr xmlns:ahyp="http://schemas.microsoft.com/office/drawing/2018/hyperlinkcolor" val="tx"/>
                    </a:ext>
                  </a:extLst>
                </a:hlinkClick>
              </a:rPr>
              <a:t>, 1963 | Planthoppers of North America (udel.edu)</a:t>
            </a:r>
            <a:endParaRPr lang="en-US" sz="1000" dirty="0">
              <a:solidFill>
                <a:srgbClr val="0070C0"/>
              </a:solidFill>
            </a:endParaRPr>
          </a:p>
        </p:txBody>
      </p:sp>
      <p:pic>
        <p:nvPicPr>
          <p:cNvPr id="6" name="Picture 5">
            <a:extLst>
              <a:ext uri="{FF2B5EF4-FFF2-40B4-BE49-F238E27FC236}">
                <a16:creationId xmlns:a16="http://schemas.microsoft.com/office/drawing/2014/main" id="{B01ADF56-6EB9-455A-AA88-48F9FC32304F}"/>
              </a:ext>
            </a:extLst>
          </p:cNvPr>
          <p:cNvPicPr>
            <a:picLocks noChangeAspect="1"/>
          </p:cNvPicPr>
          <p:nvPr/>
        </p:nvPicPr>
        <p:blipFill>
          <a:blip r:embed="rId5"/>
          <a:stretch>
            <a:fillRect/>
          </a:stretch>
        </p:blipFill>
        <p:spPr>
          <a:xfrm>
            <a:off x="4032432" y="3396604"/>
            <a:ext cx="4000109" cy="1830644"/>
          </a:xfrm>
          <a:prstGeom prst="rect">
            <a:avLst/>
          </a:prstGeom>
        </p:spPr>
      </p:pic>
      <p:sp>
        <p:nvSpPr>
          <p:cNvPr id="12" name="TextBox 11">
            <a:extLst>
              <a:ext uri="{FF2B5EF4-FFF2-40B4-BE49-F238E27FC236}">
                <a16:creationId xmlns:a16="http://schemas.microsoft.com/office/drawing/2014/main" id="{570674CB-61AC-4507-821C-F0C3B5D05A49}"/>
              </a:ext>
            </a:extLst>
          </p:cNvPr>
          <p:cNvSpPr txBox="1"/>
          <p:nvPr/>
        </p:nvSpPr>
        <p:spPr>
          <a:xfrm>
            <a:off x="3704207" y="5227248"/>
            <a:ext cx="1735586" cy="369332"/>
          </a:xfrm>
          <a:prstGeom prst="rect">
            <a:avLst/>
          </a:prstGeom>
          <a:noFill/>
        </p:spPr>
        <p:txBody>
          <a:bodyPr wrap="square">
            <a:spAutoFit/>
          </a:bodyPr>
          <a:lstStyle/>
          <a:p>
            <a:pPr lvl="1"/>
            <a:r>
              <a:rPr lang="en-US" dirty="0" err="1">
                <a:solidFill>
                  <a:schemeClr val="bg1"/>
                </a:solidFill>
                <a:latin typeface="Arial" panose="020B0604020202020204" pitchFamily="34" charset="0"/>
                <a:cs typeface="Arial" panose="020B0604020202020204" pitchFamily="34" charset="0"/>
              </a:rPr>
              <a:t>Paramere</a:t>
            </a:r>
            <a:endParaRPr lang="en-US"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89C4C77-F711-4543-A38C-917C3664A25D}"/>
              </a:ext>
            </a:extLst>
          </p:cNvPr>
          <p:cNvSpPr txBox="1"/>
          <p:nvPr/>
        </p:nvSpPr>
        <p:spPr>
          <a:xfrm>
            <a:off x="5542728" y="4847041"/>
            <a:ext cx="2953572" cy="369332"/>
          </a:xfrm>
          <a:prstGeom prst="rect">
            <a:avLst/>
          </a:prstGeom>
          <a:noFill/>
        </p:spPr>
        <p:txBody>
          <a:bodyPr wrap="square">
            <a:spAutoFit/>
          </a:bodyPr>
          <a:lstStyle/>
          <a:p>
            <a:pPr lvl="1"/>
            <a:r>
              <a:rPr lang="en-US" dirty="0">
                <a:solidFill>
                  <a:schemeClr val="bg1"/>
                </a:solidFill>
                <a:latin typeface="Arial" panose="020B0604020202020204" pitchFamily="34" charset="0"/>
                <a:cs typeface="Arial" panose="020B0604020202020204" pitchFamily="34" charset="0"/>
              </a:rPr>
              <a:t>Aedeagus</a:t>
            </a:r>
          </a:p>
        </p:txBody>
      </p:sp>
    </p:spTree>
    <p:extLst>
      <p:ext uri="{BB962C8B-B14F-4D97-AF65-F5344CB8AC3E}">
        <p14:creationId xmlns:p14="http://schemas.microsoft.com/office/powerpoint/2010/main" val="2510628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pic>
        <p:nvPicPr>
          <p:cNvPr id="2" name="Picture 1">
            <a:extLst>
              <a:ext uri="{FF2B5EF4-FFF2-40B4-BE49-F238E27FC236}">
                <a16:creationId xmlns:a16="http://schemas.microsoft.com/office/drawing/2014/main" id="{AD310A4F-CE40-4735-9CBD-432BCBE2C783}"/>
              </a:ext>
            </a:extLst>
          </p:cNvPr>
          <p:cNvPicPr>
            <a:picLocks noChangeAspect="1"/>
          </p:cNvPicPr>
          <p:nvPr/>
        </p:nvPicPr>
        <p:blipFill>
          <a:blip r:embed="rId3"/>
          <a:stretch>
            <a:fillRect/>
          </a:stretch>
        </p:blipFill>
        <p:spPr>
          <a:xfrm rot="5400000">
            <a:off x="721950" y="4049812"/>
            <a:ext cx="2747388" cy="2151147"/>
          </a:xfrm>
          <a:prstGeom prst="rect">
            <a:avLst/>
          </a:prstGeom>
        </p:spPr>
      </p:pic>
      <p:sp>
        <p:nvSpPr>
          <p:cNvPr id="10" name="Rectangle 9">
            <a:extLst>
              <a:ext uri="{FF2B5EF4-FFF2-40B4-BE49-F238E27FC236}">
                <a16:creationId xmlns:a16="http://schemas.microsoft.com/office/drawing/2014/main" id="{28193327-D4F4-415B-B567-592A95DD3F74}"/>
              </a:ext>
            </a:extLst>
          </p:cNvPr>
          <p:cNvSpPr/>
          <p:nvPr/>
        </p:nvSpPr>
        <p:spPr>
          <a:xfrm>
            <a:off x="392868" y="669497"/>
            <a:ext cx="7885370" cy="2862322"/>
          </a:xfrm>
          <a:prstGeom prst="rect">
            <a:avLst/>
          </a:prstGeom>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How to remove specimens from glue cards</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To see some morphological structures to sort at the family level (</a:t>
            </a:r>
            <a:r>
              <a:rPr lang="en-US" dirty="0" err="1">
                <a:solidFill>
                  <a:schemeClr val="bg1"/>
                </a:solidFill>
                <a:latin typeface="Arial" panose="020B0604020202020204" pitchFamily="34" charset="0"/>
                <a:cs typeface="Arial" panose="020B0604020202020204" pitchFamily="34" charset="0"/>
              </a:rPr>
              <a:t>Delphacidae</a:t>
            </a:r>
            <a:r>
              <a:rPr lang="en-US" dirty="0">
                <a:solidFill>
                  <a:schemeClr val="bg1"/>
                </a:solidFill>
                <a:latin typeface="Arial" panose="020B0604020202020204" pitchFamily="34" charset="0"/>
                <a:cs typeface="Arial" panose="020B0604020202020204" pitchFamily="34" charset="0"/>
              </a:rPr>
              <a:t>), sometimes specimens caught in the yellow sticky traps need to be detached and cleaned. However, any hopper is a target suspect and the entire sticky card should be submitted to an Area Identifier. </a:t>
            </a:r>
            <a:r>
              <a:rPr lang="en-US" b="1" dirty="0">
                <a:solidFill>
                  <a:schemeClr val="bg1"/>
                </a:solidFill>
                <a:latin typeface="Arial" panose="020B0604020202020204" pitchFamily="34" charset="0"/>
                <a:cs typeface="Arial" panose="020B0604020202020204" pitchFamily="34" charset="0"/>
              </a:rPr>
              <a:t>No one is encouraged to detach specimens. </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Synthetic citrus oils are recommended to remove the glue because they are safe and because they leave specimens very clean (but brittle). Other alternatives are “Goo Gone” and </a:t>
            </a:r>
            <a:r>
              <a:rPr lang="en-US" dirty="0" err="1">
                <a:solidFill>
                  <a:schemeClr val="bg1"/>
                </a:solidFill>
                <a:latin typeface="Arial" panose="020B0604020202020204" pitchFamily="34" charset="0"/>
                <a:cs typeface="Arial" panose="020B0604020202020204" pitchFamily="34" charset="0"/>
              </a:rPr>
              <a:t>Hemo</a:t>
            </a:r>
            <a:r>
              <a:rPr lang="en-US" dirty="0">
                <a:solidFill>
                  <a:schemeClr val="bg1"/>
                </a:solidFill>
                <a:latin typeface="Arial" panose="020B0604020202020204" pitchFamily="34" charset="0"/>
                <a:cs typeface="Arial" panose="020B0604020202020204" pitchFamily="34" charset="0"/>
              </a:rPr>
              <a:t>-D.</a:t>
            </a:r>
          </a:p>
        </p:txBody>
      </p:sp>
      <p:pic>
        <p:nvPicPr>
          <p:cNvPr id="14" name="Picture 13">
            <a:extLst>
              <a:ext uri="{FF2B5EF4-FFF2-40B4-BE49-F238E27FC236}">
                <a16:creationId xmlns:a16="http://schemas.microsoft.com/office/drawing/2014/main" id="{0B8DE320-7CE9-44DF-8241-0425724CC31F}"/>
              </a:ext>
            </a:extLst>
          </p:cNvPr>
          <p:cNvPicPr>
            <a:picLocks noChangeAspect="1"/>
          </p:cNvPicPr>
          <p:nvPr/>
        </p:nvPicPr>
        <p:blipFill>
          <a:blip r:embed="rId4"/>
          <a:stretch>
            <a:fillRect/>
          </a:stretch>
        </p:blipFill>
        <p:spPr>
          <a:xfrm>
            <a:off x="3683800" y="3827660"/>
            <a:ext cx="2897235" cy="889865"/>
          </a:xfrm>
          <a:prstGeom prst="rect">
            <a:avLst/>
          </a:prstGeom>
        </p:spPr>
      </p:pic>
      <p:sp>
        <p:nvSpPr>
          <p:cNvPr id="15" name="Rectangle 14">
            <a:extLst>
              <a:ext uri="{FF2B5EF4-FFF2-40B4-BE49-F238E27FC236}">
                <a16:creationId xmlns:a16="http://schemas.microsoft.com/office/drawing/2014/main" id="{10919DAC-C153-4977-8383-796067540964}"/>
              </a:ext>
            </a:extLst>
          </p:cNvPr>
          <p:cNvSpPr/>
          <p:nvPr/>
        </p:nvSpPr>
        <p:spPr>
          <a:xfrm>
            <a:off x="3993341" y="4716083"/>
            <a:ext cx="3870001" cy="1600438"/>
          </a:xfrm>
          <a:prstGeom prst="rect">
            <a:avLst/>
          </a:prstGeom>
        </p:spPr>
        <p:txBody>
          <a:bodyPr wrap="square">
            <a:spAutoFit/>
          </a:bodyPr>
          <a:lstStyle/>
          <a:p>
            <a:pPr marL="342900" indent="-342900">
              <a:buFont typeface="Wingdings" panose="05000000000000000000" pitchFamily="2" charset="2"/>
              <a:buChar char="Ø"/>
            </a:pPr>
            <a:endParaRPr lang="en-US" sz="800" i="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b="1" dirty="0" err="1">
                <a:solidFill>
                  <a:schemeClr val="bg1"/>
                </a:solidFill>
                <a:latin typeface="Arial" panose="020B0604020202020204" pitchFamily="34" charset="0"/>
                <a:cs typeface="Arial" panose="020B0604020202020204" pitchFamily="34" charset="0"/>
              </a:rPr>
              <a:t>Histo</a:t>
            </a:r>
            <a:r>
              <a:rPr lang="en-US" b="1" dirty="0">
                <a:solidFill>
                  <a:schemeClr val="bg1"/>
                </a:solidFill>
                <a:latin typeface="Arial" panose="020B0604020202020204" pitchFamily="34" charset="0"/>
                <a:cs typeface="Arial" panose="020B0604020202020204" pitchFamily="34" charset="0"/>
              </a:rPr>
              <a:t>-Clear II</a:t>
            </a:r>
            <a:r>
              <a:rPr lang="en-US" dirty="0">
                <a:solidFill>
                  <a:schemeClr val="bg1"/>
                </a:solidFill>
                <a:latin typeface="Arial" panose="020B0604020202020204" pitchFamily="34" charset="0"/>
                <a:cs typeface="Arial" panose="020B0604020202020204" pitchFamily="34" charset="0"/>
              </a:rPr>
              <a:t> can be used cold or hot (usually ~65°C), but for keeping DNA integrity viable for study the temperature should not go above 40°C.  </a:t>
            </a:r>
          </a:p>
        </p:txBody>
      </p:sp>
    </p:spTree>
    <p:extLst>
      <p:ext uri="{BB962C8B-B14F-4D97-AF65-F5344CB8AC3E}">
        <p14:creationId xmlns:p14="http://schemas.microsoft.com/office/powerpoint/2010/main" val="833119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12</a:t>
            </a:fld>
            <a:endParaRPr lang="en-US" dirty="0"/>
          </a:p>
        </p:txBody>
      </p:sp>
      <p:sp>
        <p:nvSpPr>
          <p:cNvPr id="6" name="Rectangle 5">
            <a:extLst>
              <a:ext uri="{FF2B5EF4-FFF2-40B4-BE49-F238E27FC236}">
                <a16:creationId xmlns:a16="http://schemas.microsoft.com/office/drawing/2014/main" id="{F49F4C93-EDDA-4D0D-8D9E-E3C3F7654F08}"/>
              </a:ext>
            </a:extLst>
          </p:cNvPr>
          <p:cNvSpPr/>
          <p:nvPr/>
        </p:nvSpPr>
        <p:spPr>
          <a:xfrm>
            <a:off x="392868" y="890207"/>
            <a:ext cx="7373563" cy="1600438"/>
          </a:xfrm>
          <a:prstGeom prst="rect">
            <a:avLst/>
          </a:prstGeom>
          <a:noFill/>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How to remove specimens from glue cards</a:t>
            </a:r>
          </a:p>
          <a:p>
            <a:endParaRPr lang="en-US" sz="800" b="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Label three glass containers (1, 2, 3, or dirty, medium and clean).</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Add some </a:t>
            </a:r>
            <a:r>
              <a:rPr lang="en-US" dirty="0" err="1">
                <a:solidFill>
                  <a:schemeClr val="bg1"/>
                </a:solidFill>
                <a:latin typeface="Arial" panose="020B0604020202020204" pitchFamily="34" charset="0"/>
                <a:cs typeface="Arial" panose="020B0604020202020204" pitchFamily="34" charset="0"/>
              </a:rPr>
              <a:t>Histo</a:t>
            </a:r>
            <a:r>
              <a:rPr lang="en-US" dirty="0">
                <a:solidFill>
                  <a:schemeClr val="bg1"/>
                </a:solidFill>
                <a:latin typeface="Arial" panose="020B0604020202020204" pitchFamily="34" charset="0"/>
                <a:cs typeface="Arial" panose="020B0604020202020204" pitchFamily="34" charset="0"/>
              </a:rPr>
              <a:t>-Clear-II, the glue solvent, to the three glasses.</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Place all three glasses in a water bath at a steady temperature. </a:t>
            </a:r>
          </a:p>
        </p:txBody>
      </p:sp>
      <p:pic>
        <p:nvPicPr>
          <p:cNvPr id="3" name="Picture 2">
            <a:extLst>
              <a:ext uri="{FF2B5EF4-FFF2-40B4-BE49-F238E27FC236}">
                <a16:creationId xmlns:a16="http://schemas.microsoft.com/office/drawing/2014/main" id="{9E252B4C-E06F-4EFA-82EA-6A48F11C129E}"/>
              </a:ext>
            </a:extLst>
          </p:cNvPr>
          <p:cNvPicPr>
            <a:picLocks noChangeAspect="1"/>
          </p:cNvPicPr>
          <p:nvPr/>
        </p:nvPicPr>
        <p:blipFill>
          <a:blip r:embed="rId3"/>
          <a:stretch>
            <a:fillRect/>
          </a:stretch>
        </p:blipFill>
        <p:spPr>
          <a:xfrm>
            <a:off x="552650" y="3047099"/>
            <a:ext cx="4071900" cy="2472225"/>
          </a:xfrm>
          <a:prstGeom prst="rect">
            <a:avLst/>
          </a:prstGeom>
        </p:spPr>
      </p:pic>
      <p:pic>
        <p:nvPicPr>
          <p:cNvPr id="8" name="Picture 7">
            <a:extLst>
              <a:ext uri="{FF2B5EF4-FFF2-40B4-BE49-F238E27FC236}">
                <a16:creationId xmlns:a16="http://schemas.microsoft.com/office/drawing/2014/main" id="{44759F2D-56BC-45F1-8062-51476A08884F}"/>
              </a:ext>
            </a:extLst>
          </p:cNvPr>
          <p:cNvPicPr>
            <a:picLocks noChangeAspect="1"/>
          </p:cNvPicPr>
          <p:nvPr/>
        </p:nvPicPr>
        <p:blipFill>
          <a:blip r:embed="rId4"/>
          <a:stretch>
            <a:fillRect/>
          </a:stretch>
        </p:blipFill>
        <p:spPr>
          <a:xfrm>
            <a:off x="4841421" y="3651702"/>
            <a:ext cx="3390258" cy="2157918"/>
          </a:xfrm>
          <a:prstGeom prst="rect">
            <a:avLst/>
          </a:prstGeom>
        </p:spPr>
      </p:pic>
    </p:spTree>
    <p:extLst>
      <p:ext uri="{BB962C8B-B14F-4D97-AF65-F5344CB8AC3E}">
        <p14:creationId xmlns:p14="http://schemas.microsoft.com/office/powerpoint/2010/main" val="69269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13</a:t>
            </a:fld>
            <a:endParaRPr lang="en-US" dirty="0"/>
          </a:p>
        </p:txBody>
      </p:sp>
      <p:sp>
        <p:nvSpPr>
          <p:cNvPr id="6" name="Rectangle 5">
            <a:extLst>
              <a:ext uri="{FF2B5EF4-FFF2-40B4-BE49-F238E27FC236}">
                <a16:creationId xmlns:a16="http://schemas.microsoft.com/office/drawing/2014/main" id="{F49F4C93-EDDA-4D0D-8D9E-E3C3F7654F08}"/>
              </a:ext>
            </a:extLst>
          </p:cNvPr>
          <p:cNvSpPr/>
          <p:nvPr/>
        </p:nvSpPr>
        <p:spPr>
          <a:xfrm>
            <a:off x="392868" y="890207"/>
            <a:ext cx="7373563" cy="3416320"/>
          </a:xfrm>
          <a:prstGeom prst="rect">
            <a:avLst/>
          </a:prstGeom>
          <a:noFill/>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How to remove specimens from glue cards</a:t>
            </a:r>
          </a:p>
          <a:p>
            <a:endParaRPr lang="en-US" sz="800" b="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Cut around the selected individual specimens with scissors dedicated to working only with glue.</a:t>
            </a:r>
          </a:p>
          <a:p>
            <a:pPr marL="342900" indent="-342900">
              <a:buFont typeface="Wingdings" panose="05000000000000000000" pitchFamily="2" charset="2"/>
              <a:buChar char="Ø"/>
            </a:pPr>
            <a:endParaRPr lang="en-US"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Drop the cuttings into the first glass container, along with a paper label and wait until the specimens detach and float up, but they may be gently encouraged to detach after five minutes with forceps or a small brush.</a:t>
            </a:r>
          </a:p>
        </p:txBody>
      </p:sp>
      <p:pic>
        <p:nvPicPr>
          <p:cNvPr id="8" name="Picture 7">
            <a:extLst>
              <a:ext uri="{FF2B5EF4-FFF2-40B4-BE49-F238E27FC236}">
                <a16:creationId xmlns:a16="http://schemas.microsoft.com/office/drawing/2014/main" id="{B0C76B84-DFD0-47CF-B24E-F3CDCE1DC0A0}"/>
              </a:ext>
            </a:extLst>
          </p:cNvPr>
          <p:cNvPicPr>
            <a:picLocks noChangeAspect="1"/>
          </p:cNvPicPr>
          <p:nvPr/>
        </p:nvPicPr>
        <p:blipFill>
          <a:blip r:embed="rId3"/>
          <a:stretch>
            <a:fillRect/>
          </a:stretch>
        </p:blipFill>
        <p:spPr>
          <a:xfrm>
            <a:off x="2166936" y="4306527"/>
            <a:ext cx="2095500" cy="2095500"/>
          </a:xfrm>
          <a:prstGeom prst="rect">
            <a:avLst/>
          </a:prstGeom>
        </p:spPr>
      </p:pic>
      <p:pic>
        <p:nvPicPr>
          <p:cNvPr id="12" name="Picture 11">
            <a:extLst>
              <a:ext uri="{FF2B5EF4-FFF2-40B4-BE49-F238E27FC236}">
                <a16:creationId xmlns:a16="http://schemas.microsoft.com/office/drawing/2014/main" id="{0D886DD6-D655-4DE4-87F1-693EE3BB75D5}"/>
              </a:ext>
            </a:extLst>
          </p:cNvPr>
          <p:cNvPicPr>
            <a:picLocks noChangeAspect="1"/>
          </p:cNvPicPr>
          <p:nvPr/>
        </p:nvPicPr>
        <p:blipFill>
          <a:blip r:embed="rId4"/>
          <a:stretch>
            <a:fillRect/>
          </a:stretch>
        </p:blipFill>
        <p:spPr>
          <a:xfrm>
            <a:off x="3019424" y="2061236"/>
            <a:ext cx="2486025" cy="1034603"/>
          </a:xfrm>
          <a:prstGeom prst="rect">
            <a:avLst/>
          </a:prstGeom>
        </p:spPr>
      </p:pic>
      <p:pic>
        <p:nvPicPr>
          <p:cNvPr id="18" name="Picture 17">
            <a:extLst>
              <a:ext uri="{FF2B5EF4-FFF2-40B4-BE49-F238E27FC236}">
                <a16:creationId xmlns:a16="http://schemas.microsoft.com/office/drawing/2014/main" id="{DFDDA141-746D-48E4-B25A-1283AF8E80A9}"/>
              </a:ext>
            </a:extLst>
          </p:cNvPr>
          <p:cNvPicPr>
            <a:picLocks noChangeAspect="1"/>
          </p:cNvPicPr>
          <p:nvPr/>
        </p:nvPicPr>
        <p:blipFill>
          <a:blip r:embed="rId5"/>
          <a:stretch>
            <a:fillRect/>
          </a:stretch>
        </p:blipFill>
        <p:spPr>
          <a:xfrm>
            <a:off x="4503230" y="4839246"/>
            <a:ext cx="2004437" cy="1562781"/>
          </a:xfrm>
          <a:prstGeom prst="rect">
            <a:avLst/>
          </a:prstGeom>
        </p:spPr>
      </p:pic>
      <p:sp>
        <p:nvSpPr>
          <p:cNvPr id="19" name="Arrow: Left 18">
            <a:extLst>
              <a:ext uri="{FF2B5EF4-FFF2-40B4-BE49-F238E27FC236}">
                <a16:creationId xmlns:a16="http://schemas.microsoft.com/office/drawing/2014/main" id="{FCF28737-16CE-48B0-ADDA-09BA28093864}"/>
              </a:ext>
            </a:extLst>
          </p:cNvPr>
          <p:cNvSpPr/>
          <p:nvPr/>
        </p:nvSpPr>
        <p:spPr>
          <a:xfrm rot="18381731">
            <a:off x="5163837" y="4370519"/>
            <a:ext cx="657225" cy="2903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793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14</a:t>
            </a:fld>
            <a:endParaRPr lang="en-US" dirty="0"/>
          </a:p>
        </p:txBody>
      </p:sp>
      <p:sp>
        <p:nvSpPr>
          <p:cNvPr id="6" name="Rectangle 5">
            <a:extLst>
              <a:ext uri="{FF2B5EF4-FFF2-40B4-BE49-F238E27FC236}">
                <a16:creationId xmlns:a16="http://schemas.microsoft.com/office/drawing/2014/main" id="{F49F4C93-EDDA-4D0D-8D9E-E3C3F7654F08}"/>
              </a:ext>
            </a:extLst>
          </p:cNvPr>
          <p:cNvSpPr/>
          <p:nvPr/>
        </p:nvSpPr>
        <p:spPr>
          <a:xfrm>
            <a:off x="392868" y="890207"/>
            <a:ext cx="7373563" cy="3262432"/>
          </a:xfrm>
          <a:prstGeom prst="rect">
            <a:avLst/>
          </a:prstGeom>
          <a:noFill/>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How to remove specimens from glue cards</a:t>
            </a:r>
          </a:p>
          <a:p>
            <a:endParaRPr lang="en-US" sz="800" b="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Lift very carefully every specimen and transfer them to the second glass container and leave them for a few minutes before  transferring them to the third container. </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Remove the hoppers and label from the last glass container carefully and lay them on a glass dish with absorbent paper (filter paper or a piece of paper towel) to air dry. The specimens will be clean but crisp and dehydrated. </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Transfer specimens and label to a dish with alcohol for examination by microscope.</a:t>
            </a:r>
          </a:p>
        </p:txBody>
      </p:sp>
      <p:pic>
        <p:nvPicPr>
          <p:cNvPr id="3" name="Picture 2">
            <a:extLst>
              <a:ext uri="{FF2B5EF4-FFF2-40B4-BE49-F238E27FC236}">
                <a16:creationId xmlns:a16="http://schemas.microsoft.com/office/drawing/2014/main" id="{607E6F09-E771-4C1E-8A3C-B1C667E98B5A}"/>
              </a:ext>
            </a:extLst>
          </p:cNvPr>
          <p:cNvPicPr>
            <a:picLocks noChangeAspect="1"/>
          </p:cNvPicPr>
          <p:nvPr/>
        </p:nvPicPr>
        <p:blipFill>
          <a:blip r:embed="rId3"/>
          <a:stretch>
            <a:fillRect/>
          </a:stretch>
        </p:blipFill>
        <p:spPr>
          <a:xfrm>
            <a:off x="2078242" y="4400994"/>
            <a:ext cx="2063906" cy="1666875"/>
          </a:xfrm>
          <a:prstGeom prst="rect">
            <a:avLst/>
          </a:prstGeom>
        </p:spPr>
      </p:pic>
      <p:pic>
        <p:nvPicPr>
          <p:cNvPr id="11" name="Picture 10">
            <a:extLst>
              <a:ext uri="{FF2B5EF4-FFF2-40B4-BE49-F238E27FC236}">
                <a16:creationId xmlns:a16="http://schemas.microsoft.com/office/drawing/2014/main" id="{FFA40D1B-1CF0-43B8-BCE8-A29BC8E65AD1}"/>
              </a:ext>
            </a:extLst>
          </p:cNvPr>
          <p:cNvPicPr>
            <a:picLocks noChangeAspect="1"/>
          </p:cNvPicPr>
          <p:nvPr/>
        </p:nvPicPr>
        <p:blipFill>
          <a:blip r:embed="rId4"/>
          <a:stretch>
            <a:fillRect/>
          </a:stretch>
        </p:blipFill>
        <p:spPr>
          <a:xfrm>
            <a:off x="4339289" y="4079270"/>
            <a:ext cx="2726469" cy="2310324"/>
          </a:xfrm>
          <a:prstGeom prst="rect">
            <a:avLst/>
          </a:prstGeom>
        </p:spPr>
      </p:pic>
    </p:spTree>
    <p:extLst>
      <p:ext uri="{BB962C8B-B14F-4D97-AF65-F5344CB8AC3E}">
        <p14:creationId xmlns:p14="http://schemas.microsoft.com/office/powerpoint/2010/main" val="1347247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9F4C93-EDDA-4D0D-8D9E-E3C3F7654F08}"/>
              </a:ext>
            </a:extLst>
          </p:cNvPr>
          <p:cNvSpPr/>
          <p:nvPr/>
        </p:nvSpPr>
        <p:spPr>
          <a:xfrm>
            <a:off x="392868" y="890207"/>
            <a:ext cx="7904826" cy="5724644"/>
          </a:xfrm>
          <a:prstGeom prst="rect">
            <a:avLst/>
          </a:prstGeom>
          <a:solidFill>
            <a:schemeClr val="tx1"/>
          </a:solidFill>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How to remove specimens from glue cards</a:t>
            </a:r>
          </a:p>
          <a:p>
            <a:endParaRPr lang="en-US" sz="800" b="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Transfer specimens and label to a completely filled vial with ethanol for storage. If shipping, the small vial should be completely filled with ethanol to prevent breakage of the brittle specimens.  </a:t>
            </a:r>
          </a:p>
          <a:p>
            <a:pPr marL="342900" indent="-342900">
              <a:buFont typeface="Wingdings" panose="05000000000000000000" pitchFamily="2" charset="2"/>
              <a:buChar char="Ø"/>
            </a:pPr>
            <a:endParaRPr lang="en-US"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endParaRPr lang="en-US" sz="800"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NOTES:</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This cleaning technique cannot remove mold (hyphae) from specimens; it only removes the glue. </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Presence of mold (hyphae) delays the cleaning of specimens because it attaches them to the cardboard.</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Internally rotten specimens fall apart during the cleaning.</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The third soaking can be skipped if the first two soaking fluids are very clean. It can be replaced by soaking specimens instead in 100% isopropyl or 100% ethanol. </a:t>
            </a:r>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pic>
        <p:nvPicPr>
          <p:cNvPr id="3" name="Picture 2">
            <a:extLst>
              <a:ext uri="{FF2B5EF4-FFF2-40B4-BE49-F238E27FC236}">
                <a16:creationId xmlns:a16="http://schemas.microsoft.com/office/drawing/2014/main" id="{FAD7967C-6F97-4052-9523-CCABB336C095}"/>
              </a:ext>
            </a:extLst>
          </p:cNvPr>
          <p:cNvPicPr>
            <a:picLocks noChangeAspect="1"/>
          </p:cNvPicPr>
          <p:nvPr/>
        </p:nvPicPr>
        <p:blipFill>
          <a:blip r:embed="rId3"/>
          <a:stretch>
            <a:fillRect/>
          </a:stretch>
        </p:blipFill>
        <p:spPr>
          <a:xfrm rot="5400000">
            <a:off x="3501930" y="1444658"/>
            <a:ext cx="1484596" cy="3131148"/>
          </a:xfrm>
          <a:prstGeom prst="rect">
            <a:avLst/>
          </a:prstGeom>
        </p:spPr>
      </p:pic>
    </p:spTree>
    <p:extLst>
      <p:ext uri="{BB962C8B-B14F-4D97-AF65-F5344CB8AC3E}">
        <p14:creationId xmlns:p14="http://schemas.microsoft.com/office/powerpoint/2010/main" val="1273130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9F4C93-EDDA-4D0D-8D9E-E3C3F7654F08}"/>
              </a:ext>
            </a:extLst>
          </p:cNvPr>
          <p:cNvSpPr/>
          <p:nvPr/>
        </p:nvSpPr>
        <p:spPr>
          <a:xfrm>
            <a:off x="392868" y="890207"/>
            <a:ext cx="7904826" cy="2708434"/>
          </a:xfrm>
          <a:prstGeom prst="rect">
            <a:avLst/>
          </a:prstGeom>
          <a:solidFill>
            <a:schemeClr val="tx1"/>
          </a:solidFill>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Final identification and verification </a:t>
            </a:r>
          </a:p>
          <a:p>
            <a:endParaRPr lang="en-US" sz="800" b="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After cleaning and dissection by an Area Identifier, positive or likely positive specimens are submitted to the National Identifiers for verification, or for possible final identification if not the target species.</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Some of the specimens may then be transferred to a DNA lab for confirmation and to obtain additional data from the extracted DNA. </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Sticky cards should never be shipped to National Identifiers; they are sent to Area Identifiers for processing and screening. </a:t>
            </a:r>
          </a:p>
        </p:txBody>
      </p:sp>
      <p:sp>
        <p:nvSpPr>
          <p:cNvPr id="4" name="Slide Number Placeholder 3"/>
          <p:cNvSpPr>
            <a:spLocks noGrp="1"/>
          </p:cNvSpPr>
          <p:nvPr>
            <p:ph type="sldNum" sz="quarter" idx="12"/>
          </p:nvPr>
        </p:nvSpPr>
        <p:spPr/>
        <p:txBody>
          <a:bodyPr/>
          <a:lstStyle/>
          <a:p>
            <a:fld id="{D57F1E4F-1CFF-5643-939E-02111984F565}" type="slidenum">
              <a:rPr lang="en-US" smtClean="0"/>
              <a:t>16</a:t>
            </a:fld>
            <a:endParaRPr lang="en-US" dirty="0"/>
          </a:p>
        </p:txBody>
      </p:sp>
      <p:pic>
        <p:nvPicPr>
          <p:cNvPr id="3" name="Picture 2">
            <a:extLst>
              <a:ext uri="{FF2B5EF4-FFF2-40B4-BE49-F238E27FC236}">
                <a16:creationId xmlns:a16="http://schemas.microsoft.com/office/drawing/2014/main" id="{EF75167C-08C3-4628-9C2D-3CD337CB832B}"/>
              </a:ext>
            </a:extLst>
          </p:cNvPr>
          <p:cNvPicPr>
            <a:picLocks noChangeAspect="1"/>
          </p:cNvPicPr>
          <p:nvPr/>
        </p:nvPicPr>
        <p:blipFill>
          <a:blip r:embed="rId3"/>
          <a:stretch>
            <a:fillRect/>
          </a:stretch>
        </p:blipFill>
        <p:spPr>
          <a:xfrm>
            <a:off x="3093396" y="3783114"/>
            <a:ext cx="2307785" cy="2380903"/>
          </a:xfrm>
          <a:prstGeom prst="rect">
            <a:avLst/>
          </a:prstGeom>
        </p:spPr>
      </p:pic>
      <p:sp>
        <p:nvSpPr>
          <p:cNvPr id="7" name="TextBox 6">
            <a:extLst>
              <a:ext uri="{FF2B5EF4-FFF2-40B4-BE49-F238E27FC236}">
                <a16:creationId xmlns:a16="http://schemas.microsoft.com/office/drawing/2014/main" id="{D96935E4-3BB2-4A3D-A738-3BCC118E434B}"/>
              </a:ext>
            </a:extLst>
          </p:cNvPr>
          <p:cNvSpPr txBox="1"/>
          <p:nvPr/>
        </p:nvSpPr>
        <p:spPr>
          <a:xfrm>
            <a:off x="6503436" y="6439153"/>
            <a:ext cx="2525990" cy="246221"/>
          </a:xfrm>
          <a:prstGeom prst="rect">
            <a:avLst/>
          </a:prstGeom>
          <a:noFill/>
        </p:spPr>
        <p:txBody>
          <a:bodyPr wrap="square" rtlCol="0">
            <a:spAutoFit/>
          </a:bodyPr>
          <a:lstStyle/>
          <a:p>
            <a:r>
              <a:rPr lang="en-US" sz="1000" dirty="0">
                <a:solidFill>
                  <a:schemeClr val="bg1"/>
                </a:solidFill>
              </a:rPr>
              <a:t>Date of latest edition:  July 30, 2025</a:t>
            </a:r>
          </a:p>
        </p:txBody>
      </p:sp>
    </p:spTree>
    <p:extLst>
      <p:ext uri="{BB962C8B-B14F-4D97-AF65-F5344CB8AC3E}">
        <p14:creationId xmlns:p14="http://schemas.microsoft.com/office/powerpoint/2010/main" val="294766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D57F1E4F-1CFF-5643-939E-02111984F565}" type="slidenum">
              <a:rPr lang="en-US" smtClean="0"/>
              <a:t>2</a:t>
            </a:fld>
            <a:endParaRPr lang="en-US" dirty="0"/>
          </a:p>
        </p:txBody>
      </p:sp>
      <p:sp>
        <p:nvSpPr>
          <p:cNvPr id="8" name="Rectangle 7">
            <a:extLst>
              <a:ext uri="{FF2B5EF4-FFF2-40B4-BE49-F238E27FC236}">
                <a16:creationId xmlns:a16="http://schemas.microsoft.com/office/drawing/2014/main" id="{85192505-45D5-452B-90B1-D42A851D61DC}"/>
              </a:ext>
            </a:extLst>
          </p:cNvPr>
          <p:cNvSpPr/>
          <p:nvPr/>
        </p:nvSpPr>
        <p:spPr>
          <a:xfrm>
            <a:off x="368421" y="646650"/>
            <a:ext cx="7373563" cy="1477328"/>
          </a:xfrm>
          <a:prstGeom prst="rect">
            <a:avLst/>
          </a:prstGeom>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Sticky traps </a:t>
            </a:r>
          </a:p>
          <a:p>
            <a:endParaRPr lang="en-US" sz="800" b="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Yellow cards are used for surveying for the delphacid planthopper  </a:t>
            </a:r>
            <a:r>
              <a:rPr lang="en-US" i="1" dirty="0" err="1">
                <a:solidFill>
                  <a:schemeClr val="bg1"/>
                </a:solidFill>
                <a:latin typeface="Arial" panose="020B0604020202020204" pitchFamily="34" charset="0"/>
                <a:cs typeface="Arial" panose="020B0604020202020204" pitchFamily="34" charset="0"/>
              </a:rPr>
              <a:t>Laodelphax</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striatellus</a:t>
            </a:r>
            <a:r>
              <a:rPr lang="en-US" i="1"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These cards are covered with glue.</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Hoppers are caught on the sticky cards.</a:t>
            </a:r>
          </a:p>
        </p:txBody>
      </p:sp>
      <p:sp>
        <p:nvSpPr>
          <p:cNvPr id="10" name="Rectangle 9">
            <a:extLst>
              <a:ext uri="{FF2B5EF4-FFF2-40B4-BE49-F238E27FC236}">
                <a16:creationId xmlns:a16="http://schemas.microsoft.com/office/drawing/2014/main" id="{EFAC719F-EF00-4682-9B57-F15135ABA4D8}"/>
              </a:ext>
            </a:extLst>
          </p:cNvPr>
          <p:cNvSpPr/>
          <p:nvPr/>
        </p:nvSpPr>
        <p:spPr>
          <a:xfrm>
            <a:off x="4405435" y="4622515"/>
            <a:ext cx="3989809" cy="861774"/>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NOTE:</a:t>
            </a:r>
            <a:r>
              <a:rPr lang="en-US"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Other arthropods, including spiders and insects, as well as seeds and soil are often found on these traps too. </a:t>
            </a:r>
          </a:p>
        </p:txBody>
      </p:sp>
      <p:pic>
        <p:nvPicPr>
          <p:cNvPr id="4" name="Picture 3">
            <a:extLst>
              <a:ext uri="{FF2B5EF4-FFF2-40B4-BE49-F238E27FC236}">
                <a16:creationId xmlns:a16="http://schemas.microsoft.com/office/drawing/2014/main" id="{A9BC04D3-F22B-4B2E-9852-A7E4962CE886}"/>
              </a:ext>
            </a:extLst>
          </p:cNvPr>
          <p:cNvPicPr>
            <a:picLocks noChangeAspect="1"/>
          </p:cNvPicPr>
          <p:nvPr/>
        </p:nvPicPr>
        <p:blipFill>
          <a:blip r:embed="rId3"/>
          <a:stretch>
            <a:fillRect/>
          </a:stretch>
        </p:blipFill>
        <p:spPr>
          <a:xfrm>
            <a:off x="1925956" y="2507226"/>
            <a:ext cx="2257065" cy="3379659"/>
          </a:xfrm>
          <a:prstGeom prst="rect">
            <a:avLst/>
          </a:prstGeom>
        </p:spPr>
      </p:pic>
      <p:pic>
        <p:nvPicPr>
          <p:cNvPr id="13" name="Picture 12">
            <a:extLst>
              <a:ext uri="{FF2B5EF4-FFF2-40B4-BE49-F238E27FC236}">
                <a16:creationId xmlns:a16="http://schemas.microsoft.com/office/drawing/2014/main" id="{42AF4659-9E95-4368-BCBA-EA86CD2A2CA0}"/>
              </a:ext>
            </a:extLst>
          </p:cNvPr>
          <p:cNvPicPr>
            <a:picLocks noChangeAspect="1"/>
          </p:cNvPicPr>
          <p:nvPr/>
        </p:nvPicPr>
        <p:blipFill>
          <a:blip r:embed="rId4"/>
          <a:stretch>
            <a:fillRect/>
          </a:stretch>
        </p:blipFill>
        <p:spPr>
          <a:xfrm>
            <a:off x="4493925" y="2820732"/>
            <a:ext cx="3503384" cy="1482456"/>
          </a:xfrm>
          <a:prstGeom prst="rect">
            <a:avLst/>
          </a:prstGeom>
        </p:spPr>
      </p:pic>
    </p:spTree>
    <p:extLst>
      <p:ext uri="{BB962C8B-B14F-4D97-AF65-F5344CB8AC3E}">
        <p14:creationId xmlns:p14="http://schemas.microsoft.com/office/powerpoint/2010/main" val="244570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D57F1E4F-1CFF-5643-939E-02111984F565}" type="slidenum">
              <a:rPr lang="en-US" smtClean="0"/>
              <a:t>3</a:t>
            </a:fld>
            <a:endParaRPr lang="en-US" dirty="0"/>
          </a:p>
        </p:txBody>
      </p:sp>
      <p:sp>
        <p:nvSpPr>
          <p:cNvPr id="8" name="Rectangle 7">
            <a:extLst>
              <a:ext uri="{FF2B5EF4-FFF2-40B4-BE49-F238E27FC236}">
                <a16:creationId xmlns:a16="http://schemas.microsoft.com/office/drawing/2014/main" id="{85192505-45D5-452B-90B1-D42A851D61DC}"/>
              </a:ext>
            </a:extLst>
          </p:cNvPr>
          <p:cNvSpPr/>
          <p:nvPr/>
        </p:nvSpPr>
        <p:spPr>
          <a:xfrm>
            <a:off x="368421" y="646650"/>
            <a:ext cx="7373563" cy="2154436"/>
          </a:xfrm>
          <a:prstGeom prst="rect">
            <a:avLst/>
          </a:prstGeom>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Sticky traps </a:t>
            </a:r>
          </a:p>
          <a:p>
            <a:endParaRPr lang="en-US" sz="800" b="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Retrieve the cards from the field wearing disposable gloves.</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Roll the sticky cards gently and hold the roll with a rubber band or tape and place each card in a plastic bag. </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Freeze the labeled and bagged glue cards for at least two days to ensure all insects and spiders are dead. </a:t>
            </a:r>
            <a:endParaRPr lang="en-US" sz="80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FAC719F-EF00-4682-9B57-F15135ABA4D8}"/>
              </a:ext>
            </a:extLst>
          </p:cNvPr>
          <p:cNvSpPr/>
          <p:nvPr/>
        </p:nvSpPr>
        <p:spPr>
          <a:xfrm>
            <a:off x="4760900" y="4499404"/>
            <a:ext cx="3988116" cy="861774"/>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NOTE:</a:t>
            </a:r>
            <a:r>
              <a:rPr lang="en-US"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Keep the cards in the freezer, not the refrigerator, if storing them for a longer time; otherwise, mold keeps growing.</a:t>
            </a:r>
          </a:p>
        </p:txBody>
      </p:sp>
      <p:pic>
        <p:nvPicPr>
          <p:cNvPr id="3" name="Picture 2">
            <a:extLst>
              <a:ext uri="{FF2B5EF4-FFF2-40B4-BE49-F238E27FC236}">
                <a16:creationId xmlns:a16="http://schemas.microsoft.com/office/drawing/2014/main" id="{D2A453A5-D69C-456D-9588-08365871582A}"/>
              </a:ext>
            </a:extLst>
          </p:cNvPr>
          <p:cNvPicPr>
            <a:picLocks noChangeAspect="1"/>
          </p:cNvPicPr>
          <p:nvPr/>
        </p:nvPicPr>
        <p:blipFill>
          <a:blip r:embed="rId3"/>
          <a:stretch>
            <a:fillRect/>
          </a:stretch>
        </p:blipFill>
        <p:spPr>
          <a:xfrm>
            <a:off x="1048107" y="3293726"/>
            <a:ext cx="3523893" cy="2411357"/>
          </a:xfrm>
          <a:prstGeom prst="rect">
            <a:avLst/>
          </a:prstGeom>
        </p:spPr>
      </p:pic>
    </p:spTree>
    <p:extLst>
      <p:ext uri="{BB962C8B-B14F-4D97-AF65-F5344CB8AC3E}">
        <p14:creationId xmlns:p14="http://schemas.microsoft.com/office/powerpoint/2010/main" val="330048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D57F1E4F-1CFF-5643-939E-02111984F565}" type="slidenum">
              <a:rPr lang="en-US" smtClean="0"/>
              <a:t>4</a:t>
            </a:fld>
            <a:endParaRPr lang="en-US" dirty="0"/>
          </a:p>
        </p:txBody>
      </p:sp>
      <p:sp>
        <p:nvSpPr>
          <p:cNvPr id="8" name="Rectangle 7">
            <a:extLst>
              <a:ext uri="{FF2B5EF4-FFF2-40B4-BE49-F238E27FC236}">
                <a16:creationId xmlns:a16="http://schemas.microsoft.com/office/drawing/2014/main" id="{85192505-45D5-452B-90B1-D42A851D61DC}"/>
              </a:ext>
            </a:extLst>
          </p:cNvPr>
          <p:cNvSpPr/>
          <p:nvPr/>
        </p:nvSpPr>
        <p:spPr>
          <a:xfrm>
            <a:off x="392868" y="669497"/>
            <a:ext cx="7708913" cy="4062651"/>
          </a:xfrm>
          <a:prstGeom prst="rect">
            <a:avLst/>
          </a:prstGeom>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Screening the samples</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Using a microscope or a magnifying lens and good lighting, search for insects that are most likely planthoppers. </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When examining insects caught on the glue cards avoid manipulating them because they are easily damaged. </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The target, the small brown planthopper, is in the </a:t>
            </a:r>
            <a:r>
              <a:rPr lang="en-US" dirty="0" err="1">
                <a:solidFill>
                  <a:schemeClr val="bg1"/>
                </a:solidFill>
                <a:latin typeface="Arial" panose="020B0604020202020204" pitchFamily="34" charset="0"/>
                <a:cs typeface="Arial" panose="020B0604020202020204" pitchFamily="34" charset="0"/>
              </a:rPr>
              <a:t>Delphacidae</a:t>
            </a:r>
            <a:r>
              <a:rPr lang="en-US" dirty="0">
                <a:solidFill>
                  <a:schemeClr val="bg1"/>
                </a:solidFill>
                <a:latin typeface="Arial" panose="020B0604020202020204" pitchFamily="34" charset="0"/>
                <a:cs typeface="Arial" panose="020B0604020202020204" pitchFamily="34" charset="0"/>
              </a:rPr>
              <a:t> family of planthoppers. Leafhoppers (Cicadellidae) and planthoppers (which include several insect families) are similar in general appearance. Consider </a:t>
            </a:r>
            <a:r>
              <a:rPr lang="en-US" b="1" dirty="0">
                <a:solidFill>
                  <a:schemeClr val="bg1"/>
                </a:solidFill>
                <a:latin typeface="Arial" panose="020B0604020202020204" pitchFamily="34" charset="0"/>
                <a:cs typeface="Arial" panose="020B0604020202020204" pitchFamily="34" charset="0"/>
              </a:rPr>
              <a:t>all of them </a:t>
            </a:r>
            <a:r>
              <a:rPr lang="en-US" dirty="0">
                <a:solidFill>
                  <a:schemeClr val="bg1"/>
                </a:solidFill>
                <a:latin typeface="Arial" panose="020B0604020202020204" pitchFamily="34" charset="0"/>
                <a:cs typeface="Arial" panose="020B0604020202020204" pitchFamily="34" charset="0"/>
              </a:rPr>
              <a:t>‘</a:t>
            </a:r>
            <a:r>
              <a:rPr lang="en-US" b="1" dirty="0">
                <a:solidFill>
                  <a:schemeClr val="bg1"/>
                </a:solidFill>
                <a:latin typeface="Arial" panose="020B0604020202020204" pitchFamily="34" charset="0"/>
                <a:cs typeface="Arial" panose="020B0604020202020204" pitchFamily="34" charset="0"/>
              </a:rPr>
              <a:t>suspects’. Any hopper </a:t>
            </a:r>
            <a:r>
              <a:rPr lang="en-US" dirty="0">
                <a:solidFill>
                  <a:schemeClr val="bg1"/>
                </a:solidFill>
                <a:latin typeface="Arial" panose="020B0604020202020204" pitchFamily="34" charset="0"/>
                <a:cs typeface="Arial" panose="020B0604020202020204" pitchFamily="34" charset="0"/>
              </a:rPr>
              <a:t>is considered a suspect in this survey, and </a:t>
            </a:r>
            <a:r>
              <a:rPr lang="en-US" b="1" dirty="0">
                <a:solidFill>
                  <a:schemeClr val="bg1"/>
                </a:solidFill>
                <a:latin typeface="Arial" panose="020B0604020202020204" pitchFamily="34" charset="0"/>
                <a:cs typeface="Arial" panose="020B0604020202020204" pitchFamily="34" charset="0"/>
              </a:rPr>
              <a:t>screening can stop at this point</a:t>
            </a:r>
            <a:r>
              <a:rPr lang="en-US" dirty="0">
                <a:solidFill>
                  <a:schemeClr val="bg1"/>
                </a:solidFill>
                <a:latin typeface="Arial" panose="020B0604020202020204" pitchFamily="34" charset="0"/>
                <a:cs typeface="Arial" panose="020B0604020202020204" pitchFamily="34" charset="0"/>
              </a:rPr>
              <a:t>. </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b="1" dirty="0">
                <a:solidFill>
                  <a:schemeClr val="bg1"/>
                </a:solidFill>
                <a:latin typeface="Arial" panose="020B0604020202020204" pitchFamily="34" charset="0"/>
                <a:cs typeface="Arial" panose="020B0604020202020204" pitchFamily="34" charset="0"/>
              </a:rPr>
              <a:t>Submit samples </a:t>
            </a:r>
            <a:r>
              <a:rPr lang="en-US" dirty="0">
                <a:solidFill>
                  <a:schemeClr val="bg1"/>
                </a:solidFill>
                <a:latin typeface="Arial" panose="020B0604020202020204" pitchFamily="34" charset="0"/>
                <a:cs typeface="Arial" panose="020B0604020202020204" pitchFamily="34" charset="0"/>
              </a:rPr>
              <a:t>(whole sticky yellow cards) soon after retrieving them from the field, but after freezing, when they include suspects. </a:t>
            </a:r>
          </a:p>
        </p:txBody>
      </p:sp>
      <p:sp>
        <p:nvSpPr>
          <p:cNvPr id="5" name="Rectangle 4">
            <a:extLst>
              <a:ext uri="{FF2B5EF4-FFF2-40B4-BE49-F238E27FC236}">
                <a16:creationId xmlns:a16="http://schemas.microsoft.com/office/drawing/2014/main" id="{7A36C7D6-41C0-4D40-8EE1-F840A5E4198C}"/>
              </a:ext>
            </a:extLst>
          </p:cNvPr>
          <p:cNvSpPr/>
          <p:nvPr/>
        </p:nvSpPr>
        <p:spPr>
          <a:xfrm>
            <a:off x="3572488" y="5170139"/>
            <a:ext cx="3988116" cy="861774"/>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NOTE:</a:t>
            </a:r>
            <a:r>
              <a:rPr lang="en-US" dirty="0">
                <a:solidFill>
                  <a:schemeClr val="bg1"/>
                </a:solidFill>
                <a:latin typeface="Arial" panose="020B0604020202020204" pitchFamily="34" charset="0"/>
                <a:cs typeface="Arial" panose="020B0604020202020204" pitchFamily="34" charset="0"/>
              </a:rPr>
              <a:t> </a:t>
            </a:r>
            <a:r>
              <a:rPr lang="en-US" sz="1600" dirty="0">
                <a:solidFill>
                  <a:schemeClr val="bg1"/>
                </a:solidFill>
                <a:latin typeface="Arial" panose="020B0604020202020204" pitchFamily="34" charset="0"/>
                <a:cs typeface="Arial" panose="020B0604020202020204" pitchFamily="34" charset="0"/>
              </a:rPr>
              <a:t>If only seeds, wasps, flies, beetles, or moths, etc., are found on the glue cards, </a:t>
            </a:r>
            <a:r>
              <a:rPr lang="en-US" sz="1600" b="1" dirty="0">
                <a:solidFill>
                  <a:schemeClr val="bg1"/>
                </a:solidFill>
                <a:latin typeface="Arial" panose="020B0604020202020204" pitchFamily="34" charset="0"/>
                <a:cs typeface="Arial" panose="020B0604020202020204" pitchFamily="34" charset="0"/>
              </a:rPr>
              <a:t>don’t </a:t>
            </a:r>
            <a:r>
              <a:rPr lang="en-US" sz="1600" dirty="0">
                <a:solidFill>
                  <a:schemeClr val="bg1"/>
                </a:solidFill>
                <a:latin typeface="Arial" panose="020B0604020202020204" pitchFamily="34" charset="0"/>
                <a:cs typeface="Arial" panose="020B0604020202020204" pitchFamily="34" charset="0"/>
              </a:rPr>
              <a:t>submit the samples. </a:t>
            </a:r>
          </a:p>
        </p:txBody>
      </p:sp>
      <p:pic>
        <p:nvPicPr>
          <p:cNvPr id="3" name="Picture 2">
            <a:extLst>
              <a:ext uri="{FF2B5EF4-FFF2-40B4-BE49-F238E27FC236}">
                <a16:creationId xmlns:a16="http://schemas.microsoft.com/office/drawing/2014/main" id="{9CEF033C-AFD8-40FF-B2B7-32AEF4E453E4}"/>
              </a:ext>
            </a:extLst>
          </p:cNvPr>
          <p:cNvPicPr>
            <a:picLocks noChangeAspect="1"/>
          </p:cNvPicPr>
          <p:nvPr/>
        </p:nvPicPr>
        <p:blipFill>
          <a:blip r:embed="rId3"/>
          <a:stretch>
            <a:fillRect/>
          </a:stretch>
        </p:blipFill>
        <p:spPr>
          <a:xfrm>
            <a:off x="2126533" y="4925059"/>
            <a:ext cx="1318137" cy="1351935"/>
          </a:xfrm>
          <a:prstGeom prst="rect">
            <a:avLst/>
          </a:prstGeom>
          <a:ln>
            <a:solidFill>
              <a:schemeClr val="bg1"/>
            </a:solidFill>
          </a:ln>
        </p:spPr>
      </p:pic>
    </p:spTree>
    <p:extLst>
      <p:ext uri="{BB962C8B-B14F-4D97-AF65-F5344CB8AC3E}">
        <p14:creationId xmlns:p14="http://schemas.microsoft.com/office/powerpoint/2010/main" val="2866280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D57F1E4F-1CFF-5643-939E-02111984F565}" type="slidenum">
              <a:rPr lang="en-US" smtClean="0"/>
              <a:t>5</a:t>
            </a:fld>
            <a:endParaRPr lang="en-US" dirty="0"/>
          </a:p>
        </p:txBody>
      </p:sp>
      <p:sp>
        <p:nvSpPr>
          <p:cNvPr id="8" name="Rectangle 7">
            <a:extLst>
              <a:ext uri="{FF2B5EF4-FFF2-40B4-BE49-F238E27FC236}">
                <a16:creationId xmlns:a16="http://schemas.microsoft.com/office/drawing/2014/main" id="{85192505-45D5-452B-90B1-D42A851D61DC}"/>
              </a:ext>
            </a:extLst>
          </p:cNvPr>
          <p:cNvSpPr/>
          <p:nvPr/>
        </p:nvSpPr>
        <p:spPr>
          <a:xfrm>
            <a:off x="392868" y="669497"/>
            <a:ext cx="7922457" cy="2708434"/>
          </a:xfrm>
          <a:prstGeom prst="rect">
            <a:avLst/>
          </a:prstGeom>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Screening the samples</a:t>
            </a:r>
          </a:p>
          <a:p>
            <a:endParaRPr lang="en-US" sz="800" b="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Hoppers are small insects that, when alive and disturbed, tend to escape by a jump or a jump/fly combination, and that’s why they are called hoppers.</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In the adult stage, hoppers have scale-less veined wings which are usually held like a roof over their body.  The wings may be transparent, may have color patterns, may overlap, or may be very short. </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Hoppers have sucking mouthparts instead of chewing mouthparts. </a:t>
            </a:r>
          </a:p>
        </p:txBody>
      </p:sp>
      <p:pic>
        <p:nvPicPr>
          <p:cNvPr id="3" name="Picture 2">
            <a:extLst>
              <a:ext uri="{FF2B5EF4-FFF2-40B4-BE49-F238E27FC236}">
                <a16:creationId xmlns:a16="http://schemas.microsoft.com/office/drawing/2014/main" id="{37090505-5B44-4C62-A24B-A714CEE5B9E8}"/>
              </a:ext>
            </a:extLst>
          </p:cNvPr>
          <p:cNvPicPr>
            <a:picLocks noChangeAspect="1"/>
          </p:cNvPicPr>
          <p:nvPr/>
        </p:nvPicPr>
        <p:blipFill>
          <a:blip r:embed="rId3"/>
          <a:stretch>
            <a:fillRect/>
          </a:stretch>
        </p:blipFill>
        <p:spPr>
          <a:xfrm>
            <a:off x="1087079" y="3999473"/>
            <a:ext cx="2171700" cy="1695450"/>
          </a:xfrm>
          <a:prstGeom prst="rect">
            <a:avLst/>
          </a:prstGeom>
        </p:spPr>
      </p:pic>
      <p:pic>
        <p:nvPicPr>
          <p:cNvPr id="5" name="Picture 4">
            <a:extLst>
              <a:ext uri="{FF2B5EF4-FFF2-40B4-BE49-F238E27FC236}">
                <a16:creationId xmlns:a16="http://schemas.microsoft.com/office/drawing/2014/main" id="{84C5B809-E5F7-49D1-8E0B-1414CA002412}"/>
              </a:ext>
            </a:extLst>
          </p:cNvPr>
          <p:cNvPicPr>
            <a:picLocks noChangeAspect="1"/>
          </p:cNvPicPr>
          <p:nvPr/>
        </p:nvPicPr>
        <p:blipFill>
          <a:blip r:embed="rId4"/>
          <a:stretch>
            <a:fillRect/>
          </a:stretch>
        </p:blipFill>
        <p:spPr>
          <a:xfrm>
            <a:off x="5885221" y="4676146"/>
            <a:ext cx="2611540" cy="1489340"/>
          </a:xfrm>
          <a:prstGeom prst="rect">
            <a:avLst/>
          </a:prstGeom>
        </p:spPr>
      </p:pic>
      <p:pic>
        <p:nvPicPr>
          <p:cNvPr id="10" name="Picture 9">
            <a:extLst>
              <a:ext uri="{FF2B5EF4-FFF2-40B4-BE49-F238E27FC236}">
                <a16:creationId xmlns:a16="http://schemas.microsoft.com/office/drawing/2014/main" id="{D197CC9E-D5C9-4172-8C4A-1EEA1632366D}"/>
              </a:ext>
            </a:extLst>
          </p:cNvPr>
          <p:cNvPicPr>
            <a:picLocks noChangeAspect="1"/>
          </p:cNvPicPr>
          <p:nvPr/>
        </p:nvPicPr>
        <p:blipFill>
          <a:blip r:embed="rId5"/>
          <a:stretch>
            <a:fillRect/>
          </a:stretch>
        </p:blipFill>
        <p:spPr>
          <a:xfrm>
            <a:off x="3393226" y="5232237"/>
            <a:ext cx="2357548" cy="1343332"/>
          </a:xfrm>
          <a:prstGeom prst="rect">
            <a:avLst/>
          </a:prstGeom>
        </p:spPr>
      </p:pic>
      <p:pic>
        <p:nvPicPr>
          <p:cNvPr id="13" name="Picture 12">
            <a:extLst>
              <a:ext uri="{FF2B5EF4-FFF2-40B4-BE49-F238E27FC236}">
                <a16:creationId xmlns:a16="http://schemas.microsoft.com/office/drawing/2014/main" id="{6ABD65A9-39FB-44A6-8832-27F493CCB1DE}"/>
              </a:ext>
            </a:extLst>
          </p:cNvPr>
          <p:cNvPicPr>
            <a:picLocks noChangeAspect="1"/>
          </p:cNvPicPr>
          <p:nvPr/>
        </p:nvPicPr>
        <p:blipFill>
          <a:blip r:embed="rId6"/>
          <a:stretch>
            <a:fillRect/>
          </a:stretch>
        </p:blipFill>
        <p:spPr>
          <a:xfrm>
            <a:off x="3942736" y="3672487"/>
            <a:ext cx="1506486" cy="1421852"/>
          </a:xfrm>
          <a:prstGeom prst="rect">
            <a:avLst/>
          </a:prstGeom>
        </p:spPr>
      </p:pic>
      <p:sp>
        <p:nvSpPr>
          <p:cNvPr id="14" name="Arrow: Left 13">
            <a:extLst>
              <a:ext uri="{FF2B5EF4-FFF2-40B4-BE49-F238E27FC236}">
                <a16:creationId xmlns:a16="http://schemas.microsoft.com/office/drawing/2014/main" id="{D04B3BF1-A172-4A98-8058-AADEADA5B66D}"/>
              </a:ext>
            </a:extLst>
          </p:cNvPr>
          <p:cNvSpPr/>
          <p:nvPr/>
        </p:nvSpPr>
        <p:spPr>
          <a:xfrm rot="12695618">
            <a:off x="3226334" y="4184855"/>
            <a:ext cx="1559996" cy="114132"/>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07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D57F1E4F-1CFF-5643-939E-02111984F565}" type="slidenum">
              <a:rPr lang="en-US" smtClean="0"/>
              <a:t>6</a:t>
            </a:fld>
            <a:endParaRPr lang="en-US" dirty="0"/>
          </a:p>
        </p:txBody>
      </p:sp>
      <p:sp>
        <p:nvSpPr>
          <p:cNvPr id="8" name="Rectangle 7">
            <a:extLst>
              <a:ext uri="{FF2B5EF4-FFF2-40B4-BE49-F238E27FC236}">
                <a16:creationId xmlns:a16="http://schemas.microsoft.com/office/drawing/2014/main" id="{85192505-45D5-452B-90B1-D42A851D61DC}"/>
              </a:ext>
            </a:extLst>
          </p:cNvPr>
          <p:cNvSpPr/>
          <p:nvPr/>
        </p:nvSpPr>
        <p:spPr>
          <a:xfrm>
            <a:off x="392868" y="669497"/>
            <a:ext cx="7373563" cy="3693319"/>
          </a:xfrm>
          <a:prstGeom prst="rect">
            <a:avLst/>
          </a:prstGeom>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Screening the samples </a:t>
            </a:r>
          </a:p>
          <a:p>
            <a:endParaRPr lang="en-US" sz="800" b="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The specimens may be in any position on the sticky cards making the diagnostic family characters hard to see, but sometimes the body parts are in good positions for microscope examination.</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To distinguish planthoppers in the family </a:t>
            </a:r>
            <a:r>
              <a:rPr lang="en-US" b="1" dirty="0">
                <a:solidFill>
                  <a:schemeClr val="bg1"/>
                </a:solidFill>
                <a:latin typeface="Arial" panose="020B0604020202020204" pitchFamily="34" charset="0"/>
                <a:cs typeface="Arial" panose="020B0604020202020204" pitchFamily="34" charset="0"/>
              </a:rPr>
              <a:t>Delphacidae</a:t>
            </a:r>
            <a:r>
              <a:rPr lang="en-US" dirty="0">
                <a:solidFill>
                  <a:schemeClr val="bg1"/>
                </a:solidFill>
                <a:latin typeface="Arial" panose="020B0604020202020204" pitchFamily="34" charset="0"/>
                <a:cs typeface="Arial" panose="020B0604020202020204" pitchFamily="34" charset="0"/>
              </a:rPr>
              <a:t>, search for hoppers 2 to 4 mm in length (although the world range is 1.5 to 10 mm) and that have a moveable large spur at the apex of the hind tibiae:</a:t>
            </a:r>
          </a:p>
          <a:p>
            <a:pPr marL="800100" lvl="1"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This diagnostic structure is called a </a:t>
            </a:r>
            <a:r>
              <a:rPr lang="en-US" b="1" dirty="0">
                <a:solidFill>
                  <a:schemeClr val="bg1"/>
                </a:solidFill>
                <a:latin typeface="Arial" panose="020B0604020202020204" pitchFamily="34" charset="0"/>
                <a:cs typeface="Arial" panose="020B0604020202020204" pitchFamily="34" charset="0"/>
              </a:rPr>
              <a:t>“calcar”</a:t>
            </a:r>
            <a:r>
              <a:rPr lang="en-US" dirty="0">
                <a:solidFill>
                  <a:schemeClr val="bg1"/>
                </a:solidFill>
                <a:latin typeface="Arial" panose="020B0604020202020204" pitchFamily="34" charset="0"/>
                <a:cs typeface="Arial" panose="020B0604020202020204" pitchFamily="34" charset="0"/>
              </a:rPr>
              <a:t>	</a:t>
            </a:r>
          </a:p>
          <a:p>
            <a:pPr marL="800100" lvl="1"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This spur is usually leaf-like in shape (flattened), but in some species it is spine-like, long and narrow</a:t>
            </a:r>
          </a:p>
          <a:p>
            <a:pPr marL="800100" lvl="1"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Most calcars have a row of black teeth</a:t>
            </a:r>
            <a:endParaRPr lang="en-US" sz="800" i="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BA1E65B-92A9-4A21-BC49-23A311FA92FD}"/>
              </a:ext>
            </a:extLst>
          </p:cNvPr>
          <p:cNvPicPr>
            <a:picLocks noChangeAspect="1"/>
          </p:cNvPicPr>
          <p:nvPr/>
        </p:nvPicPr>
        <p:blipFill>
          <a:blip r:embed="rId3"/>
          <a:stretch>
            <a:fillRect/>
          </a:stretch>
        </p:blipFill>
        <p:spPr>
          <a:xfrm>
            <a:off x="1262235" y="4573025"/>
            <a:ext cx="4427819" cy="1208077"/>
          </a:xfrm>
          <a:prstGeom prst="rect">
            <a:avLst/>
          </a:prstGeom>
        </p:spPr>
      </p:pic>
      <p:sp>
        <p:nvSpPr>
          <p:cNvPr id="5" name="TextBox 4">
            <a:extLst>
              <a:ext uri="{FF2B5EF4-FFF2-40B4-BE49-F238E27FC236}">
                <a16:creationId xmlns:a16="http://schemas.microsoft.com/office/drawing/2014/main" id="{3ADD2D55-7AE2-425B-A939-8208D930E261}"/>
              </a:ext>
            </a:extLst>
          </p:cNvPr>
          <p:cNvSpPr txBox="1"/>
          <p:nvPr/>
        </p:nvSpPr>
        <p:spPr>
          <a:xfrm>
            <a:off x="5857134" y="5480617"/>
            <a:ext cx="2223703" cy="707886"/>
          </a:xfrm>
          <a:prstGeom prst="rect">
            <a:avLst/>
          </a:prstGeom>
          <a:noFill/>
        </p:spPr>
        <p:txBody>
          <a:bodyPr wrap="square" rtlCol="0">
            <a:spAutoFit/>
          </a:bodyPr>
          <a:lstStyle/>
          <a:p>
            <a:r>
              <a:rPr lang="en-US" sz="1000" dirty="0">
                <a:solidFill>
                  <a:schemeClr val="bg1"/>
                </a:solidFill>
              </a:rPr>
              <a:t>Image used with permission</a:t>
            </a:r>
          </a:p>
          <a:p>
            <a:r>
              <a:rPr lang="en-US" sz="1000" dirty="0">
                <a:solidFill>
                  <a:srgbClr val="0070C0"/>
                </a:solidFill>
                <a:hlinkClick r:id="rId4">
                  <a:extLst>
                    <a:ext uri="{A12FA001-AC4F-418D-AE19-62706E023703}">
                      <ahyp:hlinkClr xmlns:ahyp="http://schemas.microsoft.com/office/drawing/2018/hyperlinkcolor" val="tx"/>
                    </a:ext>
                  </a:extLst>
                </a:hlinkClick>
              </a:rPr>
              <a:t>Basic delphacid features and biology | Planthoppers of North America (udel.edu)</a:t>
            </a:r>
            <a:endParaRPr lang="en-US" sz="1000" dirty="0">
              <a:solidFill>
                <a:srgbClr val="0070C0"/>
              </a:solidFill>
            </a:endParaRPr>
          </a:p>
        </p:txBody>
      </p:sp>
    </p:spTree>
    <p:extLst>
      <p:ext uri="{BB962C8B-B14F-4D97-AF65-F5344CB8AC3E}">
        <p14:creationId xmlns:p14="http://schemas.microsoft.com/office/powerpoint/2010/main" val="220361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DA9B81-EBA3-4BE4-8DFD-A9B432CD328B}"/>
              </a:ext>
            </a:extLst>
          </p:cNvPr>
          <p:cNvPicPr>
            <a:picLocks noChangeAspect="1"/>
          </p:cNvPicPr>
          <p:nvPr/>
        </p:nvPicPr>
        <p:blipFill>
          <a:blip r:embed="rId3"/>
          <a:stretch>
            <a:fillRect/>
          </a:stretch>
        </p:blipFill>
        <p:spPr>
          <a:xfrm>
            <a:off x="5441046" y="4097778"/>
            <a:ext cx="2738799" cy="2431915"/>
          </a:xfrm>
          <a:prstGeom prst="rect">
            <a:avLst/>
          </a:prstGeom>
        </p:spPr>
      </p:pic>
      <p:sp>
        <p:nvSpPr>
          <p:cNvPr id="11" name="Slide Number Placeholder 10"/>
          <p:cNvSpPr>
            <a:spLocks noGrp="1"/>
          </p:cNvSpPr>
          <p:nvPr>
            <p:ph type="sldNum" sz="quarter" idx="12"/>
          </p:nvPr>
        </p:nvSpPr>
        <p:spPr/>
        <p:txBody>
          <a:bodyPr/>
          <a:lstStyle/>
          <a:p>
            <a:fld id="{D57F1E4F-1CFF-5643-939E-02111984F565}" type="slidenum">
              <a:rPr lang="en-US" smtClean="0"/>
              <a:t>7</a:t>
            </a:fld>
            <a:endParaRPr lang="en-US" dirty="0"/>
          </a:p>
        </p:txBody>
      </p:sp>
      <p:sp>
        <p:nvSpPr>
          <p:cNvPr id="8" name="Rectangle 7">
            <a:extLst>
              <a:ext uri="{FF2B5EF4-FFF2-40B4-BE49-F238E27FC236}">
                <a16:creationId xmlns:a16="http://schemas.microsoft.com/office/drawing/2014/main" id="{85192505-45D5-452B-90B1-D42A851D61DC}"/>
              </a:ext>
            </a:extLst>
          </p:cNvPr>
          <p:cNvSpPr/>
          <p:nvPr/>
        </p:nvSpPr>
        <p:spPr>
          <a:xfrm>
            <a:off x="363688" y="701669"/>
            <a:ext cx="7600758" cy="3693319"/>
          </a:xfrm>
          <a:prstGeom prst="rect">
            <a:avLst/>
          </a:prstGeom>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Identification of the target</a:t>
            </a:r>
          </a:p>
          <a:p>
            <a:pPr marL="342900" indent="-342900">
              <a:buFont typeface="Wingdings" panose="05000000000000000000" pitchFamily="2" charset="2"/>
              <a:buChar char="Ø"/>
            </a:pPr>
            <a:endParaRPr lang="en-US" sz="800" i="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To approximate identifying the target, </a:t>
            </a:r>
            <a:r>
              <a:rPr lang="en-US" i="1" dirty="0" err="1">
                <a:solidFill>
                  <a:schemeClr val="bg1"/>
                </a:solidFill>
                <a:latin typeface="Arial" panose="020B0604020202020204" pitchFamily="34" charset="0"/>
                <a:cs typeface="Arial" panose="020B0604020202020204" pitchFamily="34" charset="0"/>
              </a:rPr>
              <a:t>Laodelphax</a:t>
            </a:r>
            <a:r>
              <a:rPr lang="en-US" i="1" dirty="0">
                <a:solidFill>
                  <a:schemeClr val="bg1"/>
                </a:solidFill>
                <a:latin typeface="Arial" panose="020B0604020202020204" pitchFamily="34" charset="0"/>
                <a:cs typeface="Arial" panose="020B0604020202020204" pitchFamily="34" charset="0"/>
              </a:rPr>
              <a:t> </a:t>
            </a:r>
            <a:r>
              <a:rPr lang="en-US" i="1" dirty="0" err="1">
                <a:solidFill>
                  <a:schemeClr val="bg1"/>
                </a:solidFill>
                <a:latin typeface="Arial" panose="020B0604020202020204" pitchFamily="34" charset="0"/>
                <a:cs typeface="Arial" panose="020B0604020202020204" pitchFamily="34" charset="0"/>
              </a:rPr>
              <a:t>striatellus</a:t>
            </a:r>
            <a:r>
              <a:rPr lang="en-US" i="1"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search for these external characters. However, many species share these characters and are not unique to the small brown hopper. </a:t>
            </a:r>
          </a:p>
          <a:p>
            <a:pPr marL="342900" indent="-342900">
              <a:buFont typeface="Wingdings" panose="05000000000000000000" pitchFamily="2" charset="2"/>
              <a:buChar char="Ø"/>
            </a:pPr>
            <a:endParaRPr lang="en-US" sz="800" dirty="0">
              <a:solidFill>
                <a:schemeClr val="bg1"/>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Mesonotum black or brown and shiny</a:t>
            </a:r>
          </a:p>
          <a:p>
            <a:pPr marL="800100" lvl="1"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Wings usually long and transparent (wings can be short)</a:t>
            </a:r>
          </a:p>
          <a:p>
            <a:pPr marL="800100" lvl="1"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Forewings with a black or dark brown pterostigma (spot) on the inner margin</a:t>
            </a:r>
          </a:p>
          <a:p>
            <a:pPr marL="800100" lvl="1"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Frons (front part of head) black on the areas between the white  carinae (vertical ridges, or keels) – </a:t>
            </a:r>
            <a:r>
              <a:rPr lang="en-US" b="1" dirty="0">
                <a:solidFill>
                  <a:schemeClr val="bg1"/>
                </a:solidFill>
                <a:latin typeface="Arial" panose="020B0604020202020204" pitchFamily="34" charset="0"/>
                <a:cs typeface="Arial" panose="020B0604020202020204" pitchFamily="34" charset="0"/>
              </a:rPr>
              <a:t>this is the most diagnostic external character</a:t>
            </a:r>
          </a:p>
          <a:p>
            <a:pPr marL="800100" lvl="1"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Calcar leaf-shaped and densely dentate</a:t>
            </a:r>
          </a:p>
        </p:txBody>
      </p:sp>
      <p:sp>
        <p:nvSpPr>
          <p:cNvPr id="2" name="Arrow: Curved Left 1">
            <a:extLst>
              <a:ext uri="{FF2B5EF4-FFF2-40B4-BE49-F238E27FC236}">
                <a16:creationId xmlns:a16="http://schemas.microsoft.com/office/drawing/2014/main" id="{FF43E07F-C7F4-41C2-9D86-9CE45D3CB31E}"/>
              </a:ext>
            </a:extLst>
          </p:cNvPr>
          <p:cNvSpPr/>
          <p:nvPr/>
        </p:nvSpPr>
        <p:spPr>
          <a:xfrm rot="20759049">
            <a:off x="8083381" y="3311772"/>
            <a:ext cx="463374" cy="15720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6F0EE36B-1A2A-4281-8F00-BAC5A4F3FC2B}"/>
              </a:ext>
            </a:extLst>
          </p:cNvPr>
          <p:cNvSpPr txBox="1"/>
          <p:nvPr/>
        </p:nvSpPr>
        <p:spPr>
          <a:xfrm>
            <a:off x="3040512" y="5962130"/>
            <a:ext cx="2223703" cy="707886"/>
          </a:xfrm>
          <a:prstGeom prst="rect">
            <a:avLst/>
          </a:prstGeom>
          <a:noFill/>
        </p:spPr>
        <p:txBody>
          <a:bodyPr wrap="square" rtlCol="0">
            <a:spAutoFit/>
          </a:bodyPr>
          <a:lstStyle/>
          <a:p>
            <a:r>
              <a:rPr lang="en-US" sz="1000" dirty="0">
                <a:solidFill>
                  <a:schemeClr val="bg1"/>
                </a:solidFill>
              </a:rPr>
              <a:t>Image used with permission</a:t>
            </a:r>
          </a:p>
          <a:p>
            <a:r>
              <a:rPr lang="en-US" sz="1000" dirty="0">
                <a:solidFill>
                  <a:srgbClr val="58C1BA"/>
                </a:solidFill>
                <a:hlinkClick r:id="rId4">
                  <a:extLst>
                    <a:ext uri="{A12FA001-AC4F-418D-AE19-62706E023703}">
                      <ahyp:hlinkClr xmlns:ahyp="http://schemas.microsoft.com/office/drawing/2018/hyperlinkcolor" val="tx"/>
                    </a:ext>
                  </a:extLst>
                </a:hlinkClick>
              </a:rPr>
              <a:t>Genus </a:t>
            </a:r>
            <a:r>
              <a:rPr lang="en-US" sz="1000" dirty="0" err="1">
                <a:solidFill>
                  <a:srgbClr val="58C1BA"/>
                </a:solidFill>
                <a:hlinkClick r:id="rId4">
                  <a:extLst>
                    <a:ext uri="{A12FA001-AC4F-418D-AE19-62706E023703}">
                      <ahyp:hlinkClr xmlns:ahyp="http://schemas.microsoft.com/office/drawing/2018/hyperlinkcolor" val="tx"/>
                    </a:ext>
                  </a:extLst>
                </a:hlinkClick>
              </a:rPr>
              <a:t>Laodelphax</a:t>
            </a:r>
            <a:r>
              <a:rPr lang="en-US" sz="1000" dirty="0">
                <a:solidFill>
                  <a:srgbClr val="58C1BA"/>
                </a:solidFill>
                <a:hlinkClick r:id="rId4">
                  <a:extLst>
                    <a:ext uri="{A12FA001-AC4F-418D-AE19-62706E023703}">
                      <ahyp:hlinkClr xmlns:ahyp="http://schemas.microsoft.com/office/drawing/2018/hyperlinkcolor" val="tx"/>
                    </a:ext>
                  </a:extLst>
                </a:hlinkClick>
              </a:rPr>
              <a:t> </a:t>
            </a:r>
            <a:r>
              <a:rPr lang="en-US" sz="1000" dirty="0" err="1">
                <a:solidFill>
                  <a:srgbClr val="58C1BA"/>
                </a:solidFill>
                <a:hlinkClick r:id="rId4">
                  <a:extLst>
                    <a:ext uri="{A12FA001-AC4F-418D-AE19-62706E023703}">
                      <ahyp:hlinkClr xmlns:ahyp="http://schemas.microsoft.com/office/drawing/2018/hyperlinkcolor" val="tx"/>
                    </a:ext>
                  </a:extLst>
                </a:hlinkClick>
              </a:rPr>
              <a:t>Fennah</a:t>
            </a:r>
            <a:r>
              <a:rPr lang="en-US" sz="1000" dirty="0">
                <a:solidFill>
                  <a:srgbClr val="0070C0"/>
                </a:solidFill>
                <a:hlinkClick r:id="rId4">
                  <a:extLst>
                    <a:ext uri="{A12FA001-AC4F-418D-AE19-62706E023703}">
                      <ahyp:hlinkClr xmlns:ahyp="http://schemas.microsoft.com/office/drawing/2018/hyperlinkcolor" val="tx"/>
                    </a:ext>
                  </a:extLst>
                </a:hlinkClick>
              </a:rPr>
              <a:t>, 1963 | Planthoppers of North America (udel.edu)</a:t>
            </a:r>
            <a:endParaRPr lang="en-US" sz="1000" dirty="0">
              <a:solidFill>
                <a:srgbClr val="0070C0"/>
              </a:solidFill>
            </a:endParaRPr>
          </a:p>
        </p:txBody>
      </p:sp>
      <p:sp>
        <p:nvSpPr>
          <p:cNvPr id="12" name="Rectangle 11">
            <a:extLst>
              <a:ext uri="{FF2B5EF4-FFF2-40B4-BE49-F238E27FC236}">
                <a16:creationId xmlns:a16="http://schemas.microsoft.com/office/drawing/2014/main" id="{ED38A39B-24B0-421D-99EE-B79304072A25}"/>
              </a:ext>
            </a:extLst>
          </p:cNvPr>
          <p:cNvSpPr/>
          <p:nvPr/>
        </p:nvSpPr>
        <p:spPr>
          <a:xfrm>
            <a:off x="3300" y="4716894"/>
            <a:ext cx="4208312" cy="923330"/>
          </a:xfrm>
          <a:prstGeom prst="rect">
            <a:avLst/>
          </a:prstGeom>
        </p:spPr>
        <p:txBody>
          <a:bodyPr wrap="square">
            <a:spAutoFit/>
          </a:bodyPr>
          <a:lstStyle/>
          <a:p>
            <a:pPr lvl="1"/>
            <a:r>
              <a:rPr lang="en-US" b="1" dirty="0" err="1">
                <a:solidFill>
                  <a:schemeClr val="bg1"/>
                </a:solidFill>
                <a:latin typeface="Arial" panose="020B0604020202020204" pitchFamily="34" charset="0"/>
                <a:cs typeface="Arial" panose="020B0604020202020204" pitchFamily="34" charset="0"/>
              </a:rPr>
              <a:t>Genitalic</a:t>
            </a:r>
            <a:r>
              <a:rPr lang="en-US" b="1" dirty="0">
                <a:solidFill>
                  <a:schemeClr val="bg1"/>
                </a:solidFill>
                <a:latin typeface="Arial" panose="020B0604020202020204" pitchFamily="34" charset="0"/>
                <a:cs typeface="Arial" panose="020B0604020202020204" pitchFamily="34" charset="0"/>
              </a:rPr>
              <a:t> dissection is required for actual species identification</a:t>
            </a:r>
          </a:p>
          <a:p>
            <a:pPr lvl="1"/>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014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1"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2801"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670AC498-49D9-47FC-BE3F-452AA0C2068A}"/>
              </a:ext>
            </a:extLst>
          </p:cNvPr>
          <p:cNvPicPr>
            <a:picLocks noChangeAspect="1"/>
          </p:cNvPicPr>
          <p:nvPr/>
        </p:nvPicPr>
        <p:blipFill>
          <a:blip r:embed="rId3"/>
          <a:stretch>
            <a:fillRect/>
          </a:stretch>
        </p:blipFill>
        <p:spPr>
          <a:xfrm rot="16200000">
            <a:off x="973233" y="2135622"/>
            <a:ext cx="4623993" cy="2816533"/>
          </a:xfrm>
          <a:prstGeom prst="rect">
            <a:avLst/>
          </a:prstGeom>
        </p:spPr>
      </p:pic>
      <p:sp>
        <p:nvSpPr>
          <p:cNvPr id="8" name="TextBox 7">
            <a:extLst>
              <a:ext uri="{FF2B5EF4-FFF2-40B4-BE49-F238E27FC236}">
                <a16:creationId xmlns:a16="http://schemas.microsoft.com/office/drawing/2014/main" id="{77710A38-D23E-4381-8B86-7DD7FF04A922}"/>
              </a:ext>
            </a:extLst>
          </p:cNvPr>
          <p:cNvSpPr txBox="1"/>
          <p:nvPr/>
        </p:nvSpPr>
        <p:spPr>
          <a:xfrm>
            <a:off x="5242399" y="2158046"/>
            <a:ext cx="3086169" cy="646331"/>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Mesonotum shiny and  black or dark brown</a:t>
            </a:r>
          </a:p>
        </p:txBody>
      </p:sp>
      <p:sp>
        <p:nvSpPr>
          <p:cNvPr id="13" name="TextBox 12">
            <a:extLst>
              <a:ext uri="{FF2B5EF4-FFF2-40B4-BE49-F238E27FC236}">
                <a16:creationId xmlns:a16="http://schemas.microsoft.com/office/drawing/2014/main" id="{26B025F4-6B25-4965-9680-6AB01D150236}"/>
              </a:ext>
            </a:extLst>
          </p:cNvPr>
          <p:cNvSpPr txBox="1"/>
          <p:nvPr/>
        </p:nvSpPr>
        <p:spPr>
          <a:xfrm>
            <a:off x="5232875" y="2981101"/>
            <a:ext cx="2949100" cy="646331"/>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Pterostigma black or dark brown</a:t>
            </a:r>
          </a:p>
        </p:txBody>
      </p:sp>
      <p:sp>
        <p:nvSpPr>
          <p:cNvPr id="15" name="TextBox 14">
            <a:extLst>
              <a:ext uri="{FF2B5EF4-FFF2-40B4-BE49-F238E27FC236}">
                <a16:creationId xmlns:a16="http://schemas.microsoft.com/office/drawing/2014/main" id="{6BFCFE67-F153-41CB-949E-C5F0C06554F3}"/>
              </a:ext>
            </a:extLst>
          </p:cNvPr>
          <p:cNvSpPr txBox="1"/>
          <p:nvPr/>
        </p:nvSpPr>
        <p:spPr>
          <a:xfrm>
            <a:off x="5257902" y="3724346"/>
            <a:ext cx="2537321" cy="923330"/>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Calcar flattened and with a row spines</a:t>
            </a:r>
          </a:p>
        </p:txBody>
      </p:sp>
      <p:cxnSp>
        <p:nvCxnSpPr>
          <p:cNvPr id="17" name="Straight Arrow Connector 16">
            <a:extLst>
              <a:ext uri="{FF2B5EF4-FFF2-40B4-BE49-F238E27FC236}">
                <a16:creationId xmlns:a16="http://schemas.microsoft.com/office/drawing/2014/main" id="{73E6977D-AA82-424E-B78A-1A33295B1518}"/>
              </a:ext>
            </a:extLst>
          </p:cNvPr>
          <p:cNvCxnSpPr>
            <a:cxnSpLocks/>
          </p:cNvCxnSpPr>
          <p:nvPr/>
        </p:nvCxnSpPr>
        <p:spPr>
          <a:xfrm flipH="1">
            <a:off x="3572196" y="2515509"/>
            <a:ext cx="2063504" cy="2300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816991A-8F9D-40BE-B12D-FDED66306359}"/>
              </a:ext>
            </a:extLst>
          </p:cNvPr>
          <p:cNvCxnSpPr>
            <a:cxnSpLocks/>
          </p:cNvCxnSpPr>
          <p:nvPr/>
        </p:nvCxnSpPr>
        <p:spPr>
          <a:xfrm flipH="1">
            <a:off x="3472080" y="3257550"/>
            <a:ext cx="2133670" cy="5464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F0EA727-CEDD-4BB4-9231-C0C5B922FAE8}"/>
              </a:ext>
            </a:extLst>
          </p:cNvPr>
          <p:cNvCxnSpPr>
            <a:cxnSpLocks/>
          </p:cNvCxnSpPr>
          <p:nvPr/>
        </p:nvCxnSpPr>
        <p:spPr>
          <a:xfrm flipH="1">
            <a:off x="4046012" y="4036301"/>
            <a:ext cx="1559738" cy="9229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5624BECA-C37A-481C-97A1-47364897F861}"/>
              </a:ext>
            </a:extLst>
          </p:cNvPr>
          <p:cNvSpPr/>
          <p:nvPr/>
        </p:nvSpPr>
        <p:spPr>
          <a:xfrm>
            <a:off x="392868" y="669497"/>
            <a:ext cx="7600758"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Identification of the target</a:t>
            </a:r>
          </a:p>
        </p:txBody>
      </p:sp>
      <p:sp>
        <p:nvSpPr>
          <p:cNvPr id="16" name="TextBox 15">
            <a:extLst>
              <a:ext uri="{FF2B5EF4-FFF2-40B4-BE49-F238E27FC236}">
                <a16:creationId xmlns:a16="http://schemas.microsoft.com/office/drawing/2014/main" id="{2D39EE37-4536-4272-8324-DB5BFB6EF43F}"/>
              </a:ext>
            </a:extLst>
          </p:cNvPr>
          <p:cNvSpPr txBox="1"/>
          <p:nvPr/>
        </p:nvSpPr>
        <p:spPr>
          <a:xfrm>
            <a:off x="6481823" y="5834560"/>
            <a:ext cx="2223703"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a:ea typeface="+mn-ea"/>
                <a:cs typeface="+mn-cs"/>
              </a:rPr>
              <a:t>Image of </a:t>
            </a:r>
            <a:r>
              <a:rPr kumimoji="0" lang="en-US" sz="1000" b="0" i="1" u="none" strike="noStrike" kern="1200" cap="none" spc="0" normalizeH="0" baseline="0" noProof="0" dirty="0" err="1">
                <a:ln>
                  <a:noFill/>
                </a:ln>
                <a:solidFill>
                  <a:prstClr val="black"/>
                </a:solidFill>
                <a:effectLst/>
                <a:uLnTx/>
                <a:uFillTx/>
                <a:latin typeface="Century Gothic" panose="020B0502020202020204"/>
                <a:ea typeface="+mn-ea"/>
                <a:cs typeface="+mn-cs"/>
              </a:rPr>
              <a:t>Laodelphax</a:t>
            </a:r>
            <a:r>
              <a:rPr kumimoji="0" lang="en-US" sz="1000" b="0" i="1"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1000" b="0" i="1" u="none" strike="noStrike" kern="1200" cap="none" spc="0" normalizeH="0" baseline="0" noProof="0" dirty="0" err="1">
                <a:ln>
                  <a:noFill/>
                </a:ln>
                <a:solidFill>
                  <a:prstClr val="black"/>
                </a:solidFill>
                <a:effectLst/>
                <a:uLnTx/>
                <a:uFillTx/>
                <a:latin typeface="Century Gothic" panose="020B0502020202020204"/>
                <a:ea typeface="+mn-ea"/>
                <a:cs typeface="+mn-cs"/>
              </a:rPr>
              <a:t>striatellus</a:t>
            </a:r>
            <a:r>
              <a:rPr kumimoji="0" lang="en-US" sz="1000" b="0" i="1"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1000" b="0" i="0" u="none" strike="noStrike" kern="1200" cap="none" spc="0" normalizeH="0" baseline="0" noProof="0" dirty="0">
                <a:ln>
                  <a:noFill/>
                </a:ln>
                <a:solidFill>
                  <a:prstClr val="black"/>
                </a:solidFill>
                <a:effectLst/>
                <a:uLnTx/>
                <a:uFillTx/>
                <a:latin typeface="Century Gothic" panose="020B0502020202020204"/>
                <a:ea typeface="+mn-ea"/>
                <a:cs typeface="+mn-cs"/>
              </a:rPr>
              <a:t>used with permission from the photographer </a:t>
            </a:r>
            <a:r>
              <a:rPr kumimoji="0" lang="en-US" sz="1000" b="0" i="0" u="none" strike="noStrike" kern="1200" cap="none" spc="0" normalizeH="0" baseline="0" noProof="0" dirty="0" err="1">
                <a:ln>
                  <a:noFill/>
                </a:ln>
                <a:solidFill>
                  <a:prstClr val="black"/>
                </a:solidFill>
                <a:effectLst/>
                <a:uLnTx/>
                <a:uFillTx/>
                <a:latin typeface="Century Gothic" panose="020B0502020202020204"/>
                <a:ea typeface="+mn-ea"/>
                <a:cs typeface="+mn-cs"/>
              </a:rPr>
              <a:t>Theodoor</a:t>
            </a:r>
            <a:r>
              <a:rPr kumimoji="0" lang="en-US" sz="10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1000" b="0" i="0" u="none" strike="noStrike" kern="1200" cap="none" spc="0" normalizeH="0" baseline="0" noProof="0" dirty="0" err="1">
                <a:ln>
                  <a:noFill/>
                </a:ln>
                <a:solidFill>
                  <a:prstClr val="black"/>
                </a:solidFill>
                <a:effectLst/>
                <a:uLnTx/>
                <a:uFillTx/>
                <a:latin typeface="Century Gothic" panose="020B0502020202020204"/>
                <a:ea typeface="+mn-ea"/>
                <a:cs typeface="+mn-cs"/>
              </a:rPr>
              <a:t>Heijerman</a:t>
            </a:r>
            <a:r>
              <a:rPr kumimoji="0" lang="en-US" sz="1000" b="0" i="0" u="none" strike="noStrike" kern="1200" cap="none" spc="0" normalizeH="0" baseline="0" noProof="0" dirty="0">
                <a:ln>
                  <a:noFill/>
                </a:ln>
                <a:solidFill>
                  <a:prstClr val="black"/>
                </a:solidFill>
                <a:effectLst/>
                <a:uLnTx/>
                <a:uFillTx/>
                <a:latin typeface="Century Gothic" panose="020B0502020202020204"/>
                <a:ea typeface="+mn-ea"/>
                <a:cs typeface="+mn-cs"/>
              </a:rPr>
              <a:t>, Netherlands</a:t>
            </a:r>
          </a:p>
        </p:txBody>
      </p:sp>
      <p:sp>
        <p:nvSpPr>
          <p:cNvPr id="27" name="TextBox 26">
            <a:extLst>
              <a:ext uri="{FF2B5EF4-FFF2-40B4-BE49-F238E27FC236}">
                <a16:creationId xmlns:a16="http://schemas.microsoft.com/office/drawing/2014/main" id="{D9DE87BB-29F8-4C5D-9BD4-8DFC6B0DD385}"/>
              </a:ext>
            </a:extLst>
          </p:cNvPr>
          <p:cNvSpPr txBox="1"/>
          <p:nvPr/>
        </p:nvSpPr>
        <p:spPr>
          <a:xfrm>
            <a:off x="1665231" y="5855885"/>
            <a:ext cx="2816534" cy="369332"/>
          </a:xfrm>
          <a:prstGeom prst="rect">
            <a:avLst/>
          </a:prstGeom>
          <a:noFill/>
        </p:spPr>
        <p:txBody>
          <a:bodyPr wrap="square">
            <a:spAutoFit/>
          </a:bodyPr>
          <a:lstStyle/>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Length 1.7 to 4.0 mm</a:t>
            </a:r>
          </a:p>
        </p:txBody>
      </p:sp>
    </p:spTree>
    <p:extLst>
      <p:ext uri="{BB962C8B-B14F-4D97-AF65-F5344CB8AC3E}">
        <p14:creationId xmlns:p14="http://schemas.microsoft.com/office/powerpoint/2010/main" val="3135129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7D884-2C0A-4156-9136-CF7B21E1A196}"/>
              </a:ext>
            </a:extLst>
          </p:cNvPr>
          <p:cNvPicPr>
            <a:picLocks noChangeAspect="1"/>
          </p:cNvPicPr>
          <p:nvPr/>
        </p:nvPicPr>
        <p:blipFill>
          <a:blip r:embed="rId3"/>
          <a:stretch>
            <a:fillRect/>
          </a:stretch>
        </p:blipFill>
        <p:spPr>
          <a:xfrm rot="10800000">
            <a:off x="663046" y="1941467"/>
            <a:ext cx="5826517" cy="2635154"/>
          </a:xfrm>
          <a:prstGeom prst="rect">
            <a:avLst/>
          </a:prstGeom>
        </p:spPr>
      </p:pic>
      <p:sp>
        <p:nvSpPr>
          <p:cNvPr id="11" name="Slide Number Placeholder 10"/>
          <p:cNvSpPr>
            <a:spLocks noGrp="1"/>
          </p:cNvSpPr>
          <p:nvPr>
            <p:ph type="sldNum" sz="quarter" idx="12"/>
          </p:nvPr>
        </p:nvSpPr>
        <p:spPr/>
        <p:txBody>
          <a:bodyPr/>
          <a:lstStyle/>
          <a:p>
            <a:fld id="{D57F1E4F-1CFF-5643-939E-02111984F565}" type="slidenum">
              <a:rPr lang="en-US" smtClean="0"/>
              <a:t>9</a:t>
            </a:fld>
            <a:endParaRPr lang="en-US" dirty="0"/>
          </a:p>
        </p:txBody>
      </p:sp>
      <p:sp>
        <p:nvSpPr>
          <p:cNvPr id="16" name="TextBox 15">
            <a:extLst>
              <a:ext uri="{FF2B5EF4-FFF2-40B4-BE49-F238E27FC236}">
                <a16:creationId xmlns:a16="http://schemas.microsoft.com/office/drawing/2014/main" id="{2D39EE37-4536-4272-8324-DB5BFB6EF43F}"/>
              </a:ext>
            </a:extLst>
          </p:cNvPr>
          <p:cNvSpPr txBox="1"/>
          <p:nvPr/>
        </p:nvSpPr>
        <p:spPr>
          <a:xfrm>
            <a:off x="363688" y="3598956"/>
            <a:ext cx="2223703" cy="707886"/>
          </a:xfrm>
          <a:prstGeom prst="rect">
            <a:avLst/>
          </a:prstGeom>
          <a:noFill/>
        </p:spPr>
        <p:txBody>
          <a:bodyPr wrap="square" rtlCol="0">
            <a:spAutoFit/>
          </a:bodyPr>
          <a:lstStyle/>
          <a:p>
            <a:r>
              <a:rPr lang="en-US" sz="1000" dirty="0">
                <a:solidFill>
                  <a:schemeClr val="bg1"/>
                </a:solidFill>
              </a:rPr>
              <a:t>Image used with permission from the photographer </a:t>
            </a:r>
            <a:r>
              <a:rPr lang="en-US" sz="1000" dirty="0" err="1">
                <a:solidFill>
                  <a:schemeClr val="bg1"/>
                </a:solidFill>
              </a:rPr>
              <a:t>Theodoor</a:t>
            </a:r>
            <a:r>
              <a:rPr lang="en-US" sz="1000" dirty="0">
                <a:solidFill>
                  <a:schemeClr val="bg1"/>
                </a:solidFill>
              </a:rPr>
              <a:t> </a:t>
            </a:r>
            <a:r>
              <a:rPr lang="en-US" sz="1000" dirty="0" err="1">
                <a:solidFill>
                  <a:schemeClr val="bg1"/>
                </a:solidFill>
              </a:rPr>
              <a:t>Heijerman</a:t>
            </a:r>
            <a:r>
              <a:rPr lang="en-US" sz="1000" dirty="0">
                <a:solidFill>
                  <a:schemeClr val="bg1"/>
                </a:solidFill>
              </a:rPr>
              <a:t>, Wageningen, Netherlands</a:t>
            </a:r>
          </a:p>
        </p:txBody>
      </p:sp>
      <p:sp>
        <p:nvSpPr>
          <p:cNvPr id="20" name="Rectangle 19">
            <a:extLst>
              <a:ext uri="{FF2B5EF4-FFF2-40B4-BE49-F238E27FC236}">
                <a16:creationId xmlns:a16="http://schemas.microsoft.com/office/drawing/2014/main" id="{FA740680-3D98-4C4F-B8B5-78C06AE532C8}"/>
              </a:ext>
            </a:extLst>
          </p:cNvPr>
          <p:cNvSpPr/>
          <p:nvPr/>
        </p:nvSpPr>
        <p:spPr>
          <a:xfrm>
            <a:off x="363688" y="701669"/>
            <a:ext cx="7600758" cy="1354217"/>
          </a:xfrm>
          <a:prstGeom prst="rect">
            <a:avLst/>
          </a:prstGeom>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Identification of the target</a:t>
            </a:r>
          </a:p>
          <a:p>
            <a:pPr marL="342900" indent="-342900">
              <a:buFont typeface="Wingdings" panose="05000000000000000000" pitchFamily="2" charset="2"/>
              <a:buChar char="Ø"/>
            </a:pPr>
            <a:endParaRPr lang="en-US" sz="800" i="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Calcar </a:t>
            </a:r>
          </a:p>
          <a:p>
            <a:pPr marL="800100" lvl="1"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leaf-shaped, flattened</a:t>
            </a:r>
          </a:p>
          <a:p>
            <a:pPr marL="800100" lvl="1" indent="-342900">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posterior margin with 20 to 24 small black-tipped teeth</a:t>
            </a:r>
          </a:p>
        </p:txBody>
      </p:sp>
      <p:sp>
        <p:nvSpPr>
          <p:cNvPr id="22" name="Arrow: Curved Left 21">
            <a:extLst>
              <a:ext uri="{FF2B5EF4-FFF2-40B4-BE49-F238E27FC236}">
                <a16:creationId xmlns:a16="http://schemas.microsoft.com/office/drawing/2014/main" id="{29567459-709B-4A5B-B832-073557151F82}"/>
              </a:ext>
            </a:extLst>
          </p:cNvPr>
          <p:cNvSpPr/>
          <p:nvPr/>
        </p:nvSpPr>
        <p:spPr>
          <a:xfrm rot="3877653">
            <a:off x="4204631" y="1870622"/>
            <a:ext cx="463374" cy="15720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A19FF0B1-C2DE-4485-94D4-2142AA884F45}"/>
              </a:ext>
            </a:extLst>
          </p:cNvPr>
          <p:cNvSpPr txBox="1"/>
          <p:nvPr/>
        </p:nvSpPr>
        <p:spPr>
          <a:xfrm>
            <a:off x="2886389" y="5718906"/>
            <a:ext cx="2830831" cy="707886"/>
          </a:xfrm>
          <a:prstGeom prst="rect">
            <a:avLst/>
          </a:prstGeom>
          <a:noFill/>
        </p:spPr>
        <p:txBody>
          <a:bodyPr wrap="square" rtlCol="0">
            <a:spAutoFit/>
          </a:bodyPr>
          <a:lstStyle/>
          <a:p>
            <a:r>
              <a:rPr lang="en-US" sz="1000" dirty="0">
                <a:solidFill>
                  <a:schemeClr val="bg1"/>
                </a:solidFill>
              </a:rPr>
              <a:t>Scanning electron micrograph of the calcar of </a:t>
            </a:r>
            <a:r>
              <a:rPr lang="en-US" sz="1000" i="1" dirty="0" err="1">
                <a:solidFill>
                  <a:schemeClr val="bg1"/>
                </a:solidFill>
              </a:rPr>
              <a:t>Laodelphax</a:t>
            </a:r>
            <a:r>
              <a:rPr lang="en-US" sz="1000" i="1" dirty="0">
                <a:solidFill>
                  <a:schemeClr val="bg1"/>
                </a:solidFill>
              </a:rPr>
              <a:t> </a:t>
            </a:r>
            <a:r>
              <a:rPr lang="en-US" sz="1000" i="1" dirty="0" err="1">
                <a:solidFill>
                  <a:schemeClr val="bg1"/>
                </a:solidFill>
              </a:rPr>
              <a:t>striatellus</a:t>
            </a:r>
            <a:r>
              <a:rPr lang="en-US" sz="1000" i="1" dirty="0">
                <a:solidFill>
                  <a:schemeClr val="bg1"/>
                </a:solidFill>
              </a:rPr>
              <a:t> </a:t>
            </a:r>
            <a:r>
              <a:rPr lang="en-US" sz="1000" dirty="0">
                <a:solidFill>
                  <a:schemeClr val="bg1"/>
                </a:solidFill>
              </a:rPr>
              <a:t>used with permission from Jolanta </a:t>
            </a:r>
            <a:r>
              <a:rPr lang="en-US" sz="1000" dirty="0" err="1">
                <a:solidFill>
                  <a:schemeClr val="bg1"/>
                </a:solidFill>
              </a:rPr>
              <a:t>Brożek</a:t>
            </a:r>
            <a:r>
              <a:rPr lang="en-US" sz="1000" dirty="0">
                <a:solidFill>
                  <a:schemeClr val="bg1"/>
                </a:solidFill>
              </a:rPr>
              <a:t>, University of Silesia in Katowice,  Poland</a:t>
            </a:r>
          </a:p>
        </p:txBody>
      </p:sp>
      <p:pic>
        <p:nvPicPr>
          <p:cNvPr id="3" name="Picture 2">
            <a:extLst>
              <a:ext uri="{FF2B5EF4-FFF2-40B4-BE49-F238E27FC236}">
                <a16:creationId xmlns:a16="http://schemas.microsoft.com/office/drawing/2014/main" id="{CD50A9BE-2222-4251-877C-1BE97BE3D00E}"/>
              </a:ext>
            </a:extLst>
          </p:cNvPr>
          <p:cNvPicPr>
            <a:picLocks noChangeAspect="1"/>
          </p:cNvPicPr>
          <p:nvPr/>
        </p:nvPicPr>
        <p:blipFill>
          <a:blip r:embed="rId4"/>
          <a:stretch>
            <a:fillRect/>
          </a:stretch>
        </p:blipFill>
        <p:spPr>
          <a:xfrm>
            <a:off x="6118769" y="3866689"/>
            <a:ext cx="2276475" cy="2695575"/>
          </a:xfrm>
          <a:prstGeom prst="rect">
            <a:avLst/>
          </a:prstGeom>
        </p:spPr>
      </p:pic>
    </p:spTree>
    <p:extLst>
      <p:ext uri="{BB962C8B-B14F-4D97-AF65-F5344CB8AC3E}">
        <p14:creationId xmlns:p14="http://schemas.microsoft.com/office/powerpoint/2010/main" val="39627810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3ADEFF8FA0D44F80EB729D7C288B3F" ma:contentTypeVersion="2729" ma:contentTypeDescription="Create a new document." ma:contentTypeScope="" ma:versionID="33dc928116cb6b289421e07c5bd35a82">
  <xsd:schema xmlns:xsd="http://www.w3.org/2001/XMLSchema" xmlns:xs="http://www.w3.org/2001/XMLSchema" xmlns:p="http://schemas.microsoft.com/office/2006/metadata/properties" xmlns:ns2="7274a981-c812-4bc8-a299-9413e9e0141e" xmlns:ns3="946b1f3c-ad30-4bca-9395-c2c4ea552107" xmlns:ns4="6413699b-d948-40f1-9d08-c7ff8b30f535" targetNamespace="http://schemas.microsoft.com/office/2006/metadata/properties" ma:root="true" ma:fieldsID="e2041f53aae96ea083537c7bf99bbd9a" ns2:_="" ns3:_="" ns4:_="">
    <xsd:import namespace="7274a981-c812-4bc8-a299-9413e9e0141e"/>
    <xsd:import namespace="946b1f3c-ad30-4bca-9395-c2c4ea552107"/>
    <xsd:import namespace="6413699b-d948-40f1-9d08-c7ff8b30f535"/>
    <xsd:element name="properties">
      <xsd:complexType>
        <xsd:sequence>
          <xsd:element name="documentManagement">
            <xsd:complexType>
              <xsd:all>
                <xsd:element ref="ns2:Comments" minOccurs="0"/>
                <xsd:element ref="ns2:Version0" minOccurs="0"/>
                <xsd:element ref="ns3:_dlc_DocId" minOccurs="0"/>
                <xsd:element ref="ns3:_dlc_DocIdUrl" minOccurs="0"/>
                <xsd:element ref="ns3:_dlc_DocIdPersistId"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74a981-c812-4bc8-a299-9413e9e0141e" elementFormDefault="qualified">
    <xsd:import namespace="http://schemas.microsoft.com/office/2006/documentManagement/types"/>
    <xsd:import namespace="http://schemas.microsoft.com/office/infopath/2007/PartnerControls"/>
    <xsd:element name="Comments" ma:index="2" nillable="true" ma:displayName="Comments" ma:internalName="Comments" ma:readOnly="false">
      <xsd:simpleType>
        <xsd:restriction base="dms:Text">
          <xsd:maxLength value="255"/>
        </xsd:restriction>
      </xsd:simpleType>
    </xsd:element>
    <xsd:element name="Version0" ma:index="3" nillable="true" ma:displayName="Version" ma:decimals="-1" ma:internalName="Version0" ma:readOnly="fals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946b1f3c-ad30-4bca-9395-c2c4ea552107"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413699b-d948-40f1-9d08-c7ff8b30f53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omments xmlns="7274a981-c812-4bc8-a299-9413e9e0141e" xsi:nil="true"/>
    <Version0 xmlns="7274a981-c812-4bc8-a299-9413e9e0141e" xsi:nil="true"/>
    <_dlc_DocId xmlns="946b1f3c-ad30-4bca-9395-c2c4ea552107">NXRC265MJ43S-1379969754-2998</_dlc_DocId>
    <_dlc_DocIdUrl xmlns="946b1f3c-ad30-4bca-9395-c2c4ea552107">
      <Url>https://usdagcc.sharepoint.com/sites/aphis-ppq-policy/php/PD/CAPS/_layouts/15/DocIdRedir.aspx?ID=NXRC265MJ43S-1379969754-2998</Url>
      <Description>NXRC265MJ43S-1379969754-2998</Description>
    </_dlc_DocIdUrl>
  </documentManagement>
</p:properties>
</file>

<file path=customXml/itemProps1.xml><?xml version="1.0" encoding="utf-8"?>
<ds:datastoreItem xmlns:ds="http://schemas.openxmlformats.org/officeDocument/2006/customXml" ds:itemID="{47CB8659-ABA9-403B-9330-657223917B98}">
  <ds:schemaRefs>
    <ds:schemaRef ds:uri="6413699b-d948-40f1-9d08-c7ff8b30f535"/>
    <ds:schemaRef ds:uri="7274a981-c812-4bc8-a299-9413e9e0141e"/>
    <ds:schemaRef ds:uri="946b1f3c-ad30-4bca-9395-c2c4ea5521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262E90-2C2A-4E5E-850F-96261F408248}">
  <ds:schemaRefs>
    <ds:schemaRef ds:uri=""/>
    <ds:schemaRef ds:uri="http://schemas.microsoft.com/sharepoint/events"/>
  </ds:schemaRefs>
</ds:datastoreItem>
</file>

<file path=customXml/itemProps3.xml><?xml version="1.0" encoding="utf-8"?>
<ds:datastoreItem xmlns:ds="http://schemas.openxmlformats.org/officeDocument/2006/customXml" ds:itemID="{4202B832-A2E1-41FA-A8C2-7547FA7DB866}">
  <ds:schemaRefs>
    <ds:schemaRef ds:uri="http://schemas.microsoft.com/sharepoint/v3/contenttype/forms"/>
  </ds:schemaRefs>
</ds:datastoreItem>
</file>

<file path=customXml/itemProps4.xml><?xml version="1.0" encoding="utf-8"?>
<ds:datastoreItem xmlns:ds="http://schemas.openxmlformats.org/officeDocument/2006/customXml" ds:itemID="{B6D05D7C-A51E-4793-BA3D-79ABDBFAD01F}">
  <ds:schemaRefs>
    <ds:schemaRef ds:uri="7274a981-c812-4bc8-a299-9413e9e0141e"/>
    <ds:schemaRef ds:uri="946b1f3c-ad30-4bca-9395-c2c4ea55210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9833</TotalTime>
  <Words>1444</Words>
  <Application>Microsoft Office PowerPoint</Application>
  <PresentationFormat>On-screen Show (4:3)</PresentationFormat>
  <Paragraphs>167</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Gill Sans Nova Light</vt:lpstr>
      <vt:lpstr>Wingdings</vt:lpstr>
      <vt:lpstr>Wingdings 3</vt:lpstr>
      <vt:lpstr>Ion</vt:lpstr>
      <vt:lpstr>How to submit samples from the surveys for Laodelphax striatellus, the small brown planthopper (Delphacidae)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USDA APHIS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Brambila, Julieta - APHIS</dc:creator>
  <cp:lastModifiedBy>Haslem, Patrick - MRP-APHIS</cp:lastModifiedBy>
  <cp:revision>453</cp:revision>
  <cp:lastPrinted>2020-09-24T19:07:50Z</cp:lastPrinted>
  <dcterms:created xsi:type="dcterms:W3CDTF">2018-10-09T00:35:56Z</dcterms:created>
  <dcterms:modified xsi:type="dcterms:W3CDTF">2025-07-30T12:42:56Z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0x010100713ADEFF8FA0D44F80EB729D7C288B3F</vt:lpwstr>
  </property>
  <property fmtid="{D5CDD505-2E9C-101B-9397-08002B2CF9AE}" pid="3" name="_dlc_DocIdItemGuid">
    <vt:lpwstr>374e3354-730a-4953-8031-0b06f2eb0fac</vt:lpwstr>
  </property>
</Properties>
</file>