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Lst>
  <p:notesMasterIdLst>
    <p:notesMasterId r:id="rId67"/>
  </p:notesMasterIdLst>
  <p:sldIdLst>
    <p:sldId id="257" r:id="rId6"/>
    <p:sldId id="371" r:id="rId7"/>
    <p:sldId id="261" r:id="rId8"/>
    <p:sldId id="262" r:id="rId9"/>
    <p:sldId id="263" r:id="rId10"/>
    <p:sldId id="260" r:id="rId11"/>
    <p:sldId id="322" r:id="rId12"/>
    <p:sldId id="352" r:id="rId13"/>
    <p:sldId id="353" r:id="rId14"/>
    <p:sldId id="354" r:id="rId15"/>
    <p:sldId id="343" r:id="rId16"/>
    <p:sldId id="366" r:id="rId17"/>
    <p:sldId id="365" r:id="rId18"/>
    <p:sldId id="368" r:id="rId19"/>
    <p:sldId id="364" r:id="rId20"/>
    <p:sldId id="360" r:id="rId21"/>
    <p:sldId id="355" r:id="rId22"/>
    <p:sldId id="359" r:id="rId23"/>
    <p:sldId id="407" r:id="rId24"/>
    <p:sldId id="358" r:id="rId25"/>
    <p:sldId id="363" r:id="rId26"/>
    <p:sldId id="409" r:id="rId27"/>
    <p:sldId id="412" r:id="rId28"/>
    <p:sldId id="408" r:id="rId29"/>
    <p:sldId id="411" r:id="rId30"/>
    <p:sldId id="346" r:id="rId31"/>
    <p:sldId id="370" r:id="rId32"/>
    <p:sldId id="372" r:id="rId33"/>
    <p:sldId id="373" r:id="rId34"/>
    <p:sldId id="374" r:id="rId35"/>
    <p:sldId id="375" r:id="rId36"/>
    <p:sldId id="376" r:id="rId37"/>
    <p:sldId id="377" r:id="rId38"/>
    <p:sldId id="378" r:id="rId39"/>
    <p:sldId id="379" r:id="rId40"/>
    <p:sldId id="380" r:id="rId41"/>
    <p:sldId id="381" r:id="rId42"/>
    <p:sldId id="385" r:id="rId43"/>
    <p:sldId id="383" r:id="rId44"/>
    <p:sldId id="384"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413" r:id="rId63"/>
    <p:sldId id="403" r:id="rId64"/>
    <p:sldId id="404" r:id="rId65"/>
    <p:sldId id="405" r:id="rId6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D3AAE-6E08-496A-8217-AB2F28E05896}" v="17" dt="2025-12-08T16:23:13.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660"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Lisa D - APHIS" userId="1ca5ad9a-f888-42a7-881a-f310972b9441" providerId="ADAL" clId="{026236CD-B52D-4C36-9AAF-D3FDB266A497}"/>
    <pc:docChg chg="undo redo custSel addSld delSld modSld sldOrd">
      <pc:chgData name="Jackson, Lisa D - APHIS" userId="1ca5ad9a-f888-42a7-881a-f310972b9441" providerId="ADAL" clId="{026236CD-B52D-4C36-9AAF-D3FDB266A497}" dt="2021-09-13T13:28:52.724" v="892" actId="1076"/>
      <pc:docMkLst>
        <pc:docMk/>
      </pc:docMkLst>
      <pc:sldChg chg="modSp mod">
        <pc:chgData name="Jackson, Lisa D - APHIS" userId="1ca5ad9a-f888-42a7-881a-f310972b9441" providerId="ADAL" clId="{026236CD-B52D-4C36-9AAF-D3FDB266A497}" dt="2021-08-26T18:01:12.291" v="3" actId="1076"/>
        <pc:sldMkLst>
          <pc:docMk/>
          <pc:sldMk cId="2025366756" sldId="257"/>
        </pc:sldMkLst>
      </pc:sldChg>
      <pc:sldChg chg="modSp mod">
        <pc:chgData name="Jackson, Lisa D - APHIS" userId="1ca5ad9a-f888-42a7-881a-f310972b9441" providerId="ADAL" clId="{026236CD-B52D-4C36-9AAF-D3FDB266A497}" dt="2021-09-13T13:20:26.944" v="737"/>
        <pc:sldMkLst>
          <pc:docMk/>
          <pc:sldMk cId="2440952933" sldId="261"/>
        </pc:sldMkLst>
      </pc:sldChg>
      <pc:sldChg chg="modSp mod">
        <pc:chgData name="Jackson, Lisa D - APHIS" userId="1ca5ad9a-f888-42a7-881a-f310972b9441" providerId="ADAL" clId="{026236CD-B52D-4C36-9AAF-D3FDB266A497}" dt="2021-08-26T18:03:27.778" v="34" actId="14100"/>
        <pc:sldMkLst>
          <pc:docMk/>
          <pc:sldMk cId="3673844177" sldId="263"/>
        </pc:sldMkLst>
      </pc:sldChg>
      <pc:sldChg chg="modSp mod">
        <pc:chgData name="Jackson, Lisa D - APHIS" userId="1ca5ad9a-f888-42a7-881a-f310972b9441" providerId="ADAL" clId="{026236CD-B52D-4C36-9AAF-D3FDB266A497}" dt="2021-09-13T13:13:26.679" v="665" actId="20577"/>
        <pc:sldMkLst>
          <pc:docMk/>
          <pc:sldMk cId="3759288326" sldId="322"/>
        </pc:sldMkLst>
      </pc:sldChg>
      <pc:sldChg chg="modSp mod">
        <pc:chgData name="Jackson, Lisa D - APHIS" userId="1ca5ad9a-f888-42a7-881a-f310972b9441" providerId="ADAL" clId="{026236CD-B52D-4C36-9AAF-D3FDB266A497}" dt="2021-09-13T13:13:45.027" v="685" actId="20577"/>
        <pc:sldMkLst>
          <pc:docMk/>
          <pc:sldMk cId="1108235109" sldId="352"/>
        </pc:sldMkLst>
      </pc:sldChg>
      <pc:sldChg chg="modSp mod">
        <pc:chgData name="Jackson, Lisa D - APHIS" userId="1ca5ad9a-f888-42a7-881a-f310972b9441" providerId="ADAL" clId="{026236CD-B52D-4C36-9AAF-D3FDB266A497}" dt="2021-08-26T18:18:33.966" v="79" actId="14100"/>
        <pc:sldMkLst>
          <pc:docMk/>
          <pc:sldMk cId="280253623" sldId="354"/>
        </pc:sldMkLst>
      </pc:sldChg>
      <pc:sldChg chg="modSp mod">
        <pc:chgData name="Jackson, Lisa D - APHIS" userId="1ca5ad9a-f888-42a7-881a-f310972b9441" providerId="ADAL" clId="{026236CD-B52D-4C36-9AAF-D3FDB266A497}" dt="2021-09-13T12:54:37.193" v="106" actId="1076"/>
        <pc:sldMkLst>
          <pc:docMk/>
          <pc:sldMk cId="3246029338" sldId="355"/>
        </pc:sldMkLst>
      </pc:sldChg>
      <pc:sldChg chg="modSp mod">
        <pc:chgData name="Jackson, Lisa D - APHIS" userId="1ca5ad9a-f888-42a7-881a-f310972b9441" providerId="ADAL" clId="{026236CD-B52D-4C36-9AAF-D3FDB266A497}" dt="2021-09-13T13:15:48.897" v="691" actId="255"/>
        <pc:sldMkLst>
          <pc:docMk/>
          <pc:sldMk cId="1441857490" sldId="358"/>
        </pc:sldMkLst>
      </pc:sldChg>
      <pc:sldChg chg="modSp mod">
        <pc:chgData name="Jackson, Lisa D - APHIS" userId="1ca5ad9a-f888-42a7-881a-f310972b9441" providerId="ADAL" clId="{026236CD-B52D-4C36-9AAF-D3FDB266A497}" dt="2021-09-13T12:54:51.886" v="108" actId="1076"/>
        <pc:sldMkLst>
          <pc:docMk/>
          <pc:sldMk cId="4024268782" sldId="359"/>
        </pc:sldMkLst>
      </pc:sldChg>
      <pc:sldChg chg="modSp mod ord">
        <pc:chgData name="Jackson, Lisa D - APHIS" userId="1ca5ad9a-f888-42a7-881a-f310972b9441" providerId="ADAL" clId="{026236CD-B52D-4C36-9AAF-D3FDB266A497}" dt="2021-09-13T13:15:10.585" v="690" actId="20577"/>
        <pc:sldMkLst>
          <pc:docMk/>
          <pc:sldMk cId="1538627704" sldId="360"/>
        </pc:sldMkLst>
      </pc:sldChg>
      <pc:sldChg chg="modSp mod">
        <pc:chgData name="Jackson, Lisa D - APHIS" userId="1ca5ad9a-f888-42a7-881a-f310972b9441" providerId="ADAL" clId="{026236CD-B52D-4C36-9AAF-D3FDB266A497}" dt="2021-09-13T12:56:13.167" v="140" actId="1076"/>
        <pc:sldMkLst>
          <pc:docMk/>
          <pc:sldMk cId="2850804936" sldId="363"/>
        </pc:sldMkLst>
      </pc:sldChg>
      <pc:sldChg chg="del">
        <pc:chgData name="Jackson, Lisa D - APHIS" userId="1ca5ad9a-f888-42a7-881a-f310972b9441" providerId="ADAL" clId="{026236CD-B52D-4C36-9AAF-D3FDB266A497}" dt="2021-09-13T12:56:37.580" v="143" actId="2696"/>
        <pc:sldMkLst>
          <pc:docMk/>
          <pc:sldMk cId="1549659535" sldId="364"/>
        </pc:sldMkLst>
      </pc:sldChg>
      <pc:sldChg chg="add">
        <pc:chgData name="Jackson, Lisa D - APHIS" userId="1ca5ad9a-f888-42a7-881a-f310972b9441" providerId="ADAL" clId="{026236CD-B52D-4C36-9AAF-D3FDB266A497}" dt="2021-09-13T12:56:42.280" v="144"/>
        <pc:sldMkLst>
          <pc:docMk/>
          <pc:sldMk cId="3927512599" sldId="364"/>
        </pc:sldMkLst>
      </pc:sldChg>
      <pc:sldChg chg="del">
        <pc:chgData name="Jackson, Lisa D - APHIS" userId="1ca5ad9a-f888-42a7-881a-f310972b9441" providerId="ADAL" clId="{026236CD-B52D-4C36-9AAF-D3FDB266A497}" dt="2021-09-13T12:56:19.296" v="141" actId="2696"/>
        <pc:sldMkLst>
          <pc:docMk/>
          <pc:sldMk cId="897155712" sldId="365"/>
        </pc:sldMkLst>
      </pc:sldChg>
      <pc:sldChg chg="add">
        <pc:chgData name="Jackson, Lisa D - APHIS" userId="1ca5ad9a-f888-42a7-881a-f310972b9441" providerId="ADAL" clId="{026236CD-B52D-4C36-9AAF-D3FDB266A497}" dt="2021-09-13T12:56:23.924" v="142"/>
        <pc:sldMkLst>
          <pc:docMk/>
          <pc:sldMk cId="3714859244" sldId="365"/>
        </pc:sldMkLst>
      </pc:sldChg>
      <pc:sldChg chg="modSp mod">
        <pc:chgData name="Jackson, Lisa D - APHIS" userId="1ca5ad9a-f888-42a7-881a-f310972b9441" providerId="ADAL" clId="{026236CD-B52D-4C36-9AAF-D3FDB266A497}" dt="2021-08-26T18:31:51.381" v="82" actId="115"/>
        <pc:sldMkLst>
          <pc:docMk/>
          <pc:sldMk cId="4290167082" sldId="366"/>
        </pc:sldMkLst>
      </pc:sldChg>
      <pc:sldChg chg="modSp mod">
        <pc:chgData name="Jackson, Lisa D - APHIS" userId="1ca5ad9a-f888-42a7-881a-f310972b9441" providerId="ADAL" clId="{026236CD-B52D-4C36-9AAF-D3FDB266A497}" dt="2021-08-26T18:39:19.623" v="83" actId="6549"/>
        <pc:sldMkLst>
          <pc:docMk/>
          <pc:sldMk cId="1042059229" sldId="367"/>
        </pc:sldMkLst>
      </pc:sldChg>
      <pc:sldChg chg="modSp add mod">
        <pc:chgData name="Jackson, Lisa D - APHIS" userId="1ca5ad9a-f888-42a7-881a-f310972b9441" providerId="ADAL" clId="{026236CD-B52D-4C36-9AAF-D3FDB266A497}" dt="2021-09-13T13:06:47.068" v="454" actId="14100"/>
        <pc:sldMkLst>
          <pc:docMk/>
          <pc:sldMk cId="674523434" sldId="371"/>
        </pc:sldMkLst>
      </pc:sldChg>
      <pc:sldChg chg="del">
        <pc:chgData name="Jackson, Lisa D - APHIS" userId="1ca5ad9a-f888-42a7-881a-f310972b9441" providerId="ADAL" clId="{026236CD-B52D-4C36-9AAF-D3FDB266A497}" dt="2021-09-13T13:06:23.096" v="452" actId="2696"/>
        <pc:sldMkLst>
          <pc:docMk/>
          <pc:sldMk cId="2717152316" sldId="371"/>
        </pc:sldMkLst>
      </pc:sldChg>
      <pc:sldChg chg="del">
        <pc:chgData name="Jackson, Lisa D - APHIS" userId="1ca5ad9a-f888-42a7-881a-f310972b9441" providerId="ADAL" clId="{026236CD-B52D-4C36-9AAF-D3FDB266A497}" dt="2021-09-13T12:59:52.876" v="170" actId="2696"/>
        <pc:sldMkLst>
          <pc:docMk/>
          <pc:sldMk cId="3171961635" sldId="406"/>
        </pc:sldMkLst>
      </pc:sldChg>
      <pc:sldChg chg="modSp mod">
        <pc:chgData name="Jackson, Lisa D - APHIS" userId="1ca5ad9a-f888-42a7-881a-f310972b9441" providerId="ADAL" clId="{026236CD-B52D-4C36-9AAF-D3FDB266A497}" dt="2021-09-13T12:58:40.625" v="161" actId="20577"/>
        <pc:sldMkLst>
          <pc:docMk/>
          <pc:sldMk cId="2161831110" sldId="407"/>
        </pc:sldMkLst>
      </pc:sldChg>
      <pc:sldChg chg="modSp mod">
        <pc:chgData name="Jackson, Lisa D - APHIS" userId="1ca5ad9a-f888-42a7-881a-f310972b9441" providerId="ADAL" clId="{026236CD-B52D-4C36-9AAF-D3FDB266A497}" dt="2021-09-13T13:18:24.080" v="692" actId="1076"/>
        <pc:sldMkLst>
          <pc:docMk/>
          <pc:sldMk cId="3703828996" sldId="408"/>
        </pc:sldMkLst>
      </pc:sldChg>
      <pc:sldChg chg="modSp mod">
        <pc:chgData name="Jackson, Lisa D - APHIS" userId="1ca5ad9a-f888-42a7-881a-f310972b9441" providerId="ADAL" clId="{026236CD-B52D-4C36-9AAF-D3FDB266A497}" dt="2021-09-13T13:00:32.272" v="176" actId="14100"/>
        <pc:sldMkLst>
          <pc:docMk/>
          <pc:sldMk cId="1558544351" sldId="409"/>
        </pc:sldMkLst>
      </pc:sldChg>
      <pc:sldChg chg="del">
        <pc:chgData name="Jackson, Lisa D - APHIS" userId="1ca5ad9a-f888-42a7-881a-f310972b9441" providerId="ADAL" clId="{026236CD-B52D-4C36-9AAF-D3FDB266A497}" dt="2021-09-13T12:59:57.265" v="171" actId="2696"/>
        <pc:sldMkLst>
          <pc:docMk/>
          <pc:sldMk cId="376366362" sldId="410"/>
        </pc:sldMkLst>
      </pc:sldChg>
      <pc:sldChg chg="modSp mod">
        <pc:chgData name="Jackson, Lisa D - APHIS" userId="1ca5ad9a-f888-42a7-881a-f310972b9441" providerId="ADAL" clId="{026236CD-B52D-4C36-9AAF-D3FDB266A497}" dt="2021-09-13T13:06:11.427" v="451" actId="1076"/>
        <pc:sldMkLst>
          <pc:docMk/>
          <pc:sldMk cId="2056355326" sldId="411"/>
        </pc:sldMkLst>
      </pc:sldChg>
      <pc:sldChg chg="addSp delSp modSp new del">
        <pc:chgData name="Jackson, Lisa D - APHIS" userId="1ca5ad9a-f888-42a7-881a-f310972b9441" providerId="ADAL" clId="{026236CD-B52D-4C36-9AAF-D3FDB266A497}" dt="2021-09-13T13:18:53.812" v="696" actId="680"/>
        <pc:sldMkLst>
          <pc:docMk/>
          <pc:sldMk cId="609177246" sldId="412"/>
        </pc:sldMkLst>
      </pc:sldChg>
      <pc:sldChg chg="addSp delSp modSp add mod">
        <pc:chgData name="Jackson, Lisa D - APHIS" userId="1ca5ad9a-f888-42a7-881a-f310972b9441" providerId="ADAL" clId="{026236CD-B52D-4C36-9AAF-D3FDB266A497}" dt="2021-09-13T13:28:52.724" v="892" actId="1076"/>
        <pc:sldMkLst>
          <pc:docMk/>
          <pc:sldMk cId="3363857240" sldId="412"/>
        </pc:sldMkLst>
      </pc:sldChg>
    </pc:docChg>
  </pc:docChgLst>
  <pc:docChgLst>
    <pc:chgData name="Jackson, Lisa D - APHIS" userId="S::lisa.d.jackson@usda.gov::1ca5ad9a-f888-42a7-881a-f310972b9441" providerId="AD" clId="Web-{F66DBA03-EB3B-1848-3D08-EB002E314CFB}"/>
    <pc:docChg chg="modSld">
      <pc:chgData name="Jackson, Lisa D - APHIS" userId="S::lisa.d.jackson@usda.gov::1ca5ad9a-f888-42a7-881a-f310972b9441" providerId="AD" clId="Web-{F66DBA03-EB3B-1848-3D08-EB002E314CFB}" dt="2021-08-26T17:51:26.690" v="28" actId="20577"/>
      <pc:docMkLst>
        <pc:docMk/>
      </pc:docMkLst>
      <pc:sldChg chg="modSp">
        <pc:chgData name="Jackson, Lisa D - APHIS" userId="S::lisa.d.jackson@usda.gov::1ca5ad9a-f888-42a7-881a-f310972b9441" providerId="AD" clId="Web-{F66DBA03-EB3B-1848-3D08-EB002E314CFB}" dt="2021-08-26T17:51:26.690" v="28" actId="20577"/>
        <pc:sldMkLst>
          <pc:docMk/>
          <pc:sldMk cId="3246029338" sldId="355"/>
        </pc:sldMkLst>
      </pc:sldChg>
      <pc:sldChg chg="modSp">
        <pc:chgData name="Jackson, Lisa D - APHIS" userId="S::lisa.d.jackson@usda.gov::1ca5ad9a-f888-42a7-881a-f310972b9441" providerId="AD" clId="Web-{F66DBA03-EB3B-1848-3D08-EB002E314CFB}" dt="2021-08-26T17:37:45.046" v="11" actId="14100"/>
        <pc:sldMkLst>
          <pc:docMk/>
          <pc:sldMk cId="2717152316" sldId="371"/>
        </pc:sldMkLst>
      </pc:sldChg>
      <pc:sldChg chg="modSp">
        <pc:chgData name="Jackson, Lisa D - APHIS" userId="S::lisa.d.jackson@usda.gov::1ca5ad9a-f888-42a7-881a-f310972b9441" providerId="AD" clId="Web-{F66DBA03-EB3B-1848-3D08-EB002E314CFB}" dt="2021-08-26T17:47:26.326" v="18"/>
        <pc:sldMkLst>
          <pc:docMk/>
          <pc:sldMk cId="1417142547" sldId="398"/>
        </pc:sldMkLst>
      </pc:sldChg>
      <pc:sldChg chg="modSp">
        <pc:chgData name="Jackson, Lisa D - APHIS" userId="S::lisa.d.jackson@usda.gov::1ca5ad9a-f888-42a7-881a-f310972b9441" providerId="AD" clId="Web-{F66DBA03-EB3B-1848-3D08-EB002E314CFB}" dt="2021-08-26T17:45:46.840" v="13" actId="1076"/>
        <pc:sldMkLst>
          <pc:docMk/>
          <pc:sldMk cId="1489302123" sldId="399"/>
        </pc:sldMkLst>
      </pc:sldChg>
      <pc:sldChg chg="modSp">
        <pc:chgData name="Jackson, Lisa D - APHIS" userId="S::lisa.d.jackson@usda.gov::1ca5ad9a-f888-42a7-881a-f310972b9441" providerId="AD" clId="Web-{F66DBA03-EB3B-1848-3D08-EB002E314CFB}" dt="2021-08-26T17:44:54.570" v="12" actId="1076"/>
        <pc:sldMkLst>
          <pc:docMk/>
          <pc:sldMk cId="2180686449" sldId="405"/>
        </pc:sldMkLst>
      </pc:sldChg>
      <pc:sldChg chg="modSp">
        <pc:chgData name="Jackson, Lisa D - APHIS" userId="S::lisa.d.jackson@usda.gov::1ca5ad9a-f888-42a7-881a-f310972b9441" providerId="AD" clId="Web-{F66DBA03-EB3B-1848-3D08-EB002E314CFB}" dt="2021-08-26T17:35:46.497" v="1" actId="20577"/>
        <pc:sldMkLst>
          <pc:docMk/>
          <pc:sldMk cId="3171961635" sldId="406"/>
        </pc:sldMkLst>
      </pc:sldChg>
    </pc:docChg>
  </pc:docChgLst>
  <pc:docChgLst>
    <pc:chgData name="Haslem, Patrick - MRP-APHIS, Riverdale, MD" userId="S::patrick.haslem@usda.gov::ab9c7de9-e564-478e-996c-52c21a29233a" providerId="AD" clId="Web-{E6EB0BCB-9964-6055-5F9B-66390073B847}"/>
    <pc:docChg chg="addSld modSld">
      <pc:chgData name="Haslem, Patrick - MRP-APHIS, Riverdale, MD" userId="S::patrick.haslem@usda.gov::ab9c7de9-e564-478e-996c-52c21a29233a" providerId="AD" clId="Web-{E6EB0BCB-9964-6055-5F9B-66390073B847}" dt="2021-08-27T10:59:51.596" v="343" actId="20577"/>
      <pc:docMkLst>
        <pc:docMk/>
      </pc:docMkLst>
      <pc:sldChg chg="modSp">
        <pc:chgData name="Haslem, Patrick - MRP-APHIS, Riverdale, MD" userId="S::patrick.haslem@usda.gov::ab9c7de9-e564-478e-996c-52c21a29233a" providerId="AD" clId="Web-{E6EB0BCB-9964-6055-5F9B-66390073B847}" dt="2021-08-27T10:50:52.478" v="58" actId="20577"/>
        <pc:sldMkLst>
          <pc:docMk/>
          <pc:sldMk cId="3246029338" sldId="355"/>
        </pc:sldMkLst>
      </pc:sldChg>
      <pc:sldChg chg="addSp delSp modSp">
        <pc:chgData name="Haslem, Patrick - MRP-APHIS, Riverdale, MD" userId="S::patrick.haslem@usda.gov::ab9c7de9-e564-478e-996c-52c21a29233a" providerId="AD" clId="Web-{E6EB0BCB-9964-6055-5F9B-66390073B847}" dt="2021-08-27T10:56:41.889" v="226" actId="20577"/>
        <pc:sldMkLst>
          <pc:docMk/>
          <pc:sldMk cId="2161831110" sldId="407"/>
        </pc:sldMkLst>
      </pc:sldChg>
      <pc:sldChg chg="addSp modSp new">
        <pc:chgData name="Haslem, Patrick - MRP-APHIS, Riverdale, MD" userId="S::patrick.haslem@usda.gov::ab9c7de9-e564-478e-996c-52c21a29233a" providerId="AD" clId="Web-{E6EB0BCB-9964-6055-5F9B-66390073B847}" dt="2021-08-27T10:59:51.596" v="343" actId="20577"/>
        <pc:sldMkLst>
          <pc:docMk/>
          <pc:sldMk cId="3877436283" sldId="408"/>
        </pc:sldMkLst>
      </pc:sldChg>
    </pc:docChg>
  </pc:docChgLst>
  <pc:docChgLst>
    <pc:chgData name="Haslem, Patrick - MRP-APHIS, Riverdale, MD" userId="S::patrick.haslem@usda.gov::ab9c7de9-e564-478e-996c-52c21a29233a" providerId="AD" clId="Web-{040AC0B1-3615-9793-778C-D9107A50EBA5}"/>
    <pc:docChg chg="addSld modSld">
      <pc:chgData name="Haslem, Patrick - MRP-APHIS, Riverdale, MD" userId="S::patrick.haslem@usda.gov::ab9c7de9-e564-478e-996c-52c21a29233a" providerId="AD" clId="Web-{040AC0B1-3615-9793-778C-D9107A50EBA5}" dt="2021-09-13T17:11:24.396" v="6" actId="20577"/>
      <pc:docMkLst>
        <pc:docMk/>
      </pc:docMkLst>
      <pc:sldChg chg="modSp">
        <pc:chgData name="Haslem, Patrick - MRP-APHIS, Riverdale, MD" userId="S::patrick.haslem@usda.gov::ab9c7de9-e564-478e-996c-52c21a29233a" providerId="AD" clId="Web-{040AC0B1-3615-9793-778C-D9107A50EBA5}" dt="2021-09-13T17:11:24.396" v="6" actId="20577"/>
        <pc:sldMkLst>
          <pc:docMk/>
          <pc:sldMk cId="3927512599" sldId="364"/>
        </pc:sldMkLst>
      </pc:sldChg>
      <pc:sldChg chg="add replId">
        <pc:chgData name="Haslem, Patrick - MRP-APHIS, Riverdale, MD" userId="S::patrick.haslem@usda.gov::ab9c7de9-e564-478e-996c-52c21a29233a" providerId="AD" clId="Web-{040AC0B1-3615-9793-778C-D9107A50EBA5}" dt="2021-09-13T14:59:54.798" v="0"/>
        <pc:sldMkLst>
          <pc:docMk/>
          <pc:sldMk cId="2787126244" sldId="413"/>
        </pc:sldMkLst>
      </pc:sldChg>
    </pc:docChg>
  </pc:docChgLst>
  <pc:docChgLst>
    <pc:chgData name="Haslem, Patrick - MRP-APHIS, Riverdale, MD" userId="ab9c7de9-e564-478e-996c-52c21a29233a" providerId="ADAL" clId="{DAF5EEA1-9727-4AFB-8CA1-4559F820C650}"/>
    <pc:docChg chg="custSel modSld">
      <pc:chgData name="Haslem, Patrick - MRP-APHIS, Riverdale, MD" userId="ab9c7de9-e564-478e-996c-52c21a29233a" providerId="ADAL" clId="{DAF5EEA1-9727-4AFB-8CA1-4559F820C650}" dt="2021-08-23T18:02:22.403" v="145" actId="114"/>
      <pc:docMkLst>
        <pc:docMk/>
      </pc:docMkLst>
      <pc:sldChg chg="modSp mod">
        <pc:chgData name="Haslem, Patrick - MRP-APHIS, Riverdale, MD" userId="ab9c7de9-e564-478e-996c-52c21a29233a" providerId="ADAL" clId="{DAF5EEA1-9727-4AFB-8CA1-4559F820C650}" dt="2021-08-23T18:02:22.403" v="145" actId="114"/>
        <pc:sldMkLst>
          <pc:docMk/>
          <pc:sldMk cId="3246029338" sldId="355"/>
        </pc:sldMkLst>
      </pc:sldChg>
    </pc:docChg>
  </pc:docChgLst>
  <pc:docChgLst>
    <pc:chgData name="Haslem, Patrick - MRP-APHIS, Riverdale, MD" userId="S::patrick.haslem@usda.gov::ab9c7de9-e564-478e-996c-52c21a29233a" providerId="AD" clId="Web-{8322DE73-ADE4-F3E2-BAE4-1027527C3661}"/>
    <pc:docChg chg="addSld modSld">
      <pc:chgData name="Haslem, Patrick - MRP-APHIS, Riverdale, MD" userId="S::patrick.haslem@usda.gov::ab9c7de9-e564-478e-996c-52c21a29233a" providerId="AD" clId="Web-{8322DE73-ADE4-F3E2-BAE4-1027527C3661}" dt="2021-08-26T17:31:58.435" v="108" actId="20577"/>
      <pc:docMkLst>
        <pc:docMk/>
      </pc:docMkLst>
      <pc:sldChg chg="modSp">
        <pc:chgData name="Haslem, Patrick - MRP-APHIS, Riverdale, MD" userId="S::patrick.haslem@usda.gov::ab9c7de9-e564-478e-996c-52c21a29233a" providerId="AD" clId="Web-{8322DE73-ADE4-F3E2-BAE4-1027527C3661}" dt="2021-08-26T17:31:58.435" v="108" actId="20577"/>
        <pc:sldMkLst>
          <pc:docMk/>
          <pc:sldMk cId="3246029338" sldId="355"/>
        </pc:sldMkLst>
      </pc:sldChg>
      <pc:sldChg chg="modSp">
        <pc:chgData name="Haslem, Patrick - MRP-APHIS, Riverdale, MD" userId="S::patrick.haslem@usda.gov::ab9c7de9-e564-478e-996c-52c21a29233a" providerId="AD" clId="Web-{8322DE73-ADE4-F3E2-BAE4-1027527C3661}" dt="2021-08-26T17:29:20.042" v="80" actId="20577"/>
        <pc:sldMkLst>
          <pc:docMk/>
          <pc:sldMk cId="1538627704" sldId="360"/>
        </pc:sldMkLst>
      </pc:sldChg>
      <pc:sldChg chg="modSp">
        <pc:chgData name="Haslem, Patrick - MRP-APHIS, Riverdale, MD" userId="S::patrick.haslem@usda.gov::ab9c7de9-e564-478e-996c-52c21a29233a" providerId="AD" clId="Web-{8322DE73-ADE4-F3E2-BAE4-1027527C3661}" dt="2021-08-26T17:23:12.786" v="55" actId="20577"/>
        <pc:sldMkLst>
          <pc:docMk/>
          <pc:sldMk cId="3171961635" sldId="406"/>
        </pc:sldMkLst>
      </pc:sldChg>
      <pc:sldChg chg="modSp new">
        <pc:chgData name="Haslem, Patrick - MRP-APHIS, Riverdale, MD" userId="S::patrick.haslem@usda.gov::ab9c7de9-e564-478e-996c-52c21a29233a" providerId="AD" clId="Web-{8322DE73-ADE4-F3E2-BAE4-1027527C3661}" dt="2021-08-26T17:30:09.121" v="103" actId="20577"/>
        <pc:sldMkLst>
          <pc:docMk/>
          <pc:sldMk cId="2161831110" sldId="407"/>
        </pc:sldMkLst>
      </pc:sldChg>
    </pc:docChg>
  </pc:docChgLst>
  <pc:docChgLst>
    <pc:chgData name="Haslem, Patrick - MRP-APHIS, Riverdale, MD" userId="S::patrick.haslem@usda.gov::ab9c7de9-e564-478e-996c-52c21a29233a" providerId="AD" clId="Web-{7817860F-849D-48B0-25F2-8D1BB71F5FA9}"/>
    <pc:docChg chg="modSld">
      <pc:chgData name="Haslem, Patrick - MRP-APHIS, Riverdale, MD" userId="S::patrick.haslem@usda.gov::ab9c7de9-e564-478e-996c-52c21a29233a" providerId="AD" clId="Web-{7817860F-849D-48B0-25F2-8D1BB71F5FA9}" dt="2021-08-25T16:17:48.009" v="6" actId="20577"/>
      <pc:docMkLst>
        <pc:docMk/>
      </pc:docMkLst>
      <pc:sldChg chg="modSp">
        <pc:chgData name="Haslem, Patrick - MRP-APHIS, Riverdale, MD" userId="S::patrick.haslem@usda.gov::ab9c7de9-e564-478e-996c-52c21a29233a" providerId="AD" clId="Web-{7817860F-849D-48B0-25F2-8D1BB71F5FA9}" dt="2021-08-25T16:16:31.446" v="0" actId="20577"/>
        <pc:sldMkLst>
          <pc:docMk/>
          <pc:sldMk cId="1538627704" sldId="360"/>
        </pc:sldMkLst>
      </pc:sldChg>
      <pc:sldChg chg="modSp">
        <pc:chgData name="Haslem, Patrick - MRP-APHIS, Riverdale, MD" userId="S::patrick.haslem@usda.gov::ab9c7de9-e564-478e-996c-52c21a29233a" providerId="AD" clId="Web-{7817860F-849D-48B0-25F2-8D1BB71F5FA9}" dt="2021-08-25T16:17:48.009" v="6" actId="20577"/>
        <pc:sldMkLst>
          <pc:docMk/>
          <pc:sldMk cId="2717152316" sldId="371"/>
        </pc:sldMkLst>
      </pc:sldChg>
    </pc:docChg>
  </pc:docChgLst>
  <pc:docChgLst>
    <pc:chgData name="Haslem, Patrick - MRP-APHIS, Riverdale, MD" userId="ab9c7de9-e564-478e-996c-52c21a29233a" providerId="ADAL" clId="{893EA621-D102-4D14-ABF9-0B960959AAC9}"/>
    <pc:docChg chg="undo redo custSel addSld delSld modSld">
      <pc:chgData name="Haslem, Patrick - MRP-APHIS, Riverdale, MD" userId="ab9c7de9-e564-478e-996c-52c21a29233a" providerId="ADAL" clId="{893EA621-D102-4D14-ABF9-0B960959AAC9}" dt="2021-08-27T12:53:58.874" v="1290" actId="114"/>
      <pc:docMkLst>
        <pc:docMk/>
      </pc:docMkLst>
      <pc:sldChg chg="modSp mod">
        <pc:chgData name="Haslem, Patrick - MRP-APHIS, Riverdale, MD" userId="ab9c7de9-e564-478e-996c-52c21a29233a" providerId="ADAL" clId="{893EA621-D102-4D14-ABF9-0B960959AAC9}" dt="2021-08-24T15:01:50.474" v="3" actId="20577"/>
        <pc:sldMkLst>
          <pc:docMk/>
          <pc:sldMk cId="3759288326" sldId="322"/>
        </pc:sldMkLst>
      </pc:sldChg>
      <pc:sldChg chg="addSp delSp modSp mod">
        <pc:chgData name="Haslem, Patrick - MRP-APHIS, Riverdale, MD" userId="ab9c7de9-e564-478e-996c-52c21a29233a" providerId="ADAL" clId="{893EA621-D102-4D14-ABF9-0B960959AAC9}" dt="2021-08-27T11:30:15.365" v="781" actId="14100"/>
        <pc:sldMkLst>
          <pc:docMk/>
          <pc:sldMk cId="4079293271" sldId="326"/>
        </pc:sldMkLst>
      </pc:sldChg>
      <pc:sldChg chg="modSp mod">
        <pc:chgData name="Haslem, Patrick - MRP-APHIS, Riverdale, MD" userId="ab9c7de9-e564-478e-996c-52c21a29233a" providerId="ADAL" clId="{893EA621-D102-4D14-ABF9-0B960959AAC9}" dt="2021-08-27T11:30:10.167" v="780" actId="14100"/>
        <pc:sldMkLst>
          <pc:docMk/>
          <pc:sldMk cId="3306513479" sldId="353"/>
        </pc:sldMkLst>
      </pc:sldChg>
      <pc:sldChg chg="modSp mod">
        <pc:chgData name="Haslem, Patrick - MRP-APHIS, Riverdale, MD" userId="ab9c7de9-e564-478e-996c-52c21a29233a" providerId="ADAL" clId="{893EA621-D102-4D14-ABF9-0B960959AAC9}" dt="2021-08-24T15:23:07.330" v="18" actId="21"/>
        <pc:sldMkLst>
          <pc:docMk/>
          <pc:sldMk cId="3246029338" sldId="355"/>
        </pc:sldMkLst>
      </pc:sldChg>
      <pc:sldChg chg="modSp mod">
        <pc:chgData name="Haslem, Patrick - MRP-APHIS, Riverdale, MD" userId="ab9c7de9-e564-478e-996c-52c21a29233a" providerId="ADAL" clId="{893EA621-D102-4D14-ABF9-0B960959AAC9}" dt="2021-08-27T11:02:52.478" v="80"/>
        <pc:sldMkLst>
          <pc:docMk/>
          <pc:sldMk cId="1441857490" sldId="358"/>
        </pc:sldMkLst>
      </pc:sldChg>
      <pc:sldChg chg="modSp mod">
        <pc:chgData name="Haslem, Patrick - MRP-APHIS, Riverdale, MD" userId="ab9c7de9-e564-478e-996c-52c21a29233a" providerId="ADAL" clId="{893EA621-D102-4D14-ABF9-0B960959AAC9}" dt="2021-08-27T11:29:59.524" v="779" actId="14100"/>
        <pc:sldMkLst>
          <pc:docMk/>
          <pc:sldMk cId="897155712" sldId="365"/>
        </pc:sldMkLst>
      </pc:sldChg>
      <pc:sldChg chg="modSp mod">
        <pc:chgData name="Haslem, Patrick - MRP-APHIS, Riverdale, MD" userId="ab9c7de9-e564-478e-996c-52c21a29233a" providerId="ADAL" clId="{893EA621-D102-4D14-ABF9-0B960959AAC9}" dt="2021-08-27T11:29:01.418" v="761" actId="692"/>
        <pc:sldMkLst>
          <pc:docMk/>
          <pc:sldMk cId="3965247704" sldId="372"/>
        </pc:sldMkLst>
      </pc:sldChg>
      <pc:sldChg chg="modSp mod">
        <pc:chgData name="Haslem, Patrick - MRP-APHIS, Riverdale, MD" userId="ab9c7de9-e564-478e-996c-52c21a29233a" providerId="ADAL" clId="{893EA621-D102-4D14-ABF9-0B960959AAC9}" dt="2021-08-27T11:29:15.534" v="775" actId="1076"/>
        <pc:sldMkLst>
          <pc:docMk/>
          <pc:sldMk cId="4071873501" sldId="373"/>
        </pc:sldMkLst>
      </pc:sldChg>
      <pc:sldChg chg="addSp delSp modSp mod">
        <pc:chgData name="Haslem, Patrick - MRP-APHIS, Riverdale, MD" userId="ab9c7de9-e564-478e-996c-52c21a29233a" providerId="ADAL" clId="{893EA621-D102-4D14-ABF9-0B960959AAC9}" dt="2021-08-27T11:29:36.533" v="778" actId="1076"/>
        <pc:sldMkLst>
          <pc:docMk/>
          <pc:sldMk cId="3393117041" sldId="374"/>
        </pc:sldMkLst>
      </pc:sldChg>
      <pc:sldChg chg="modSp mod">
        <pc:chgData name="Haslem, Patrick - MRP-APHIS, Riverdale, MD" userId="ab9c7de9-e564-478e-996c-52c21a29233a" providerId="ADAL" clId="{893EA621-D102-4D14-ABF9-0B960959AAC9}" dt="2021-08-27T11:19:21.120" v="552" actId="2085"/>
        <pc:sldMkLst>
          <pc:docMk/>
          <pc:sldMk cId="2372230165" sldId="375"/>
        </pc:sldMkLst>
      </pc:sldChg>
      <pc:sldChg chg="modSp mod">
        <pc:chgData name="Haslem, Patrick - MRP-APHIS, Riverdale, MD" userId="ab9c7de9-e564-478e-996c-52c21a29233a" providerId="ADAL" clId="{893EA621-D102-4D14-ABF9-0B960959AAC9}" dt="2021-08-27T11:36:51.372" v="793" actId="692"/>
        <pc:sldMkLst>
          <pc:docMk/>
          <pc:sldMk cId="1185379925" sldId="376"/>
        </pc:sldMkLst>
      </pc:sldChg>
      <pc:sldChg chg="modSp mod">
        <pc:chgData name="Haslem, Patrick - MRP-APHIS, Riverdale, MD" userId="ab9c7de9-e564-478e-996c-52c21a29233a" providerId="ADAL" clId="{893EA621-D102-4D14-ABF9-0B960959AAC9}" dt="2021-08-27T12:44:41.238" v="817" actId="1076"/>
        <pc:sldMkLst>
          <pc:docMk/>
          <pc:sldMk cId="1859318014" sldId="377"/>
        </pc:sldMkLst>
      </pc:sldChg>
      <pc:sldChg chg="addSp delSp modSp mod">
        <pc:chgData name="Haslem, Patrick - MRP-APHIS, Riverdale, MD" userId="ab9c7de9-e564-478e-996c-52c21a29233a" providerId="ADAL" clId="{893EA621-D102-4D14-ABF9-0B960959AAC9}" dt="2021-08-27T11:37:59.186" v="804" actId="1076"/>
        <pc:sldMkLst>
          <pc:docMk/>
          <pc:sldMk cId="828900975" sldId="379"/>
        </pc:sldMkLst>
      </pc:sldChg>
      <pc:sldChg chg="modSp mod">
        <pc:chgData name="Haslem, Patrick - MRP-APHIS, Riverdale, MD" userId="ab9c7de9-e564-478e-996c-52c21a29233a" providerId="ADAL" clId="{893EA621-D102-4D14-ABF9-0B960959AAC9}" dt="2021-08-27T11:37:14.307" v="795" actId="1076"/>
        <pc:sldMkLst>
          <pc:docMk/>
          <pc:sldMk cId="1908140781" sldId="380"/>
        </pc:sldMkLst>
      </pc:sldChg>
      <pc:sldChg chg="modSp mod">
        <pc:chgData name="Haslem, Patrick - MRP-APHIS, Riverdale, MD" userId="ab9c7de9-e564-478e-996c-52c21a29233a" providerId="ADAL" clId="{893EA621-D102-4D14-ABF9-0B960959AAC9}" dt="2021-08-27T11:25:15.321" v="616" actId="692"/>
        <pc:sldMkLst>
          <pc:docMk/>
          <pc:sldMk cId="158211738" sldId="381"/>
        </pc:sldMkLst>
      </pc:sldChg>
      <pc:sldChg chg="addSp delSp modSp mod">
        <pc:chgData name="Haslem, Patrick - MRP-APHIS, Riverdale, MD" userId="ab9c7de9-e564-478e-996c-52c21a29233a" providerId="ADAL" clId="{893EA621-D102-4D14-ABF9-0B960959AAC9}" dt="2021-08-27T11:22:59.646" v="580" actId="1076"/>
        <pc:sldMkLst>
          <pc:docMk/>
          <pc:sldMk cId="2586967188" sldId="383"/>
        </pc:sldMkLst>
      </pc:sldChg>
      <pc:sldChg chg="modSp mod">
        <pc:chgData name="Haslem, Patrick - MRP-APHIS, Riverdale, MD" userId="ab9c7de9-e564-478e-996c-52c21a29233a" providerId="ADAL" clId="{893EA621-D102-4D14-ABF9-0B960959AAC9}" dt="2021-08-27T11:25:01.530" v="615" actId="692"/>
        <pc:sldMkLst>
          <pc:docMk/>
          <pc:sldMk cId="1910535428" sldId="384"/>
        </pc:sldMkLst>
      </pc:sldChg>
      <pc:sldChg chg="modSp mod">
        <pc:chgData name="Haslem, Patrick - MRP-APHIS, Riverdale, MD" userId="ab9c7de9-e564-478e-996c-52c21a29233a" providerId="ADAL" clId="{893EA621-D102-4D14-ABF9-0B960959AAC9}" dt="2021-08-27T11:21:49.214" v="570" actId="2085"/>
        <pc:sldMkLst>
          <pc:docMk/>
          <pc:sldMk cId="3420750321" sldId="385"/>
        </pc:sldMkLst>
      </pc:sldChg>
      <pc:sldChg chg="modSp mod">
        <pc:chgData name="Haslem, Patrick - MRP-APHIS, Riverdale, MD" userId="ab9c7de9-e564-478e-996c-52c21a29233a" providerId="ADAL" clId="{893EA621-D102-4D14-ABF9-0B960959AAC9}" dt="2021-08-27T11:24:27.453" v="589" actId="2085"/>
        <pc:sldMkLst>
          <pc:docMk/>
          <pc:sldMk cId="3727611821" sldId="386"/>
        </pc:sldMkLst>
      </pc:sldChg>
      <pc:sldChg chg="modSp mod">
        <pc:chgData name="Haslem, Patrick - MRP-APHIS, Riverdale, MD" userId="ab9c7de9-e564-478e-996c-52c21a29233a" providerId="ADAL" clId="{893EA621-D102-4D14-ABF9-0B960959AAC9}" dt="2021-08-27T11:24:47.240" v="603" actId="692"/>
        <pc:sldMkLst>
          <pc:docMk/>
          <pc:sldMk cId="1475646375" sldId="387"/>
        </pc:sldMkLst>
      </pc:sldChg>
      <pc:sldChg chg="modSp mod">
        <pc:chgData name="Haslem, Patrick - MRP-APHIS, Riverdale, MD" userId="ab9c7de9-e564-478e-996c-52c21a29233a" providerId="ADAL" clId="{893EA621-D102-4D14-ABF9-0B960959AAC9}" dt="2021-08-27T11:25:27.135" v="630" actId="692"/>
        <pc:sldMkLst>
          <pc:docMk/>
          <pc:sldMk cId="648430690" sldId="389"/>
        </pc:sldMkLst>
      </pc:sldChg>
      <pc:sldChg chg="modSp mod">
        <pc:chgData name="Haslem, Patrick - MRP-APHIS, Riverdale, MD" userId="ab9c7de9-e564-478e-996c-52c21a29233a" providerId="ADAL" clId="{893EA621-D102-4D14-ABF9-0B960959AAC9}" dt="2021-08-27T11:46:59.046" v="808" actId="692"/>
        <pc:sldMkLst>
          <pc:docMk/>
          <pc:sldMk cId="3842692000" sldId="390"/>
        </pc:sldMkLst>
      </pc:sldChg>
      <pc:sldChg chg="modSp mod">
        <pc:chgData name="Haslem, Patrick - MRP-APHIS, Riverdale, MD" userId="ab9c7de9-e564-478e-996c-52c21a29233a" providerId="ADAL" clId="{893EA621-D102-4D14-ABF9-0B960959AAC9}" dt="2021-08-27T11:26:25.951" v="661" actId="692"/>
        <pc:sldMkLst>
          <pc:docMk/>
          <pc:sldMk cId="1526489024" sldId="391"/>
        </pc:sldMkLst>
      </pc:sldChg>
      <pc:sldChg chg="modSp mod">
        <pc:chgData name="Haslem, Patrick - MRP-APHIS, Riverdale, MD" userId="ab9c7de9-e564-478e-996c-52c21a29233a" providerId="ADAL" clId="{893EA621-D102-4D14-ABF9-0B960959AAC9}" dt="2021-08-27T11:26:34.781" v="673" actId="692"/>
        <pc:sldMkLst>
          <pc:docMk/>
          <pc:sldMk cId="4240668152" sldId="393"/>
        </pc:sldMkLst>
      </pc:sldChg>
      <pc:sldChg chg="modSp mod">
        <pc:chgData name="Haslem, Patrick - MRP-APHIS, Riverdale, MD" userId="ab9c7de9-e564-478e-996c-52c21a29233a" providerId="ADAL" clId="{893EA621-D102-4D14-ABF9-0B960959AAC9}" dt="2021-08-27T11:26:46.819" v="675" actId="2085"/>
        <pc:sldMkLst>
          <pc:docMk/>
          <pc:sldMk cId="3699443177" sldId="394"/>
        </pc:sldMkLst>
      </pc:sldChg>
      <pc:sldChg chg="modSp mod">
        <pc:chgData name="Haslem, Patrick - MRP-APHIS, Riverdale, MD" userId="ab9c7de9-e564-478e-996c-52c21a29233a" providerId="ADAL" clId="{893EA621-D102-4D14-ABF9-0B960959AAC9}" dt="2021-08-27T11:26:54.812" v="687" actId="692"/>
        <pc:sldMkLst>
          <pc:docMk/>
          <pc:sldMk cId="4167087300" sldId="395"/>
        </pc:sldMkLst>
      </pc:sldChg>
      <pc:sldChg chg="modSp mod">
        <pc:chgData name="Haslem, Patrick - MRP-APHIS, Riverdale, MD" userId="ab9c7de9-e564-478e-996c-52c21a29233a" providerId="ADAL" clId="{893EA621-D102-4D14-ABF9-0B960959AAC9}" dt="2021-08-27T11:27:04.020" v="699" actId="692"/>
        <pc:sldMkLst>
          <pc:docMk/>
          <pc:sldMk cId="3540488613" sldId="396"/>
        </pc:sldMkLst>
      </pc:sldChg>
      <pc:sldChg chg="delSp modSp mod">
        <pc:chgData name="Haslem, Patrick - MRP-APHIS, Riverdale, MD" userId="ab9c7de9-e564-478e-996c-52c21a29233a" providerId="ADAL" clId="{893EA621-D102-4D14-ABF9-0B960959AAC9}" dt="2021-08-27T12:10:15.549" v="815" actId="478"/>
        <pc:sldMkLst>
          <pc:docMk/>
          <pc:sldMk cId="4261925845" sldId="397"/>
        </pc:sldMkLst>
      </pc:sldChg>
      <pc:sldChg chg="modSp mod">
        <pc:chgData name="Haslem, Patrick - MRP-APHIS, Riverdale, MD" userId="ab9c7de9-e564-478e-996c-52c21a29233a" providerId="ADAL" clId="{893EA621-D102-4D14-ABF9-0B960959AAC9}" dt="2021-08-27T11:27:36.476" v="714" actId="2085"/>
        <pc:sldMkLst>
          <pc:docMk/>
          <pc:sldMk cId="1417142547" sldId="398"/>
        </pc:sldMkLst>
      </pc:sldChg>
      <pc:sldChg chg="modSp mod">
        <pc:chgData name="Haslem, Patrick - MRP-APHIS, Riverdale, MD" userId="ab9c7de9-e564-478e-996c-52c21a29233a" providerId="ADAL" clId="{893EA621-D102-4D14-ABF9-0B960959AAC9}" dt="2021-08-27T11:27:57.139" v="729" actId="2085"/>
        <pc:sldMkLst>
          <pc:docMk/>
          <pc:sldMk cId="1489302123" sldId="399"/>
        </pc:sldMkLst>
      </pc:sldChg>
      <pc:sldChg chg="modSp mod">
        <pc:chgData name="Haslem, Patrick - MRP-APHIS, Riverdale, MD" userId="ab9c7de9-e564-478e-996c-52c21a29233a" providerId="ADAL" clId="{893EA621-D102-4D14-ABF9-0B960959AAC9}" dt="2021-08-27T11:28:09.012" v="732" actId="2085"/>
        <pc:sldMkLst>
          <pc:docMk/>
          <pc:sldMk cId="1448472178" sldId="400"/>
        </pc:sldMkLst>
      </pc:sldChg>
      <pc:sldChg chg="modSp mod">
        <pc:chgData name="Haslem, Patrick - MRP-APHIS, Riverdale, MD" userId="ab9c7de9-e564-478e-996c-52c21a29233a" providerId="ADAL" clId="{893EA621-D102-4D14-ABF9-0B960959AAC9}" dt="2021-08-27T11:28:25.122" v="747" actId="2085"/>
        <pc:sldMkLst>
          <pc:docMk/>
          <pc:sldMk cId="3543718825" sldId="401"/>
        </pc:sldMkLst>
      </pc:sldChg>
      <pc:sldChg chg="modSp mod">
        <pc:chgData name="Haslem, Patrick - MRP-APHIS, Riverdale, MD" userId="ab9c7de9-e564-478e-996c-52c21a29233a" providerId="ADAL" clId="{893EA621-D102-4D14-ABF9-0B960959AAC9}" dt="2021-08-27T11:28:34.472" v="759" actId="692"/>
        <pc:sldMkLst>
          <pc:docMk/>
          <pc:sldMk cId="1119198160" sldId="402"/>
        </pc:sldMkLst>
      </pc:sldChg>
      <pc:sldChg chg="new del">
        <pc:chgData name="Haslem, Patrick - MRP-APHIS, Riverdale, MD" userId="ab9c7de9-e564-478e-996c-52c21a29233a" providerId="ADAL" clId="{893EA621-D102-4D14-ABF9-0B960959AAC9}" dt="2021-08-24T15:23:03.283" v="16" actId="680"/>
        <pc:sldMkLst>
          <pc:docMk/>
          <pc:sldMk cId="1054641687" sldId="406"/>
        </pc:sldMkLst>
      </pc:sldChg>
      <pc:sldChg chg="addSp delSp modSp new mod">
        <pc:chgData name="Haslem, Patrick - MRP-APHIS, Riverdale, MD" userId="ab9c7de9-e564-478e-996c-52c21a29233a" providerId="ADAL" clId="{893EA621-D102-4D14-ABF9-0B960959AAC9}" dt="2021-08-27T11:09:03.723" v="267" actId="255"/>
        <pc:sldMkLst>
          <pc:docMk/>
          <pc:sldMk cId="3171961635" sldId="406"/>
        </pc:sldMkLst>
      </pc:sldChg>
      <pc:sldChg chg="addSp modSp new mod">
        <pc:chgData name="Haslem, Patrick - MRP-APHIS, Riverdale, MD" userId="ab9c7de9-e564-478e-996c-52c21a29233a" providerId="ADAL" clId="{893EA621-D102-4D14-ABF9-0B960959AAC9}" dt="2021-08-27T11:16:35.838" v="546" actId="20577"/>
        <pc:sldMkLst>
          <pc:docMk/>
          <pc:sldMk cId="3703828996" sldId="408"/>
        </pc:sldMkLst>
      </pc:sldChg>
      <pc:sldChg chg="modSp del mod">
        <pc:chgData name="Haslem, Patrick - MRP-APHIS, Riverdale, MD" userId="ab9c7de9-e564-478e-996c-52c21a29233a" providerId="ADAL" clId="{893EA621-D102-4D14-ABF9-0B960959AAC9}" dt="2021-08-27T11:03:00.378" v="81" actId="2696"/>
        <pc:sldMkLst>
          <pc:docMk/>
          <pc:sldMk cId="3877436283" sldId="408"/>
        </pc:sldMkLst>
      </pc:sldChg>
      <pc:sldChg chg="addSp delSp modSp new mod">
        <pc:chgData name="Haslem, Patrick - MRP-APHIS, Riverdale, MD" userId="ab9c7de9-e564-478e-996c-52c21a29233a" providerId="ADAL" clId="{893EA621-D102-4D14-ABF9-0B960959AAC9}" dt="2021-08-27T11:10:07.482" v="320" actId="20577"/>
        <pc:sldMkLst>
          <pc:docMk/>
          <pc:sldMk cId="1558544351" sldId="409"/>
        </pc:sldMkLst>
      </pc:sldChg>
      <pc:sldChg chg="addSp delSp modSp new mod">
        <pc:chgData name="Haslem, Patrick - MRP-APHIS, Riverdale, MD" userId="ab9c7de9-e564-478e-996c-52c21a29233a" providerId="ADAL" clId="{893EA621-D102-4D14-ABF9-0B960959AAC9}" dt="2021-08-27T12:53:58.874" v="1290" actId="114"/>
        <pc:sldMkLst>
          <pc:docMk/>
          <pc:sldMk cId="376366362" sldId="410"/>
        </pc:sldMkLst>
      </pc:sldChg>
    </pc:docChg>
  </pc:docChgLst>
  <pc:docChgLst>
    <pc:chgData name="Jackson, Lisa D - APHIS" userId="S::lisa.d.jackson@usda.gov::1ca5ad9a-f888-42a7-881a-f310972b9441" providerId="AD" clId="Web-{F2FAB4E1-E034-4826-6C1E-663AD5E148DA}"/>
    <pc:docChg chg="delSld modSld">
      <pc:chgData name="Jackson, Lisa D - APHIS" userId="S::lisa.d.jackson@usda.gov::1ca5ad9a-f888-42a7-881a-f310972b9441" providerId="AD" clId="Web-{F2FAB4E1-E034-4826-6C1E-663AD5E148DA}" dt="2021-09-13T12:52:05.129" v="39" actId="20577"/>
      <pc:docMkLst>
        <pc:docMk/>
      </pc:docMkLst>
      <pc:sldChg chg="modSp">
        <pc:chgData name="Jackson, Lisa D - APHIS" userId="S::lisa.d.jackson@usda.gov::1ca5ad9a-f888-42a7-881a-f310972b9441" providerId="AD" clId="Web-{F2FAB4E1-E034-4826-6C1E-663AD5E148DA}" dt="2021-09-13T12:10:19.864" v="2" actId="20577"/>
        <pc:sldMkLst>
          <pc:docMk/>
          <pc:sldMk cId="961929012" sldId="262"/>
        </pc:sldMkLst>
      </pc:sldChg>
      <pc:sldChg chg="modSp">
        <pc:chgData name="Jackson, Lisa D - APHIS" userId="S::lisa.d.jackson@usda.gov::1ca5ad9a-f888-42a7-881a-f310972b9441" providerId="AD" clId="Web-{F2FAB4E1-E034-4826-6C1E-663AD5E148DA}" dt="2021-09-13T12:11:29.197" v="21" actId="20577"/>
        <pc:sldMkLst>
          <pc:docMk/>
          <pc:sldMk cId="3673844177" sldId="263"/>
        </pc:sldMkLst>
      </pc:sldChg>
      <pc:sldChg chg="del">
        <pc:chgData name="Jackson, Lisa D - APHIS" userId="S::lisa.d.jackson@usda.gov::1ca5ad9a-f888-42a7-881a-f310972b9441" providerId="AD" clId="Web-{F2FAB4E1-E034-4826-6C1E-663AD5E148DA}" dt="2021-09-13T12:49:08.001" v="23"/>
        <pc:sldMkLst>
          <pc:docMk/>
          <pc:sldMk cId="4079293271" sldId="326"/>
        </pc:sldMkLst>
      </pc:sldChg>
      <pc:sldChg chg="modSp">
        <pc:chgData name="Jackson, Lisa D - APHIS" userId="S::lisa.d.jackson@usda.gov::1ca5ad9a-f888-42a7-881a-f310972b9441" providerId="AD" clId="Web-{F2FAB4E1-E034-4826-6C1E-663AD5E148DA}" dt="2021-09-13T12:50:22.446" v="27" actId="1076"/>
        <pc:sldMkLst>
          <pc:docMk/>
          <pc:sldMk cId="1091717646" sldId="343"/>
        </pc:sldMkLst>
      </pc:sldChg>
      <pc:sldChg chg="del">
        <pc:chgData name="Jackson, Lisa D - APHIS" userId="S::lisa.d.jackson@usda.gov::1ca5ad9a-f888-42a7-881a-f310972b9441" providerId="AD" clId="Web-{F2FAB4E1-E034-4826-6C1E-663AD5E148DA}" dt="2021-09-13T12:48:56.250" v="22"/>
        <pc:sldMkLst>
          <pc:docMk/>
          <pc:sldMk cId="1094044015" sldId="345"/>
        </pc:sldMkLst>
      </pc:sldChg>
      <pc:sldChg chg="modSp">
        <pc:chgData name="Jackson, Lisa D - APHIS" userId="S::lisa.d.jackson@usda.gov::1ca5ad9a-f888-42a7-881a-f310972b9441" providerId="AD" clId="Web-{F2FAB4E1-E034-4826-6C1E-663AD5E148DA}" dt="2021-09-13T12:50:05.663" v="25" actId="20577"/>
        <pc:sldMkLst>
          <pc:docMk/>
          <pc:sldMk cId="1108235109" sldId="352"/>
        </pc:sldMkLst>
      </pc:sldChg>
      <pc:sldChg chg="modSp">
        <pc:chgData name="Jackson, Lisa D - APHIS" userId="S::lisa.d.jackson@usda.gov::1ca5ad9a-f888-42a7-881a-f310972b9441" providerId="AD" clId="Web-{F2FAB4E1-E034-4826-6C1E-663AD5E148DA}" dt="2021-09-13T12:51:14.639" v="32" actId="20577"/>
        <pc:sldMkLst>
          <pc:docMk/>
          <pc:sldMk cId="3246029338" sldId="355"/>
        </pc:sldMkLst>
      </pc:sldChg>
      <pc:sldChg chg="modSp">
        <pc:chgData name="Jackson, Lisa D - APHIS" userId="S::lisa.d.jackson@usda.gov::1ca5ad9a-f888-42a7-881a-f310972b9441" providerId="AD" clId="Web-{F2FAB4E1-E034-4826-6C1E-663AD5E148DA}" dt="2021-09-13T12:52:05.129" v="39" actId="20577"/>
        <pc:sldMkLst>
          <pc:docMk/>
          <pc:sldMk cId="1441857490" sldId="358"/>
        </pc:sldMkLst>
      </pc:sldChg>
      <pc:sldChg chg="modSp">
        <pc:chgData name="Jackson, Lisa D - APHIS" userId="S::lisa.d.jackson@usda.gov::1ca5ad9a-f888-42a7-881a-f310972b9441" providerId="AD" clId="Web-{F2FAB4E1-E034-4826-6C1E-663AD5E148DA}" dt="2021-09-13T12:51:36.298" v="34" actId="20577"/>
        <pc:sldMkLst>
          <pc:docMk/>
          <pc:sldMk cId="4024268782" sldId="359"/>
        </pc:sldMkLst>
      </pc:sldChg>
      <pc:sldChg chg="modSp">
        <pc:chgData name="Jackson, Lisa D - APHIS" userId="S::lisa.d.jackson@usda.gov::1ca5ad9a-f888-42a7-881a-f310972b9441" providerId="AD" clId="Web-{F2FAB4E1-E034-4826-6C1E-663AD5E148DA}" dt="2021-09-13T12:50:53.262" v="31" actId="1076"/>
        <pc:sldMkLst>
          <pc:docMk/>
          <pc:sldMk cId="4290167082" sldId="366"/>
        </pc:sldMkLst>
      </pc:sldChg>
      <pc:sldChg chg="del">
        <pc:chgData name="Jackson, Lisa D - APHIS" userId="S::lisa.d.jackson@usda.gov::1ca5ad9a-f888-42a7-881a-f310972b9441" providerId="AD" clId="Web-{F2FAB4E1-E034-4826-6C1E-663AD5E148DA}" dt="2021-09-13T12:50:33.182" v="28"/>
        <pc:sldMkLst>
          <pc:docMk/>
          <pc:sldMk cId="1042059229" sldId="367"/>
        </pc:sldMkLst>
      </pc:sldChg>
      <pc:sldChg chg="modSp">
        <pc:chgData name="Jackson, Lisa D - APHIS" userId="S::lisa.d.jackson@usda.gov::1ca5ad9a-f888-42a7-881a-f310972b9441" providerId="AD" clId="Web-{F2FAB4E1-E034-4826-6C1E-663AD5E148DA}" dt="2021-09-13T12:50:43.917" v="30" actId="1076"/>
        <pc:sldMkLst>
          <pc:docMk/>
          <pc:sldMk cId="3287506706" sldId="368"/>
        </pc:sldMkLst>
      </pc:sldChg>
      <pc:sldChg chg="modSp">
        <pc:chgData name="Jackson, Lisa D - APHIS" userId="S::lisa.d.jackson@usda.gov::1ca5ad9a-f888-42a7-881a-f310972b9441" providerId="AD" clId="Web-{F2FAB4E1-E034-4826-6C1E-663AD5E148DA}" dt="2021-09-13T12:51:55.378" v="37" actId="20577"/>
        <pc:sldMkLst>
          <pc:docMk/>
          <pc:sldMk cId="2161831110" sldId="407"/>
        </pc:sldMkLst>
      </pc:sldChg>
    </pc:docChg>
  </pc:docChgLst>
  <pc:docChgLst>
    <pc:chgData name="Bays, Darrell - MRP-APHIS" userId="8c1e42ac-165f-48ca-87f4-7dcdacd73c49" providerId="ADAL" clId="{109E00BA-E53B-45F9-805C-C300EB87BD2C}"/>
    <pc:docChg chg="custSel modSld">
      <pc:chgData name="Bays, Darrell - MRP-APHIS" userId="8c1e42ac-165f-48ca-87f4-7dcdacd73c49" providerId="ADAL" clId="{109E00BA-E53B-45F9-805C-C300EB87BD2C}" dt="2025-12-08T16:23:42.055" v="428" actId="20577"/>
      <pc:docMkLst>
        <pc:docMk/>
      </pc:docMkLst>
      <pc:sldChg chg="modSp mod">
        <pc:chgData name="Bays, Darrell - MRP-APHIS" userId="8c1e42ac-165f-48ca-87f4-7dcdacd73c49" providerId="ADAL" clId="{109E00BA-E53B-45F9-805C-C300EB87BD2C}" dt="2025-12-08T16:10:12.647" v="92" actId="20577"/>
        <pc:sldMkLst>
          <pc:docMk/>
          <pc:sldMk cId="674523434" sldId="371"/>
        </pc:sldMkLst>
        <pc:spChg chg="mod">
          <ac:chgData name="Bays, Darrell - MRP-APHIS" userId="8c1e42ac-165f-48ca-87f4-7dcdacd73c49" providerId="ADAL" clId="{109E00BA-E53B-45F9-805C-C300EB87BD2C}" dt="2025-12-08T16:10:12.647" v="92" actId="20577"/>
          <ac:spMkLst>
            <pc:docMk/>
            <pc:sldMk cId="674523434" sldId="371"/>
            <ac:spMk id="3" creationId="{00000000-0000-0000-0000-000000000000}"/>
          </ac:spMkLst>
        </pc:spChg>
      </pc:sldChg>
      <pc:sldChg chg="modSp mod">
        <pc:chgData name="Bays, Darrell - MRP-APHIS" userId="8c1e42ac-165f-48ca-87f4-7dcdacd73c49" providerId="ADAL" clId="{109E00BA-E53B-45F9-805C-C300EB87BD2C}" dt="2025-12-08T16:23:42.055" v="428" actId="20577"/>
        <pc:sldMkLst>
          <pc:docMk/>
          <pc:sldMk cId="1863784986" sldId="404"/>
        </pc:sldMkLst>
        <pc:spChg chg="mod">
          <ac:chgData name="Bays, Darrell - MRP-APHIS" userId="8c1e42ac-165f-48ca-87f4-7dcdacd73c49" providerId="ADAL" clId="{109E00BA-E53B-45F9-805C-C300EB87BD2C}" dt="2025-12-08T16:23:42.055" v="428" actId="20577"/>
          <ac:spMkLst>
            <pc:docMk/>
            <pc:sldMk cId="1863784986" sldId="404"/>
            <ac:spMk id="3" creationId="{00000000-0000-0000-0000-000000000000}"/>
          </ac:spMkLst>
        </pc:spChg>
      </pc:sldChg>
      <pc:sldChg chg="modSp mod">
        <pc:chgData name="Bays, Darrell - MRP-APHIS" userId="8c1e42ac-165f-48ca-87f4-7dcdacd73c49" providerId="ADAL" clId="{109E00BA-E53B-45F9-805C-C300EB87BD2C}" dt="2025-12-08T16:16:19.460" v="101" actId="20577"/>
        <pc:sldMkLst>
          <pc:docMk/>
          <pc:sldMk cId="1558544351" sldId="409"/>
        </pc:sldMkLst>
        <pc:spChg chg="mod">
          <ac:chgData name="Bays, Darrell - MRP-APHIS" userId="8c1e42ac-165f-48ca-87f4-7dcdacd73c49" providerId="ADAL" clId="{109E00BA-E53B-45F9-805C-C300EB87BD2C}" dt="2025-12-08T16:16:19.460" v="101" actId="20577"/>
          <ac:spMkLst>
            <pc:docMk/>
            <pc:sldMk cId="1558544351" sldId="409"/>
            <ac:spMk id="2" creationId="{0A1C7CD0-41FA-49D6-9124-123350B03620}"/>
          </ac:spMkLst>
        </pc:spChg>
      </pc:sldChg>
      <pc:sldChg chg="modSp mod">
        <pc:chgData name="Bays, Darrell - MRP-APHIS" userId="8c1e42ac-165f-48ca-87f4-7dcdacd73c49" providerId="ADAL" clId="{109E00BA-E53B-45F9-805C-C300EB87BD2C}" dt="2025-12-08T16:17:50.977" v="234" actId="20577"/>
        <pc:sldMkLst>
          <pc:docMk/>
          <pc:sldMk cId="3363857240" sldId="412"/>
        </pc:sldMkLst>
        <pc:spChg chg="mod">
          <ac:chgData name="Bays, Darrell - MRP-APHIS" userId="8c1e42ac-165f-48ca-87f4-7dcdacd73c49" providerId="ADAL" clId="{109E00BA-E53B-45F9-805C-C300EB87BD2C}" dt="2025-12-08T16:17:50.977" v="234" actId="20577"/>
          <ac:spMkLst>
            <pc:docMk/>
            <pc:sldMk cId="3363857240" sldId="412"/>
            <ac:spMk id="2" creationId="{0A1C7CD0-41FA-49D6-9124-123350B03620}"/>
          </ac:spMkLst>
        </pc:spChg>
      </pc:sldChg>
      <pc:sldChg chg="modSp mod">
        <pc:chgData name="Bays, Darrell - MRP-APHIS" userId="8c1e42ac-165f-48ca-87f4-7dcdacd73c49" providerId="ADAL" clId="{109E00BA-E53B-45F9-805C-C300EB87BD2C}" dt="2025-12-08T16:21:34.876" v="316" actId="20577"/>
        <pc:sldMkLst>
          <pc:docMk/>
          <pc:sldMk cId="2787126244" sldId="413"/>
        </pc:sldMkLst>
        <pc:spChg chg="mod">
          <ac:chgData name="Bays, Darrell - MRP-APHIS" userId="8c1e42ac-165f-48ca-87f4-7dcdacd73c49" providerId="ADAL" clId="{109E00BA-E53B-45F9-805C-C300EB87BD2C}" dt="2025-12-08T16:21:34.876" v="316" actId="20577"/>
          <ac:spMkLst>
            <pc:docMk/>
            <pc:sldMk cId="2787126244" sldId="413"/>
            <ac:spMk id="3" creationId="{00000000-0000-0000-0000-000000000000}"/>
          </ac:spMkLst>
        </pc:spChg>
      </pc:sldChg>
    </pc:docChg>
  </pc:docChgLst>
  <pc:docChgLst>
    <pc:chgData name="Haslem, Patrick - MRP-APHIS, Riverdale, MD" userId="ab9c7de9-e564-478e-996c-52c21a29233a" providerId="ADAL" clId="{0E529D8C-11C5-482E-9A71-9BF00017C0B4}"/>
    <pc:docChg chg="undo custSel addSld modSld">
      <pc:chgData name="Haslem, Patrick - MRP-APHIS, Riverdale, MD" userId="ab9c7de9-e564-478e-996c-52c21a29233a" providerId="ADAL" clId="{0E529D8C-11C5-482E-9A71-9BF00017C0B4}" dt="2021-09-14T16:07:01.671" v="1095" actId="20577"/>
      <pc:docMkLst>
        <pc:docMk/>
      </pc:docMkLst>
      <pc:sldChg chg="modSp mod">
        <pc:chgData name="Haslem, Patrick - MRP-APHIS, Riverdale, MD" userId="ab9c7de9-e564-478e-996c-52c21a29233a" providerId="ADAL" clId="{0E529D8C-11C5-482E-9A71-9BF00017C0B4}" dt="2021-08-27T17:47:21.298" v="599" actId="14100"/>
        <pc:sldMkLst>
          <pc:docMk/>
          <pc:sldMk cId="2025366756" sldId="257"/>
        </pc:sldMkLst>
      </pc:sldChg>
      <pc:sldChg chg="modSp mod">
        <pc:chgData name="Haslem, Patrick - MRP-APHIS, Riverdale, MD" userId="ab9c7de9-e564-478e-996c-52c21a29233a" providerId="ADAL" clId="{0E529D8C-11C5-482E-9A71-9BF00017C0B4}" dt="2021-08-27T17:33:56.700" v="587" actId="1076"/>
        <pc:sldMkLst>
          <pc:docMk/>
          <pc:sldMk cId="2440952933" sldId="261"/>
        </pc:sldMkLst>
      </pc:sldChg>
      <pc:sldChg chg="modSp mod">
        <pc:chgData name="Haslem, Patrick - MRP-APHIS, Riverdale, MD" userId="ab9c7de9-e564-478e-996c-52c21a29233a" providerId="ADAL" clId="{0E529D8C-11C5-482E-9A71-9BF00017C0B4}" dt="2021-08-27T16:31:21.728" v="224" actId="1076"/>
        <pc:sldMkLst>
          <pc:docMk/>
          <pc:sldMk cId="961929012" sldId="262"/>
        </pc:sldMkLst>
      </pc:sldChg>
      <pc:sldChg chg="modSp mod">
        <pc:chgData name="Haslem, Patrick - MRP-APHIS, Riverdale, MD" userId="ab9c7de9-e564-478e-996c-52c21a29233a" providerId="ADAL" clId="{0E529D8C-11C5-482E-9A71-9BF00017C0B4}" dt="2021-08-27T16:37:16.147" v="225" actId="1076"/>
        <pc:sldMkLst>
          <pc:docMk/>
          <pc:sldMk cId="3673844177" sldId="263"/>
        </pc:sldMkLst>
      </pc:sldChg>
      <pc:sldChg chg="modSp mod">
        <pc:chgData name="Haslem, Patrick - MRP-APHIS, Riverdale, MD" userId="ab9c7de9-e564-478e-996c-52c21a29233a" providerId="ADAL" clId="{0E529D8C-11C5-482E-9A71-9BF00017C0B4}" dt="2021-08-27T17:49:23.256" v="600" actId="1076"/>
        <pc:sldMkLst>
          <pc:docMk/>
          <pc:sldMk cId="3759288326" sldId="322"/>
        </pc:sldMkLst>
      </pc:sldChg>
      <pc:sldChg chg="modSp mod">
        <pc:chgData name="Haslem, Patrick - MRP-APHIS, Riverdale, MD" userId="ab9c7de9-e564-478e-996c-52c21a29233a" providerId="ADAL" clId="{0E529D8C-11C5-482E-9A71-9BF00017C0B4}" dt="2021-08-27T17:29:31.803" v="583" actId="1076"/>
        <pc:sldMkLst>
          <pc:docMk/>
          <pc:sldMk cId="1091717646" sldId="343"/>
        </pc:sldMkLst>
      </pc:sldChg>
      <pc:sldChg chg="addSp delSp modSp mod">
        <pc:chgData name="Haslem, Patrick - MRP-APHIS, Riverdale, MD" userId="ab9c7de9-e564-478e-996c-52c21a29233a" providerId="ADAL" clId="{0E529D8C-11C5-482E-9A71-9BF00017C0B4}" dt="2021-09-13T11:46:49.520" v="606" actId="1076"/>
        <pc:sldMkLst>
          <pc:docMk/>
          <pc:sldMk cId="1094044015" sldId="345"/>
        </pc:sldMkLst>
      </pc:sldChg>
      <pc:sldChg chg="modSp mod">
        <pc:chgData name="Haslem, Patrick - MRP-APHIS, Riverdale, MD" userId="ab9c7de9-e564-478e-996c-52c21a29233a" providerId="ADAL" clId="{0E529D8C-11C5-482E-9A71-9BF00017C0B4}" dt="2021-08-27T16:38:42.034" v="239" actId="1076"/>
        <pc:sldMkLst>
          <pc:docMk/>
          <pc:sldMk cId="1108235109" sldId="352"/>
        </pc:sldMkLst>
      </pc:sldChg>
      <pc:sldChg chg="modSp mod">
        <pc:chgData name="Haslem, Patrick - MRP-APHIS, Riverdale, MD" userId="ab9c7de9-e564-478e-996c-52c21a29233a" providerId="ADAL" clId="{0E529D8C-11C5-482E-9A71-9BF00017C0B4}" dt="2021-08-27T16:39:10.864" v="245" actId="255"/>
        <pc:sldMkLst>
          <pc:docMk/>
          <pc:sldMk cId="3306513479" sldId="353"/>
        </pc:sldMkLst>
      </pc:sldChg>
      <pc:sldChg chg="modSp mod">
        <pc:chgData name="Haslem, Patrick - MRP-APHIS, Riverdale, MD" userId="ab9c7de9-e564-478e-996c-52c21a29233a" providerId="ADAL" clId="{0E529D8C-11C5-482E-9A71-9BF00017C0B4}" dt="2021-08-27T16:39:33.981" v="249" actId="1076"/>
        <pc:sldMkLst>
          <pc:docMk/>
          <pc:sldMk cId="280253623" sldId="354"/>
        </pc:sldMkLst>
      </pc:sldChg>
      <pc:sldChg chg="modSp mod">
        <pc:chgData name="Haslem, Patrick - MRP-APHIS, Riverdale, MD" userId="ab9c7de9-e564-478e-996c-52c21a29233a" providerId="ADAL" clId="{0E529D8C-11C5-482E-9A71-9BF00017C0B4}" dt="2021-08-27T16:41:30.178" v="271" actId="33524"/>
        <pc:sldMkLst>
          <pc:docMk/>
          <pc:sldMk cId="3246029338" sldId="355"/>
        </pc:sldMkLst>
      </pc:sldChg>
      <pc:sldChg chg="delSp modSp mod">
        <pc:chgData name="Haslem, Patrick - MRP-APHIS, Riverdale, MD" userId="ab9c7de9-e564-478e-996c-52c21a29233a" providerId="ADAL" clId="{0E529D8C-11C5-482E-9A71-9BF00017C0B4}" dt="2021-08-27T16:42:54.058" v="291" actId="1076"/>
        <pc:sldMkLst>
          <pc:docMk/>
          <pc:sldMk cId="1441857490" sldId="358"/>
        </pc:sldMkLst>
      </pc:sldChg>
      <pc:sldChg chg="modSp mod">
        <pc:chgData name="Haslem, Patrick - MRP-APHIS, Riverdale, MD" userId="ab9c7de9-e564-478e-996c-52c21a29233a" providerId="ADAL" clId="{0E529D8C-11C5-482E-9A71-9BF00017C0B4}" dt="2021-08-27T16:41:52.325" v="275" actId="1076"/>
        <pc:sldMkLst>
          <pc:docMk/>
          <pc:sldMk cId="4024268782" sldId="359"/>
        </pc:sldMkLst>
      </pc:sldChg>
      <pc:sldChg chg="modSp mod">
        <pc:chgData name="Haslem, Patrick - MRP-APHIS, Riverdale, MD" userId="ab9c7de9-e564-478e-996c-52c21a29233a" providerId="ADAL" clId="{0E529D8C-11C5-482E-9A71-9BF00017C0B4}" dt="2021-08-27T16:42:07.786" v="279" actId="1076"/>
        <pc:sldMkLst>
          <pc:docMk/>
          <pc:sldMk cId="1538627704" sldId="360"/>
        </pc:sldMkLst>
      </pc:sldChg>
      <pc:sldChg chg="modSp mod">
        <pc:chgData name="Haslem, Patrick - MRP-APHIS, Riverdale, MD" userId="ab9c7de9-e564-478e-996c-52c21a29233a" providerId="ADAL" clId="{0E529D8C-11C5-482E-9A71-9BF00017C0B4}" dt="2021-08-27T16:43:16.291" v="295" actId="1076"/>
        <pc:sldMkLst>
          <pc:docMk/>
          <pc:sldMk cId="2850804936" sldId="363"/>
        </pc:sldMkLst>
      </pc:sldChg>
      <pc:sldChg chg="modSp mod">
        <pc:chgData name="Haslem, Patrick - MRP-APHIS, Riverdale, MD" userId="ab9c7de9-e564-478e-996c-52c21a29233a" providerId="ADAL" clId="{0E529D8C-11C5-482E-9A71-9BF00017C0B4}" dt="2021-08-27T16:45:34.166" v="303" actId="1076"/>
        <pc:sldMkLst>
          <pc:docMk/>
          <pc:sldMk cId="1549659535" sldId="364"/>
        </pc:sldMkLst>
      </pc:sldChg>
      <pc:sldChg chg="modSp mod">
        <pc:chgData name="Haslem, Patrick - MRP-APHIS, Riverdale, MD" userId="ab9c7de9-e564-478e-996c-52c21a29233a" providerId="ADAL" clId="{0E529D8C-11C5-482E-9A71-9BF00017C0B4}" dt="2021-08-27T17:30:43.794" v="585" actId="1076"/>
        <pc:sldMkLst>
          <pc:docMk/>
          <pc:sldMk cId="897155712" sldId="365"/>
        </pc:sldMkLst>
      </pc:sldChg>
      <pc:sldChg chg="modSp mod">
        <pc:chgData name="Haslem, Patrick - MRP-APHIS, Riverdale, MD" userId="ab9c7de9-e564-478e-996c-52c21a29233a" providerId="ADAL" clId="{0E529D8C-11C5-482E-9A71-9BF00017C0B4}" dt="2021-08-27T16:40:28.884" v="258" actId="1076"/>
        <pc:sldMkLst>
          <pc:docMk/>
          <pc:sldMk cId="4290167082" sldId="366"/>
        </pc:sldMkLst>
      </pc:sldChg>
      <pc:sldChg chg="modSp mod">
        <pc:chgData name="Haslem, Patrick - MRP-APHIS, Riverdale, MD" userId="ab9c7de9-e564-478e-996c-52c21a29233a" providerId="ADAL" clId="{0E529D8C-11C5-482E-9A71-9BF00017C0B4}" dt="2021-08-27T17:08:38.797" v="470" actId="14861"/>
        <pc:sldMkLst>
          <pc:docMk/>
          <pc:sldMk cId="1042059229" sldId="367"/>
        </pc:sldMkLst>
      </pc:sldChg>
      <pc:sldChg chg="modSp mod">
        <pc:chgData name="Haslem, Patrick - MRP-APHIS, Riverdale, MD" userId="ab9c7de9-e564-478e-996c-52c21a29233a" providerId="ADAL" clId="{0E529D8C-11C5-482E-9A71-9BF00017C0B4}" dt="2021-08-27T17:30:09.746" v="584" actId="1076"/>
        <pc:sldMkLst>
          <pc:docMk/>
          <pc:sldMk cId="3287506706" sldId="368"/>
        </pc:sldMkLst>
      </pc:sldChg>
      <pc:sldChg chg="modSp mod">
        <pc:chgData name="Haslem, Patrick - MRP-APHIS, Riverdale, MD" userId="ab9c7de9-e564-478e-996c-52c21a29233a" providerId="ADAL" clId="{0E529D8C-11C5-482E-9A71-9BF00017C0B4}" dt="2021-08-27T16:03:09.965" v="109" actId="113"/>
        <pc:sldMkLst>
          <pc:docMk/>
          <pc:sldMk cId="2717152316" sldId="371"/>
        </pc:sldMkLst>
      </pc:sldChg>
      <pc:sldChg chg="modSp mod">
        <pc:chgData name="Haslem, Patrick - MRP-APHIS, Riverdale, MD" userId="ab9c7de9-e564-478e-996c-52c21a29233a" providerId="ADAL" clId="{0E529D8C-11C5-482E-9A71-9BF00017C0B4}" dt="2021-08-27T16:02:42.189" v="106" actId="1076"/>
        <pc:sldMkLst>
          <pc:docMk/>
          <pc:sldMk cId="4071873501" sldId="373"/>
        </pc:sldMkLst>
      </pc:sldChg>
      <pc:sldChg chg="addSp delSp modSp mod">
        <pc:chgData name="Haslem, Patrick - MRP-APHIS, Riverdale, MD" userId="ab9c7de9-e564-478e-996c-52c21a29233a" providerId="ADAL" clId="{0E529D8C-11C5-482E-9A71-9BF00017C0B4}" dt="2021-08-27T16:02:30.942" v="105" actId="1076"/>
        <pc:sldMkLst>
          <pc:docMk/>
          <pc:sldMk cId="3393117041" sldId="374"/>
        </pc:sldMkLst>
      </pc:sldChg>
      <pc:sldChg chg="modSp mod">
        <pc:chgData name="Haslem, Patrick - MRP-APHIS, Riverdale, MD" userId="ab9c7de9-e564-478e-996c-52c21a29233a" providerId="ADAL" clId="{0E529D8C-11C5-482E-9A71-9BF00017C0B4}" dt="2021-08-27T17:19:04.390" v="492" actId="1076"/>
        <pc:sldMkLst>
          <pc:docMk/>
          <pc:sldMk cId="2372230165" sldId="375"/>
        </pc:sldMkLst>
      </pc:sldChg>
      <pc:sldChg chg="modSp mod">
        <pc:chgData name="Haslem, Patrick - MRP-APHIS, Riverdale, MD" userId="ab9c7de9-e564-478e-996c-52c21a29233a" providerId="ADAL" clId="{0E529D8C-11C5-482E-9A71-9BF00017C0B4}" dt="2021-08-27T16:04:16.811" v="113" actId="1076"/>
        <pc:sldMkLst>
          <pc:docMk/>
          <pc:sldMk cId="1185379925" sldId="376"/>
        </pc:sldMkLst>
      </pc:sldChg>
      <pc:sldChg chg="modSp mod">
        <pc:chgData name="Haslem, Patrick - MRP-APHIS, Riverdale, MD" userId="ab9c7de9-e564-478e-996c-52c21a29233a" providerId="ADAL" clId="{0E529D8C-11C5-482E-9A71-9BF00017C0B4}" dt="2021-08-27T17:19:24.742" v="494" actId="1076"/>
        <pc:sldMkLst>
          <pc:docMk/>
          <pc:sldMk cId="1859318014" sldId="377"/>
        </pc:sldMkLst>
      </pc:sldChg>
      <pc:sldChg chg="addSp modSp mod">
        <pc:chgData name="Haslem, Patrick - MRP-APHIS, Riverdale, MD" userId="ab9c7de9-e564-478e-996c-52c21a29233a" providerId="ADAL" clId="{0E529D8C-11C5-482E-9A71-9BF00017C0B4}" dt="2021-08-27T17:20:15.534" v="498" actId="1076"/>
        <pc:sldMkLst>
          <pc:docMk/>
          <pc:sldMk cId="828900975" sldId="379"/>
        </pc:sldMkLst>
      </pc:sldChg>
      <pc:sldChg chg="addSp modSp mod">
        <pc:chgData name="Haslem, Patrick - MRP-APHIS, Riverdale, MD" userId="ab9c7de9-e564-478e-996c-52c21a29233a" providerId="ADAL" clId="{0E529D8C-11C5-482E-9A71-9BF00017C0B4}" dt="2021-08-27T17:20:29.934" v="501" actId="1076"/>
        <pc:sldMkLst>
          <pc:docMk/>
          <pc:sldMk cId="1908140781" sldId="380"/>
        </pc:sldMkLst>
      </pc:sldChg>
      <pc:sldChg chg="modSp mod">
        <pc:chgData name="Haslem, Patrick - MRP-APHIS, Riverdale, MD" userId="ab9c7de9-e564-478e-996c-52c21a29233a" providerId="ADAL" clId="{0E529D8C-11C5-482E-9A71-9BF00017C0B4}" dt="2021-08-27T16:06:00.415" v="122" actId="1076"/>
        <pc:sldMkLst>
          <pc:docMk/>
          <pc:sldMk cId="2586967188" sldId="383"/>
        </pc:sldMkLst>
      </pc:sldChg>
      <pc:sldChg chg="modSp mod">
        <pc:chgData name="Haslem, Patrick - MRP-APHIS, Riverdale, MD" userId="ab9c7de9-e564-478e-996c-52c21a29233a" providerId="ADAL" clId="{0E529D8C-11C5-482E-9A71-9BF00017C0B4}" dt="2021-08-27T16:06:30.057" v="125" actId="14100"/>
        <pc:sldMkLst>
          <pc:docMk/>
          <pc:sldMk cId="1910535428" sldId="384"/>
        </pc:sldMkLst>
      </pc:sldChg>
      <pc:sldChg chg="modSp mod">
        <pc:chgData name="Haslem, Patrick - MRP-APHIS, Riverdale, MD" userId="ab9c7de9-e564-478e-996c-52c21a29233a" providerId="ADAL" clId="{0E529D8C-11C5-482E-9A71-9BF00017C0B4}" dt="2021-08-27T16:05:32.543" v="119" actId="1076"/>
        <pc:sldMkLst>
          <pc:docMk/>
          <pc:sldMk cId="3420750321" sldId="385"/>
        </pc:sldMkLst>
      </pc:sldChg>
      <pc:sldChg chg="modSp mod">
        <pc:chgData name="Haslem, Patrick - MRP-APHIS, Riverdale, MD" userId="ab9c7de9-e564-478e-996c-52c21a29233a" providerId="ADAL" clId="{0E529D8C-11C5-482E-9A71-9BF00017C0B4}" dt="2021-08-27T16:07:19.984" v="126" actId="1076"/>
        <pc:sldMkLst>
          <pc:docMk/>
          <pc:sldMk cId="3727611821" sldId="386"/>
        </pc:sldMkLst>
      </pc:sldChg>
      <pc:sldChg chg="modSp mod">
        <pc:chgData name="Haslem, Patrick - MRP-APHIS, Riverdale, MD" userId="ab9c7de9-e564-478e-996c-52c21a29233a" providerId="ADAL" clId="{0E529D8C-11C5-482E-9A71-9BF00017C0B4}" dt="2021-08-27T17:22:05.653" v="523" actId="255"/>
        <pc:sldMkLst>
          <pc:docMk/>
          <pc:sldMk cId="1475646375" sldId="387"/>
        </pc:sldMkLst>
      </pc:sldChg>
      <pc:sldChg chg="modSp mod">
        <pc:chgData name="Haslem, Patrick - MRP-APHIS, Riverdale, MD" userId="ab9c7de9-e564-478e-996c-52c21a29233a" providerId="ADAL" clId="{0E529D8C-11C5-482E-9A71-9BF00017C0B4}" dt="2021-08-27T17:21:59.502" v="521" actId="255"/>
        <pc:sldMkLst>
          <pc:docMk/>
          <pc:sldMk cId="3684606488" sldId="388"/>
        </pc:sldMkLst>
      </pc:sldChg>
      <pc:sldChg chg="modSp mod">
        <pc:chgData name="Haslem, Patrick - MRP-APHIS, Riverdale, MD" userId="ab9c7de9-e564-478e-996c-52c21a29233a" providerId="ADAL" clId="{0E529D8C-11C5-482E-9A71-9BF00017C0B4}" dt="2021-08-27T17:21:54.151" v="520" actId="1076"/>
        <pc:sldMkLst>
          <pc:docMk/>
          <pc:sldMk cId="648430690" sldId="389"/>
        </pc:sldMkLst>
      </pc:sldChg>
      <pc:sldChg chg="addSp delSp modSp mod">
        <pc:chgData name="Haslem, Patrick - MRP-APHIS, Riverdale, MD" userId="ab9c7de9-e564-478e-996c-52c21a29233a" providerId="ADAL" clId="{0E529D8C-11C5-482E-9A71-9BF00017C0B4}" dt="2021-08-27T17:21:45.004" v="518" actId="255"/>
        <pc:sldMkLst>
          <pc:docMk/>
          <pc:sldMk cId="3842692000" sldId="390"/>
        </pc:sldMkLst>
      </pc:sldChg>
      <pc:sldChg chg="modSp mod">
        <pc:chgData name="Haslem, Patrick - MRP-APHIS, Riverdale, MD" userId="ab9c7de9-e564-478e-996c-52c21a29233a" providerId="ADAL" clId="{0E529D8C-11C5-482E-9A71-9BF00017C0B4}" dt="2021-08-27T17:22:25.736" v="528" actId="1076"/>
        <pc:sldMkLst>
          <pc:docMk/>
          <pc:sldMk cId="1526489024" sldId="391"/>
        </pc:sldMkLst>
      </pc:sldChg>
      <pc:sldChg chg="modSp mod">
        <pc:chgData name="Haslem, Patrick - MRP-APHIS, Riverdale, MD" userId="ab9c7de9-e564-478e-996c-52c21a29233a" providerId="ADAL" clId="{0E529D8C-11C5-482E-9A71-9BF00017C0B4}" dt="2021-08-27T17:22:37.524" v="531" actId="1076"/>
        <pc:sldMkLst>
          <pc:docMk/>
          <pc:sldMk cId="2600450070" sldId="392"/>
        </pc:sldMkLst>
      </pc:sldChg>
      <pc:sldChg chg="modSp mod">
        <pc:chgData name="Haslem, Patrick - MRP-APHIS, Riverdale, MD" userId="ab9c7de9-e564-478e-996c-52c21a29233a" providerId="ADAL" clId="{0E529D8C-11C5-482E-9A71-9BF00017C0B4}" dt="2021-08-27T17:22:52.160" v="533" actId="1076"/>
        <pc:sldMkLst>
          <pc:docMk/>
          <pc:sldMk cId="4240668152" sldId="393"/>
        </pc:sldMkLst>
      </pc:sldChg>
      <pc:sldChg chg="delSp modSp mod">
        <pc:chgData name="Haslem, Patrick - MRP-APHIS, Riverdale, MD" userId="ab9c7de9-e564-478e-996c-52c21a29233a" providerId="ADAL" clId="{0E529D8C-11C5-482E-9A71-9BF00017C0B4}" dt="2021-08-27T17:23:05.568" v="538" actId="1076"/>
        <pc:sldMkLst>
          <pc:docMk/>
          <pc:sldMk cId="3699443177" sldId="394"/>
        </pc:sldMkLst>
      </pc:sldChg>
      <pc:sldChg chg="modSp mod">
        <pc:chgData name="Haslem, Patrick - MRP-APHIS, Riverdale, MD" userId="ab9c7de9-e564-478e-996c-52c21a29233a" providerId="ADAL" clId="{0E529D8C-11C5-482E-9A71-9BF00017C0B4}" dt="2021-08-27T17:23:25.479" v="544" actId="1076"/>
        <pc:sldMkLst>
          <pc:docMk/>
          <pc:sldMk cId="4167087300" sldId="395"/>
        </pc:sldMkLst>
      </pc:sldChg>
      <pc:sldChg chg="modSp mod">
        <pc:chgData name="Haslem, Patrick - MRP-APHIS, Riverdale, MD" userId="ab9c7de9-e564-478e-996c-52c21a29233a" providerId="ADAL" clId="{0E529D8C-11C5-482E-9A71-9BF00017C0B4}" dt="2021-08-27T17:23:37.136" v="547" actId="1076"/>
        <pc:sldMkLst>
          <pc:docMk/>
          <pc:sldMk cId="3540488613" sldId="396"/>
        </pc:sldMkLst>
      </pc:sldChg>
      <pc:sldChg chg="modSp mod">
        <pc:chgData name="Haslem, Patrick - MRP-APHIS, Riverdale, MD" userId="ab9c7de9-e564-478e-996c-52c21a29233a" providerId="ADAL" clId="{0E529D8C-11C5-482E-9A71-9BF00017C0B4}" dt="2021-08-27T17:24:07.233" v="551" actId="1076"/>
        <pc:sldMkLst>
          <pc:docMk/>
          <pc:sldMk cId="4261925845" sldId="397"/>
        </pc:sldMkLst>
      </pc:sldChg>
      <pc:sldChg chg="addSp modSp mod">
        <pc:chgData name="Haslem, Patrick - MRP-APHIS, Riverdale, MD" userId="ab9c7de9-e564-478e-996c-52c21a29233a" providerId="ADAL" clId="{0E529D8C-11C5-482E-9A71-9BF00017C0B4}" dt="2021-08-27T17:23:54.113" v="549" actId="1076"/>
        <pc:sldMkLst>
          <pc:docMk/>
          <pc:sldMk cId="1417142547" sldId="398"/>
        </pc:sldMkLst>
      </pc:sldChg>
      <pc:sldChg chg="addSp modSp mod">
        <pc:chgData name="Haslem, Patrick - MRP-APHIS, Riverdale, MD" userId="ab9c7de9-e564-478e-996c-52c21a29233a" providerId="ADAL" clId="{0E529D8C-11C5-482E-9A71-9BF00017C0B4}" dt="2021-08-27T17:24:25.493" v="557" actId="113"/>
        <pc:sldMkLst>
          <pc:docMk/>
          <pc:sldMk cId="1489302123" sldId="399"/>
        </pc:sldMkLst>
      </pc:sldChg>
      <pc:sldChg chg="addSp modSp mod">
        <pc:chgData name="Haslem, Patrick - MRP-APHIS, Riverdale, MD" userId="ab9c7de9-e564-478e-996c-52c21a29233a" providerId="ADAL" clId="{0E529D8C-11C5-482E-9A71-9BF00017C0B4}" dt="2021-08-27T17:24:19.177" v="554" actId="1076"/>
        <pc:sldMkLst>
          <pc:docMk/>
          <pc:sldMk cId="1448472178" sldId="400"/>
        </pc:sldMkLst>
      </pc:sldChg>
      <pc:sldChg chg="addSp modSp mod">
        <pc:chgData name="Haslem, Patrick - MRP-APHIS, Riverdale, MD" userId="ab9c7de9-e564-478e-996c-52c21a29233a" providerId="ADAL" clId="{0E529D8C-11C5-482E-9A71-9BF00017C0B4}" dt="2021-08-27T17:24:40.290" v="558" actId="1076"/>
        <pc:sldMkLst>
          <pc:docMk/>
          <pc:sldMk cId="3543718825" sldId="401"/>
        </pc:sldMkLst>
      </pc:sldChg>
      <pc:sldChg chg="addSp modSp mod">
        <pc:chgData name="Haslem, Patrick - MRP-APHIS, Riverdale, MD" userId="ab9c7de9-e564-478e-996c-52c21a29233a" providerId="ADAL" clId="{0E529D8C-11C5-482E-9A71-9BF00017C0B4}" dt="2021-08-27T17:25:03.937" v="564" actId="1076"/>
        <pc:sldMkLst>
          <pc:docMk/>
          <pc:sldMk cId="1119198160" sldId="402"/>
        </pc:sldMkLst>
      </pc:sldChg>
      <pc:sldChg chg="modSp mod">
        <pc:chgData name="Haslem, Patrick - MRP-APHIS, Riverdale, MD" userId="ab9c7de9-e564-478e-996c-52c21a29233a" providerId="ADAL" clId="{0E529D8C-11C5-482E-9A71-9BF00017C0B4}" dt="2021-08-27T17:41:45.078" v="597" actId="14100"/>
        <pc:sldMkLst>
          <pc:docMk/>
          <pc:sldMk cId="849472290" sldId="403"/>
        </pc:sldMkLst>
      </pc:sldChg>
      <pc:sldChg chg="modSp mod">
        <pc:chgData name="Haslem, Patrick - MRP-APHIS, Riverdale, MD" userId="ab9c7de9-e564-478e-996c-52c21a29233a" providerId="ADAL" clId="{0E529D8C-11C5-482E-9A71-9BF00017C0B4}" dt="2021-09-14T12:19:48.591" v="889"/>
        <pc:sldMkLst>
          <pc:docMk/>
          <pc:sldMk cId="1863784986" sldId="404"/>
        </pc:sldMkLst>
      </pc:sldChg>
      <pc:sldChg chg="modSp mod">
        <pc:chgData name="Haslem, Patrick - MRP-APHIS, Riverdale, MD" userId="ab9c7de9-e564-478e-996c-52c21a29233a" providerId="ADAL" clId="{0E529D8C-11C5-482E-9A71-9BF00017C0B4}" dt="2021-08-27T16:45:49.371" v="307" actId="1076"/>
        <pc:sldMkLst>
          <pc:docMk/>
          <pc:sldMk cId="3171961635" sldId="406"/>
        </pc:sldMkLst>
      </pc:sldChg>
      <pc:sldChg chg="modSp mod">
        <pc:chgData name="Haslem, Patrick - MRP-APHIS, Riverdale, MD" userId="ab9c7de9-e564-478e-996c-52c21a29233a" providerId="ADAL" clId="{0E529D8C-11C5-482E-9A71-9BF00017C0B4}" dt="2021-09-14T15:49:15.184" v="1074" actId="14"/>
        <pc:sldMkLst>
          <pc:docMk/>
          <pc:sldMk cId="2161831110" sldId="407"/>
        </pc:sldMkLst>
      </pc:sldChg>
      <pc:sldChg chg="addSp delSp modSp mod">
        <pc:chgData name="Haslem, Patrick - MRP-APHIS, Riverdale, MD" userId="ab9c7de9-e564-478e-996c-52c21a29233a" providerId="ADAL" clId="{0E529D8C-11C5-482E-9A71-9BF00017C0B4}" dt="2021-08-27T17:12:14.042" v="479" actId="20577"/>
        <pc:sldMkLst>
          <pc:docMk/>
          <pc:sldMk cId="3703828996" sldId="408"/>
        </pc:sldMkLst>
      </pc:sldChg>
      <pc:sldChg chg="addSp modSp mod">
        <pc:chgData name="Haslem, Patrick - MRP-APHIS, Riverdale, MD" userId="ab9c7de9-e564-478e-996c-52c21a29233a" providerId="ADAL" clId="{0E529D8C-11C5-482E-9A71-9BF00017C0B4}" dt="2021-08-27T17:18:24.511" v="491" actId="1076"/>
        <pc:sldMkLst>
          <pc:docMk/>
          <pc:sldMk cId="1558544351" sldId="409"/>
        </pc:sldMkLst>
      </pc:sldChg>
      <pc:sldChg chg="modSp mod">
        <pc:chgData name="Haslem, Patrick - MRP-APHIS, Riverdale, MD" userId="ab9c7de9-e564-478e-996c-52c21a29233a" providerId="ADAL" clId="{0E529D8C-11C5-482E-9A71-9BF00017C0B4}" dt="2021-08-27T16:46:12.151" v="311" actId="1076"/>
        <pc:sldMkLst>
          <pc:docMk/>
          <pc:sldMk cId="376366362" sldId="410"/>
        </pc:sldMkLst>
      </pc:sldChg>
      <pc:sldChg chg="addSp delSp modSp new mod">
        <pc:chgData name="Haslem, Patrick - MRP-APHIS, Riverdale, MD" userId="ab9c7de9-e564-478e-996c-52c21a29233a" providerId="ADAL" clId="{0E529D8C-11C5-482E-9A71-9BF00017C0B4}" dt="2021-09-14T16:07:01.671" v="1095" actId="20577"/>
        <pc:sldMkLst>
          <pc:docMk/>
          <pc:sldMk cId="2056355326" sldId="411"/>
        </pc:sldMkLst>
      </pc:sldChg>
    </pc:docChg>
  </pc:docChgLst>
  <pc:docChgLst>
    <pc:chgData name="Jackson, Lisa D - APHIS" userId="S::lisa.d.jackson@usda.gov::1ca5ad9a-f888-42a7-881a-f310972b9441" providerId="AD" clId="Web-{B23DA2CF-534A-77E5-4DF2-EB9E748ACFCA}"/>
    <pc:docChg chg="modSld">
      <pc:chgData name="Jackson, Lisa D - APHIS" userId="S::lisa.d.jackson@usda.gov::1ca5ad9a-f888-42a7-881a-f310972b9441" providerId="AD" clId="Web-{B23DA2CF-534A-77E5-4DF2-EB9E748ACFCA}" dt="2021-08-26T18:28:48.157" v="4" actId="14100"/>
      <pc:docMkLst>
        <pc:docMk/>
      </pc:docMkLst>
      <pc:sldChg chg="modSp">
        <pc:chgData name="Jackson, Lisa D - APHIS" userId="S::lisa.d.jackson@usda.gov::1ca5ad9a-f888-42a7-881a-f310972b9441" providerId="AD" clId="Web-{B23DA2CF-534A-77E5-4DF2-EB9E748ACFCA}" dt="2021-08-26T18:27:57.121" v="2" actId="20577"/>
        <pc:sldMkLst>
          <pc:docMk/>
          <pc:sldMk cId="2440952933" sldId="261"/>
        </pc:sldMkLst>
      </pc:sldChg>
      <pc:sldChg chg="modSp">
        <pc:chgData name="Jackson, Lisa D - APHIS" userId="S::lisa.d.jackson@usda.gov::1ca5ad9a-f888-42a7-881a-f310972b9441" providerId="AD" clId="Web-{B23DA2CF-534A-77E5-4DF2-EB9E748ACFCA}" dt="2021-08-26T18:28:48.157" v="4" actId="14100"/>
        <pc:sldMkLst>
          <pc:docMk/>
          <pc:sldMk cId="1091717646" sldId="3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BC3C-CA67-47DA-93C2-4BFC906B1F15}"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7224F-2661-4AE5-871A-EFDDDF917E24}" type="slidenum">
              <a:rPr lang="en-US" smtClean="0"/>
              <a:t>‹#›</a:t>
            </a:fld>
            <a:endParaRPr lang="en-US"/>
          </a:p>
        </p:txBody>
      </p:sp>
    </p:spTree>
    <p:extLst>
      <p:ext uri="{BB962C8B-B14F-4D97-AF65-F5344CB8AC3E}">
        <p14:creationId xmlns:p14="http://schemas.microsoft.com/office/powerpoint/2010/main" val="323035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wnload.ceris.purdue.edu/file/348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wnload.ceris.purdue.edu/file/385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a:t>
            </a:r>
          </a:p>
          <a:p>
            <a:endParaRPr lang="en-US"/>
          </a:p>
          <a:p>
            <a:r>
              <a:rPr lang="en-US"/>
              <a:t>Welcome to  Integrated Plant Health Information</a:t>
            </a:r>
            <a:r>
              <a:rPr lang="en-US" baseline="0"/>
              <a:t> System -  Better known as </a:t>
            </a:r>
            <a:r>
              <a:rPr lang="en-US"/>
              <a:t>IPHIS!</a:t>
            </a:r>
          </a:p>
          <a:p>
            <a:endParaRPr lang="en-US"/>
          </a:p>
          <a:p>
            <a:r>
              <a:rPr lang="en-US"/>
              <a:t>This presentation will be divided into 3 Sections.</a:t>
            </a:r>
          </a:p>
          <a:p>
            <a:r>
              <a:rPr lang="en-US"/>
              <a:t>	What is IPHIS</a:t>
            </a:r>
          </a:p>
          <a:p>
            <a:r>
              <a:rPr lang="en-US"/>
              <a:t>	Steps</a:t>
            </a:r>
            <a:r>
              <a:rPr lang="en-US" baseline="0"/>
              <a:t> and options needed prior to placing orders in IPHIS</a:t>
            </a:r>
          </a:p>
          <a:p>
            <a:r>
              <a:rPr lang="en-US" baseline="0"/>
              <a:t>	Placing orders in IPHIS</a:t>
            </a:r>
            <a:endParaRPr lang="en-US"/>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1</a:t>
            </a:fld>
            <a:endParaRPr lang="en-US"/>
          </a:p>
        </p:txBody>
      </p:sp>
    </p:spTree>
    <p:extLst>
      <p:ext uri="{BB962C8B-B14F-4D97-AF65-F5344CB8AC3E}">
        <p14:creationId xmlns:p14="http://schemas.microsoft.com/office/powerpoint/2010/main" val="227567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kern="1200">
                <a:solidFill>
                  <a:schemeClr val="tx1"/>
                </a:solidFill>
                <a:latin typeface="Times New Roman" panose="02020603050405020304" pitchFamily="18" charset="0"/>
                <a:ea typeface="+mn-ea"/>
                <a:cs typeface="Times New Roman" panose="02020603050405020304" pitchFamily="18" charset="0"/>
              </a:rPr>
              <a:t>This</a:t>
            </a:r>
            <a:r>
              <a:rPr lang="en-US" sz="1400" b="0" kern="1200" baseline="0">
                <a:solidFill>
                  <a:schemeClr val="tx1"/>
                </a:solidFill>
                <a:latin typeface="Times New Roman" panose="02020603050405020304" pitchFamily="18" charset="0"/>
                <a:ea typeface="+mn-ea"/>
                <a:cs typeface="Times New Roman" panose="02020603050405020304" pitchFamily="18" charset="0"/>
              </a:rPr>
              <a:t> is an e</a:t>
            </a:r>
            <a:r>
              <a:rPr lang="en-US" sz="1400" b="0" kern="1200">
                <a:solidFill>
                  <a:schemeClr val="tx1"/>
                </a:solidFill>
                <a:latin typeface="Times New Roman" panose="02020603050405020304" pitchFamily="18" charset="0"/>
                <a:ea typeface="+mn-ea"/>
                <a:cs typeface="Times New Roman" panose="02020603050405020304" pitchFamily="18" charset="0"/>
              </a:rPr>
              <a:t>xample of a pest with multiple trap color options:</a:t>
            </a:r>
          </a:p>
          <a:p>
            <a:pPr marL="285750" indent="-285750">
              <a:buFont typeface="Arial" panose="020B0604020202020204" pitchFamily="34" charset="0"/>
              <a:buChar char="•"/>
            </a:pPr>
            <a:r>
              <a:rPr lang="en-US" sz="1400" b="0" kern="1200">
                <a:solidFill>
                  <a:schemeClr val="tx1"/>
                </a:solidFill>
                <a:latin typeface="Times New Roman" panose="02020603050405020304" pitchFamily="18" charset="0"/>
                <a:ea typeface="+mn-ea"/>
                <a:cs typeface="Times New Roman" panose="02020603050405020304" pitchFamily="18" charset="0"/>
              </a:rPr>
              <a:t>In this example, there are three different color options available.</a:t>
            </a:r>
          </a:p>
          <a:p>
            <a:pPr marL="285750" indent="-285750">
              <a:buFont typeface="Arial" panose="020B0604020202020204" pitchFamily="34" charset="0"/>
              <a:buChar char="•"/>
            </a:pPr>
            <a:r>
              <a:rPr lang="en-US" sz="1400" b="0" kern="1200">
                <a:solidFill>
                  <a:schemeClr val="tx1"/>
                </a:solidFill>
                <a:latin typeface="Times New Roman" panose="02020603050405020304" pitchFamily="18" charset="0"/>
                <a:ea typeface="+mn-ea"/>
                <a:cs typeface="Times New Roman" panose="02020603050405020304" pitchFamily="18" charset="0"/>
              </a:rPr>
              <a:t>Any of the three colors may be ordered.</a:t>
            </a:r>
          </a:p>
          <a:p>
            <a:pPr marL="285750" indent="-285750">
              <a:buFont typeface="Arial" panose="020B0604020202020204" pitchFamily="34" charset="0"/>
              <a:buChar char="•"/>
            </a:pPr>
            <a:r>
              <a:rPr lang="en-US" sz="1400" b="0" kern="1200">
                <a:solidFill>
                  <a:schemeClr val="tx1"/>
                </a:solidFill>
                <a:latin typeface="Times New Roman" panose="02020603050405020304" pitchFamily="18" charset="0"/>
                <a:ea typeface="+mn-ea"/>
                <a:cs typeface="Times New Roman" panose="02020603050405020304" pitchFamily="18" charset="0"/>
              </a:rPr>
              <a:t>In some instances</a:t>
            </a:r>
            <a:r>
              <a:rPr lang="en-US" sz="1400" b="0" kern="1200" baseline="0">
                <a:solidFill>
                  <a:schemeClr val="tx1"/>
                </a:solidFill>
                <a:latin typeface="Times New Roman" panose="02020603050405020304" pitchFamily="18" charset="0"/>
                <a:ea typeface="+mn-ea"/>
                <a:cs typeface="Times New Roman" panose="02020603050405020304" pitchFamily="18" charset="0"/>
              </a:rPr>
              <a:t>, you will need to read the method notes on the AMPS page. </a:t>
            </a:r>
          </a:p>
          <a:p>
            <a:pPr marL="285750" indent="-285750">
              <a:buFont typeface="Arial" panose="020B0604020202020204" pitchFamily="34" charset="0"/>
              <a:buChar char="•"/>
            </a:pPr>
            <a:r>
              <a:rPr lang="en-US" sz="1400" b="0" kern="1200" baseline="0">
                <a:solidFill>
                  <a:schemeClr val="tx1"/>
                </a:solidFill>
                <a:latin typeface="Times New Roman" panose="02020603050405020304" pitchFamily="18" charset="0"/>
                <a:ea typeface="+mn-ea"/>
                <a:cs typeface="Times New Roman" panose="02020603050405020304" pitchFamily="18" charset="0"/>
              </a:rPr>
              <a:t>There may be further instructions as to special cases when one trap is preferred over another. </a:t>
            </a:r>
          </a:p>
          <a:p>
            <a:pPr marL="285750" indent="-285750">
              <a:buFont typeface="Arial" panose="020B0604020202020204" pitchFamily="34" charset="0"/>
              <a:buChar char="•"/>
            </a:pPr>
            <a:r>
              <a:rPr lang="en-US" sz="1400" b="0" kern="1200" baseline="0">
                <a:solidFill>
                  <a:schemeClr val="tx1"/>
                </a:solidFill>
                <a:latin typeface="Times New Roman" panose="02020603050405020304" pitchFamily="18" charset="0"/>
                <a:ea typeface="+mn-ea"/>
                <a:cs typeface="Times New Roman" panose="02020603050405020304" pitchFamily="18" charset="0"/>
              </a:rPr>
              <a:t>In some instances, a trap may be an approved method for survey, but it may not be offered through the IPHIS catalog.</a:t>
            </a:r>
            <a:endParaRPr lang="en-US" sz="1400" b="0" kern="1200">
              <a:solidFill>
                <a:schemeClr val="tx1"/>
              </a:solidFill>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AA7224F-2661-4AE5-871A-EFDDDF917E24}" type="slidenum">
              <a:rPr lang="en-US" smtClean="0"/>
              <a:t>10</a:t>
            </a:fld>
            <a:endParaRPr lang="en-US"/>
          </a:p>
        </p:txBody>
      </p:sp>
    </p:spTree>
    <p:extLst>
      <p:ext uri="{BB962C8B-B14F-4D97-AF65-F5344CB8AC3E}">
        <p14:creationId xmlns:p14="http://schemas.microsoft.com/office/powerpoint/2010/main" val="92778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Next,</a:t>
            </a:r>
            <a:r>
              <a:rPr lang="en-US" baseline="0"/>
              <a:t> l</a:t>
            </a:r>
            <a:r>
              <a:rPr lang="en-US"/>
              <a:t>et’s</a:t>
            </a:r>
            <a:r>
              <a:rPr lang="en-US" baseline="0"/>
              <a:t> take a look at the Survey Supplies Page on the CAPS Website.</a:t>
            </a:r>
          </a:p>
          <a:p>
            <a:pPr marL="171450" indent="-171450">
              <a:buFont typeface="Arial" panose="020B0604020202020204" pitchFamily="34" charset="0"/>
              <a:buChar char="•"/>
            </a:pPr>
            <a:r>
              <a:rPr lang="en-US" baseline="0"/>
              <a:t>This is where Paul and I will post important training and guidance documents and other useful information. </a:t>
            </a:r>
          </a:p>
          <a:p>
            <a:pPr marL="171450" indent="-171450">
              <a:buFont typeface="Arial" panose="020B0604020202020204" pitchFamily="34" charset="0"/>
              <a:buChar char="•"/>
            </a:pPr>
            <a:r>
              <a:rPr lang="en-US" baseline="0"/>
              <a:t>If you are new to the program or to ordering supplies, please read through these documents.</a:t>
            </a:r>
          </a:p>
          <a:p>
            <a:pPr marL="171450" indent="-171450">
              <a:buFont typeface="Arial" panose="020B0604020202020204" pitchFamily="34" charset="0"/>
              <a:buChar char="•"/>
            </a:pPr>
            <a:r>
              <a:rPr lang="en-US" baseline="0"/>
              <a:t>There are 3 sections on this page.</a:t>
            </a:r>
          </a:p>
          <a:p>
            <a:endParaRPr lang="en-US" b="0" baseline="0"/>
          </a:p>
        </p:txBody>
      </p:sp>
      <p:sp>
        <p:nvSpPr>
          <p:cNvPr id="4" name="Slide Number Placeholder 3"/>
          <p:cNvSpPr>
            <a:spLocks noGrp="1"/>
          </p:cNvSpPr>
          <p:nvPr>
            <p:ph type="sldNum" sz="quarter" idx="10"/>
          </p:nvPr>
        </p:nvSpPr>
        <p:spPr/>
        <p:txBody>
          <a:bodyPr/>
          <a:lstStyle/>
          <a:p>
            <a:fld id="{0AA7224F-2661-4AE5-871A-EFDDDF917E24}" type="slidenum">
              <a:rPr lang="en-US" smtClean="0"/>
              <a:t>11</a:t>
            </a:fld>
            <a:endParaRPr lang="en-US"/>
          </a:p>
        </p:txBody>
      </p:sp>
    </p:spTree>
    <p:extLst>
      <p:ext uri="{BB962C8B-B14F-4D97-AF65-F5344CB8AC3E}">
        <p14:creationId xmlns:p14="http://schemas.microsoft.com/office/powerpoint/2010/main" val="2382522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a:t>The first section is Training and Guidance Documents</a:t>
            </a:r>
          </a:p>
          <a:p>
            <a:r>
              <a:rPr lang="en-US" b="0" baseline="0">
                <a:latin typeface="Calibri Light" panose="020F0302020204030204" pitchFamily="34" charset="0"/>
              </a:rPr>
              <a:t>There are some very important documents in this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mj-lt"/>
              </a:rPr>
              <a:t>If you are new to the program, please read through these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The first link, the IPHIS Ordering Training, is where you can find this presentation.</a:t>
            </a:r>
          </a:p>
        </p:txBody>
      </p:sp>
      <p:sp>
        <p:nvSpPr>
          <p:cNvPr id="4" name="Slide Number Placeholder 3"/>
          <p:cNvSpPr>
            <a:spLocks noGrp="1"/>
          </p:cNvSpPr>
          <p:nvPr>
            <p:ph type="sldNum" sz="quarter" idx="10"/>
          </p:nvPr>
        </p:nvSpPr>
        <p:spPr/>
        <p:txBody>
          <a:bodyPr/>
          <a:lstStyle/>
          <a:p>
            <a:fld id="{0AA7224F-2661-4AE5-871A-EFDDDF917E24}" type="slidenum">
              <a:rPr lang="en-US" smtClean="0"/>
              <a:t>12</a:t>
            </a:fld>
            <a:endParaRPr lang="en-US"/>
          </a:p>
        </p:txBody>
      </p:sp>
    </p:spTree>
    <p:extLst>
      <p:ext uri="{BB962C8B-B14F-4D97-AF65-F5344CB8AC3E}">
        <p14:creationId xmlns:p14="http://schemas.microsoft.com/office/powerpoint/2010/main" val="3361186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b="1" kern="1200">
                <a:solidFill>
                  <a:schemeClr val="tx1"/>
                </a:solidFill>
                <a:latin typeface="+mn-lt"/>
                <a:ea typeface="+mn-ea"/>
                <a:cs typeface="+mn-cs"/>
              </a:rPr>
              <a:t>The</a:t>
            </a:r>
            <a:r>
              <a:rPr lang="en-US" sz="1200" b="1" kern="1200" baseline="0">
                <a:solidFill>
                  <a:schemeClr val="tx1"/>
                </a:solidFill>
                <a:latin typeface="+mn-lt"/>
                <a:ea typeface="+mn-ea"/>
                <a:cs typeface="+mn-cs"/>
              </a:rPr>
              <a:t> third section of the page is the </a:t>
            </a:r>
            <a:r>
              <a:rPr lang="en-US" sz="1200" b="1" kern="1200">
                <a:solidFill>
                  <a:schemeClr val="tx1"/>
                </a:solidFill>
                <a:latin typeface="+mn-lt"/>
                <a:ea typeface="+mn-ea"/>
                <a:cs typeface="+mn-cs"/>
              </a:rPr>
              <a:t>Safety Data Sheets.</a:t>
            </a:r>
          </a:p>
        </p:txBody>
      </p:sp>
      <p:sp>
        <p:nvSpPr>
          <p:cNvPr id="4" name="Slide Number Placeholder 3"/>
          <p:cNvSpPr>
            <a:spLocks noGrp="1"/>
          </p:cNvSpPr>
          <p:nvPr>
            <p:ph type="sldNum" sz="quarter" idx="10"/>
          </p:nvPr>
        </p:nvSpPr>
        <p:spPr/>
        <p:txBody>
          <a:bodyPr/>
          <a:lstStyle/>
          <a:p>
            <a:fld id="{0AA7224F-2661-4AE5-871A-EFDDDF917E24}" type="slidenum">
              <a:rPr lang="en-US" smtClean="0"/>
              <a:t>13</a:t>
            </a:fld>
            <a:endParaRPr lang="en-US"/>
          </a:p>
        </p:txBody>
      </p:sp>
    </p:spTree>
    <p:extLst>
      <p:ext uri="{BB962C8B-B14F-4D97-AF65-F5344CB8AC3E}">
        <p14:creationId xmlns:p14="http://schemas.microsoft.com/office/powerpoint/2010/main" val="2307528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baseline="0"/>
              <a:t>The third section is where you can find the Safety Data Sheet for survey supply products.</a:t>
            </a:r>
          </a:p>
          <a:p>
            <a:endParaRPr lang="en-US" b="0" baseline="0"/>
          </a:p>
        </p:txBody>
      </p:sp>
      <p:sp>
        <p:nvSpPr>
          <p:cNvPr id="4" name="Slide Number Placeholder 3"/>
          <p:cNvSpPr>
            <a:spLocks noGrp="1"/>
          </p:cNvSpPr>
          <p:nvPr>
            <p:ph type="sldNum" sz="quarter" idx="10"/>
          </p:nvPr>
        </p:nvSpPr>
        <p:spPr/>
        <p:txBody>
          <a:bodyPr/>
          <a:lstStyle/>
          <a:p>
            <a:fld id="{0AA7224F-2661-4AE5-871A-EFDDDF917E24}" type="slidenum">
              <a:rPr lang="en-US" smtClean="0"/>
              <a:t>14</a:t>
            </a:fld>
            <a:endParaRPr lang="en-US"/>
          </a:p>
        </p:txBody>
      </p:sp>
    </p:spTree>
    <p:extLst>
      <p:ext uri="{BB962C8B-B14F-4D97-AF65-F5344CB8AC3E}">
        <p14:creationId xmlns:p14="http://schemas.microsoft.com/office/powerpoint/2010/main" val="252005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100" b="1" kern="1200">
                <a:solidFill>
                  <a:schemeClr val="tx1"/>
                </a:solidFill>
                <a:latin typeface="+mn-lt"/>
                <a:ea typeface="+mn-ea"/>
                <a:cs typeface="+mn-cs"/>
              </a:rPr>
              <a:t>Safety Data Sheet:</a:t>
            </a:r>
          </a:p>
          <a:p>
            <a:pPr marL="171450" indent="-171450">
              <a:buFont typeface="Arial" panose="020B0604020202020204" pitchFamily="34" charset="0"/>
              <a:buChar char="•"/>
            </a:pPr>
            <a:r>
              <a:rPr lang="en-US" sz="800" kern="1200">
                <a:solidFill>
                  <a:schemeClr val="tx1"/>
                </a:solidFill>
                <a:latin typeface="+mn-lt"/>
                <a:ea typeface="+mn-ea"/>
                <a:cs typeface="+mn-cs"/>
              </a:rPr>
              <a:t>Safety Data Sheets are available for all survey supply products.</a:t>
            </a:r>
          </a:p>
          <a:p>
            <a:pPr marL="171450" indent="-171450">
              <a:buFont typeface="Arial" panose="020B0604020202020204" pitchFamily="34" charset="0"/>
              <a:buChar char="•"/>
            </a:pPr>
            <a:r>
              <a:rPr lang="en-US" sz="800" kern="1200">
                <a:solidFill>
                  <a:schemeClr val="tx1"/>
                </a:solidFill>
                <a:latin typeface="+mn-lt"/>
                <a:ea typeface="+mn-ea"/>
                <a:cs typeface="+mn-cs"/>
              </a:rPr>
              <a:t>You may use the search field to enter the product name or chemical compound.</a:t>
            </a:r>
          </a:p>
          <a:p>
            <a:pPr marL="171450" indent="-171450">
              <a:buFont typeface="Arial" panose="020B0604020202020204" pitchFamily="34" charset="0"/>
              <a:buChar char="•"/>
            </a:pPr>
            <a:r>
              <a:rPr lang="en-US" sz="800" kern="1200">
                <a:solidFill>
                  <a:schemeClr val="tx1"/>
                </a:solidFill>
                <a:latin typeface="+mn-lt"/>
                <a:ea typeface="+mn-ea"/>
                <a:cs typeface="+mn-cs"/>
              </a:rPr>
              <a:t>Or you may scroll through the dropdown list.</a:t>
            </a:r>
          </a:p>
          <a:p>
            <a:pPr marL="171450" indent="-171450">
              <a:buFont typeface="Arial" panose="020B0604020202020204" pitchFamily="34" charset="0"/>
              <a:buChar char="•"/>
            </a:pPr>
            <a:r>
              <a:rPr lang="en-US" sz="800" kern="1200">
                <a:solidFill>
                  <a:schemeClr val="tx1"/>
                </a:solidFill>
                <a:latin typeface="+mn-lt"/>
                <a:ea typeface="+mn-ea"/>
                <a:cs typeface="+mn-cs"/>
              </a:rPr>
              <a:t>There may be multiple vendors for the same product,</a:t>
            </a:r>
            <a:r>
              <a:rPr lang="en-US" sz="800" kern="1200" baseline="0">
                <a:solidFill>
                  <a:schemeClr val="tx1"/>
                </a:solidFill>
                <a:latin typeface="+mn-lt"/>
                <a:ea typeface="+mn-ea"/>
                <a:cs typeface="+mn-cs"/>
              </a:rPr>
              <a:t> so please check the product that you received against the safety data sheet.</a:t>
            </a:r>
          </a:p>
          <a:p>
            <a:pPr marL="171450" indent="-171450">
              <a:buFont typeface="Arial" panose="020B0604020202020204" pitchFamily="34" charset="0"/>
              <a:buChar char="•"/>
            </a:pPr>
            <a:r>
              <a:rPr lang="en-US" sz="800" kern="1200" baseline="0">
                <a:solidFill>
                  <a:schemeClr val="tx1"/>
                </a:solidFill>
                <a:latin typeface="+mn-lt"/>
                <a:ea typeface="+mn-ea"/>
                <a:cs typeface="+mn-cs"/>
              </a:rPr>
              <a:t>If you do not see a sheet that you need, please contact the </a:t>
            </a:r>
            <a:r>
              <a:rPr lang="en-US" sz="1200" kern="1200">
                <a:solidFill>
                  <a:schemeClr val="tx1"/>
                </a:solidFill>
                <a:effectLst/>
                <a:latin typeface="+mn-lt"/>
                <a:ea typeface="+mn-ea"/>
                <a:cs typeface="+mn-cs"/>
              </a:rPr>
              <a:t>National Policy Manager for the Survey Supply Procurement Program.</a:t>
            </a:r>
          </a:p>
          <a:p>
            <a:endParaRPr lang="en-US" sz="8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AA7224F-2661-4AE5-871A-EFDDDF917E24}" type="slidenum">
              <a:rPr lang="en-US" smtClean="0"/>
              <a:t>15</a:t>
            </a:fld>
            <a:endParaRPr lang="en-US"/>
          </a:p>
        </p:txBody>
      </p:sp>
    </p:spTree>
    <p:extLst>
      <p:ext uri="{BB962C8B-B14F-4D97-AF65-F5344CB8AC3E}">
        <p14:creationId xmlns:p14="http://schemas.microsoft.com/office/powerpoint/2010/main" val="108313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The next document is the Survey Supplies Best Practices.</a:t>
            </a:r>
          </a:p>
          <a:p>
            <a:pPr marL="342900" indent="-342900">
              <a:buFont typeface="Arial" panose="020B0604020202020204" pitchFamily="34" charset="0"/>
              <a:buChar char="•"/>
            </a:pPr>
            <a:r>
              <a:rPr lang="en-US" sz="2000" kern="1200">
                <a:solidFill>
                  <a:schemeClr val="tx1"/>
                </a:solidFill>
                <a:latin typeface="+mn-lt"/>
                <a:ea typeface="+mn-ea"/>
                <a:cs typeface="+mn-cs"/>
              </a:rPr>
              <a:t>Please read the document in its entirety.</a:t>
            </a:r>
          </a:p>
          <a:p>
            <a:pPr marL="342900" indent="-342900">
              <a:buFont typeface="Arial" panose="020B0604020202020204" pitchFamily="34" charset="0"/>
              <a:buChar char="•"/>
            </a:pPr>
            <a:r>
              <a:rPr lang="en-US" sz="2000" kern="1200">
                <a:solidFill>
                  <a:schemeClr val="tx1"/>
                </a:solidFill>
                <a:latin typeface="+mn-lt"/>
                <a:ea typeface="+mn-ea"/>
                <a:cs typeface="+mn-cs"/>
              </a:rPr>
              <a:t>There is important information about how to fill out the fields when</a:t>
            </a:r>
            <a:r>
              <a:rPr lang="en-US" sz="2000" kern="1200" baseline="0">
                <a:solidFill>
                  <a:schemeClr val="tx1"/>
                </a:solidFill>
                <a:latin typeface="+mn-lt"/>
                <a:ea typeface="+mn-ea"/>
                <a:cs typeface="+mn-cs"/>
              </a:rPr>
              <a:t> you are ordering products.</a:t>
            </a:r>
            <a:endParaRPr lang="en-US" sz="2000" kern="1200">
              <a:solidFill>
                <a:schemeClr val="tx1"/>
              </a:solidFill>
              <a:latin typeface="+mn-lt"/>
              <a:ea typeface="+mn-ea"/>
              <a:cs typeface="+mn-cs"/>
            </a:endParaRPr>
          </a:p>
          <a:p>
            <a:pPr marL="342900" indent="-342900">
              <a:buFont typeface="Arial" panose="020B0604020202020204" pitchFamily="34" charset="0"/>
              <a:buChar char="•"/>
            </a:pPr>
            <a:r>
              <a:rPr lang="en-US" sz="2000" kern="1200">
                <a:solidFill>
                  <a:schemeClr val="tx1"/>
                </a:solidFill>
                <a:latin typeface="+mn-lt"/>
                <a:ea typeface="+mn-ea"/>
                <a:cs typeface="+mn-cs"/>
              </a:rPr>
              <a:t>Filling the fields out incorrectly can greatly impact how</a:t>
            </a:r>
            <a:r>
              <a:rPr lang="en-US" sz="2000" kern="1200" baseline="0">
                <a:solidFill>
                  <a:schemeClr val="tx1"/>
                </a:solidFill>
                <a:latin typeface="+mn-lt"/>
                <a:ea typeface="+mn-ea"/>
                <a:cs typeface="+mn-cs"/>
              </a:rPr>
              <a:t> and </a:t>
            </a:r>
            <a:r>
              <a:rPr lang="en-US" sz="2000" kern="1200">
                <a:solidFill>
                  <a:schemeClr val="tx1"/>
                </a:solidFill>
                <a:latin typeface="+mn-lt"/>
                <a:ea typeface="+mn-ea"/>
                <a:cs typeface="+mn-cs"/>
              </a:rPr>
              <a:t>when you receive your products.</a:t>
            </a:r>
          </a:p>
          <a:p>
            <a:pPr marL="342900" indent="-342900">
              <a:buFont typeface="Arial" panose="020B0604020202020204" pitchFamily="34" charset="0"/>
              <a:buChar char="•"/>
            </a:pPr>
            <a:r>
              <a:rPr lang="en-US" sz="2000" kern="1200">
                <a:solidFill>
                  <a:schemeClr val="tx1"/>
                </a:solidFill>
                <a:latin typeface="+mn-lt"/>
                <a:ea typeface="+mn-ea"/>
                <a:cs typeface="+mn-cs"/>
              </a:rPr>
              <a:t>Some critical points to remember:</a:t>
            </a:r>
          </a:p>
          <a:p>
            <a:pPr marL="342900" indent="-342900">
              <a:buFont typeface="Arial" panose="020B0604020202020204" pitchFamily="34" charset="0"/>
              <a:buChar char="•"/>
            </a:pPr>
            <a:r>
              <a:rPr lang="en-US" sz="2000" kern="1200">
                <a:solidFill>
                  <a:schemeClr val="tx1"/>
                </a:solidFill>
                <a:latin typeface="+mn-lt"/>
                <a:ea typeface="+mn-ea"/>
                <a:cs typeface="+mn-cs"/>
              </a:rPr>
              <a:t>DO NOT USE P.O. Boxes!!</a:t>
            </a:r>
          </a:p>
          <a:p>
            <a:pPr marL="342900" indent="-342900">
              <a:buFont typeface="Arial" panose="020B0604020202020204" pitchFamily="34" charset="0"/>
              <a:buChar char="•"/>
            </a:pPr>
            <a:r>
              <a:rPr lang="en-US" sz="2000" kern="1200">
                <a:solidFill>
                  <a:schemeClr val="tx1"/>
                </a:solidFill>
                <a:latin typeface="+mn-lt"/>
                <a:ea typeface="+mn-ea"/>
                <a:cs typeface="+mn-cs"/>
              </a:rPr>
              <a:t>Please</a:t>
            </a:r>
            <a:r>
              <a:rPr lang="en-US" sz="2000" kern="1200" baseline="0">
                <a:solidFill>
                  <a:schemeClr val="tx1"/>
                </a:solidFill>
                <a:latin typeface="+mn-lt"/>
                <a:ea typeface="+mn-ea"/>
                <a:cs typeface="+mn-cs"/>
              </a:rPr>
              <a:t> p</a:t>
            </a:r>
            <a:r>
              <a:rPr lang="en-US" sz="2000" kern="1200">
                <a:solidFill>
                  <a:schemeClr val="tx1"/>
                </a:solidFill>
                <a:latin typeface="+mn-lt"/>
                <a:ea typeface="+mn-ea"/>
                <a:cs typeface="+mn-cs"/>
              </a:rPr>
              <a:t>rovide an address where there will always be someone physically present.</a:t>
            </a:r>
          </a:p>
          <a:p>
            <a:pPr marL="342900" indent="-342900">
              <a:buFont typeface="Arial" panose="020B0604020202020204" pitchFamily="34" charset="0"/>
              <a:buChar char="•"/>
            </a:pPr>
            <a:r>
              <a:rPr lang="en-US" sz="2000" kern="1200">
                <a:solidFill>
                  <a:schemeClr val="tx1"/>
                </a:solidFill>
                <a:latin typeface="+mn-lt"/>
                <a:ea typeface="+mn-ea"/>
                <a:cs typeface="+mn-cs"/>
              </a:rPr>
              <a:t>We cannot call ahead before shipments arrive.</a:t>
            </a:r>
          </a:p>
        </p:txBody>
      </p:sp>
      <p:sp>
        <p:nvSpPr>
          <p:cNvPr id="4" name="Slide Number Placeholder 3"/>
          <p:cNvSpPr>
            <a:spLocks noGrp="1"/>
          </p:cNvSpPr>
          <p:nvPr>
            <p:ph type="sldNum" sz="quarter" idx="10"/>
          </p:nvPr>
        </p:nvSpPr>
        <p:spPr/>
        <p:txBody>
          <a:bodyPr/>
          <a:lstStyle/>
          <a:p>
            <a:fld id="{0AA7224F-2661-4AE5-871A-EFDDDF917E24}" type="slidenum">
              <a:rPr lang="en-US" smtClean="0"/>
              <a:t>16</a:t>
            </a:fld>
            <a:endParaRPr lang="en-US"/>
          </a:p>
        </p:txBody>
      </p:sp>
    </p:spTree>
    <p:extLst>
      <p:ext uri="{BB962C8B-B14F-4D97-AF65-F5344CB8AC3E}">
        <p14:creationId xmlns:p14="http://schemas.microsoft.com/office/powerpoint/2010/main" val="3755187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a:t>In that first section, an important document is the Lure Shelf Life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Please read the document in its entirety.</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In general, lures are very inexpensive. Most moth lures cost less than 50 cents each.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Using lures that have lost effectiveness is a waste of all of the associated costs of the survey.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In addition, it lowers the confidence in the negative data that is collected. </a:t>
            </a:r>
          </a:p>
          <a:p>
            <a:pPr marL="171450" indent="-171450">
              <a:buFont typeface="Arial" panose="020B0604020202020204" pitchFamily="34" charset="0"/>
              <a:buChar char="•"/>
            </a:pPr>
            <a:r>
              <a:rPr lang="en-US" sz="1400" kern="1200">
                <a:solidFill>
                  <a:schemeClr val="tx1"/>
                </a:solidFill>
                <a:latin typeface="+mn-lt"/>
                <a:ea typeface="+mn-ea"/>
                <a:cs typeface="+mn-cs"/>
              </a:rPr>
              <a:t>General points to remember: </a:t>
            </a:r>
          </a:p>
          <a:p>
            <a:pPr marL="742950" lvl="1" indent="-285750">
              <a:buFont typeface="Courier New" panose="02070309020205020404" pitchFamily="49" charset="0"/>
              <a:buChar char="o"/>
            </a:pPr>
            <a:r>
              <a:rPr lang="en-US" sz="1400" kern="1200">
                <a:solidFill>
                  <a:schemeClr val="tx1"/>
                </a:solidFill>
                <a:latin typeface="+mn-lt"/>
                <a:ea typeface="+mn-ea"/>
                <a:cs typeface="+mn-cs"/>
              </a:rPr>
              <a:t>Round up your lure orders by 20%.</a:t>
            </a:r>
          </a:p>
          <a:p>
            <a:pPr marL="1200150" lvl="2" indent="-285750">
              <a:buFont typeface="Wingdings" panose="05000000000000000000" pitchFamily="2" charset="2"/>
              <a:buChar char="§"/>
            </a:pPr>
            <a:r>
              <a:rPr lang="en-US" sz="1400" kern="1200">
                <a:solidFill>
                  <a:schemeClr val="tx1"/>
                </a:solidFill>
                <a:latin typeface="+mn-lt"/>
                <a:ea typeface="+mn-ea"/>
                <a:cs typeface="+mn-cs"/>
              </a:rPr>
              <a:t>This reduces the amount</a:t>
            </a:r>
            <a:r>
              <a:rPr lang="en-US" sz="1400" kern="1200" baseline="0">
                <a:solidFill>
                  <a:schemeClr val="tx1"/>
                </a:solidFill>
                <a:latin typeface="+mn-lt"/>
                <a:ea typeface="+mn-ea"/>
                <a:cs typeface="+mn-cs"/>
              </a:rPr>
              <a:t> of orders that need to be placed outside the open periods.</a:t>
            </a:r>
            <a:endParaRPr lang="en-US" sz="1400" kern="1200">
              <a:solidFill>
                <a:schemeClr val="tx1"/>
              </a:solidFill>
              <a:latin typeface="+mn-lt"/>
              <a:ea typeface="+mn-ea"/>
              <a:cs typeface="+mn-cs"/>
            </a:endParaRPr>
          </a:p>
          <a:p>
            <a:pPr marL="742950" lvl="1" indent="-285750">
              <a:buFont typeface="Courier New" panose="02070309020205020404" pitchFamily="49" charset="0"/>
              <a:buChar char="o"/>
            </a:pPr>
            <a:r>
              <a:rPr lang="en-US" sz="900" kern="1200">
                <a:solidFill>
                  <a:schemeClr val="tx1"/>
                </a:solidFill>
                <a:latin typeface="+mn-lt"/>
                <a:ea typeface="+mn-ea"/>
                <a:cs typeface="+mn-cs"/>
              </a:rPr>
              <a:t>Order septa lures fresh each year (this would be most moth lures) and also:</a:t>
            </a:r>
            <a:endParaRPr lang="en-US" sz="1400" kern="1200">
              <a:solidFill>
                <a:schemeClr val="tx1"/>
              </a:solidFill>
              <a:latin typeface="+mn-lt"/>
              <a:ea typeface="+mn-ea"/>
              <a:cs typeface="+mn-cs"/>
            </a:endParaRPr>
          </a:p>
          <a:p>
            <a:pPr marL="1085850" lvl="2" indent="-171450">
              <a:buFont typeface="Wingdings" panose="05000000000000000000" pitchFamily="2" charset="2"/>
              <a:buChar char="§"/>
            </a:pPr>
            <a:r>
              <a:rPr lang="en-US" sz="1200" kern="1200">
                <a:solidFill>
                  <a:schemeClr val="tx1"/>
                </a:solidFill>
                <a:latin typeface="+mn-lt"/>
                <a:ea typeface="+mn-ea"/>
                <a:cs typeface="+mn-cs"/>
              </a:rPr>
              <a:t>Geranyl </a:t>
            </a:r>
            <a:r>
              <a:rPr lang="en-US" sz="1200" kern="1200" err="1">
                <a:solidFill>
                  <a:schemeClr val="tx1"/>
                </a:solidFill>
                <a:latin typeface="+mn-lt"/>
                <a:ea typeface="+mn-ea"/>
                <a:cs typeface="+mn-cs"/>
              </a:rPr>
              <a:t>Acetol</a:t>
            </a:r>
            <a:r>
              <a:rPr lang="en-US" sz="1200" kern="1200">
                <a:solidFill>
                  <a:schemeClr val="tx1"/>
                </a:solidFill>
                <a:latin typeface="+mn-lt"/>
                <a:ea typeface="+mn-ea"/>
                <a:cs typeface="+mn-cs"/>
              </a:rPr>
              <a:t> Lure</a:t>
            </a:r>
          </a:p>
          <a:p>
            <a:pPr lvl="2" indent="111125">
              <a:buSzPct val="80000"/>
              <a:buFont typeface="Wingdings" panose="05000000000000000000" pitchFamily="2" charset="2"/>
              <a:buChar char="§"/>
            </a:pPr>
            <a:r>
              <a:rPr lang="en-US" sz="1200" kern="1200" err="1">
                <a:solidFill>
                  <a:schemeClr val="tx1"/>
                </a:solidFill>
                <a:latin typeface="+mn-lt"/>
                <a:ea typeface="+mn-ea"/>
                <a:cs typeface="+mn-cs"/>
              </a:rPr>
              <a:t>Khapra</a:t>
            </a:r>
            <a:r>
              <a:rPr lang="en-US" sz="1200" kern="1200">
                <a:solidFill>
                  <a:schemeClr val="tx1"/>
                </a:solidFill>
                <a:latin typeface="+mn-lt"/>
                <a:ea typeface="+mn-ea"/>
                <a:cs typeface="+mn-cs"/>
              </a:rPr>
              <a:t> Beetle Lure</a:t>
            </a:r>
          </a:p>
          <a:p>
            <a:pPr lvl="2" indent="111125">
              <a:buSzPct val="80000"/>
              <a:buFont typeface="Wingdings" panose="05000000000000000000" pitchFamily="2" charset="2"/>
              <a:buChar char="§"/>
            </a:pPr>
            <a:r>
              <a:rPr lang="en-US" sz="1200" kern="1200">
                <a:solidFill>
                  <a:schemeClr val="tx1"/>
                </a:solidFill>
                <a:latin typeface="+mn-lt"/>
                <a:ea typeface="+mn-ea"/>
                <a:cs typeface="+mn-cs"/>
              </a:rPr>
              <a:t>Platypus </a:t>
            </a:r>
            <a:r>
              <a:rPr lang="en-US" sz="1200" kern="1200" err="1">
                <a:solidFill>
                  <a:schemeClr val="tx1"/>
                </a:solidFill>
                <a:latin typeface="+mn-lt"/>
                <a:ea typeface="+mn-ea"/>
                <a:cs typeface="+mn-cs"/>
              </a:rPr>
              <a:t>quercivorus</a:t>
            </a:r>
            <a:r>
              <a:rPr lang="en-US" sz="1200" kern="1200">
                <a:solidFill>
                  <a:schemeClr val="tx1"/>
                </a:solidFill>
                <a:latin typeface="+mn-lt"/>
                <a:ea typeface="+mn-ea"/>
                <a:cs typeface="+mn-cs"/>
              </a:rPr>
              <a:t> Lure</a:t>
            </a:r>
          </a:p>
          <a:p>
            <a:pPr marL="171450" lvl="0" indent="-171450">
              <a:buSzPct val="80000"/>
              <a:buFont typeface="Arial" panose="020B0604020202020204" pitchFamily="34" charset="0"/>
              <a:buChar char="•"/>
            </a:pPr>
            <a:r>
              <a:rPr lang="en-US" sz="1200" kern="1200">
                <a:solidFill>
                  <a:schemeClr val="tx1"/>
                </a:solidFill>
                <a:latin typeface="+mn-lt"/>
                <a:ea typeface="+mn-ea"/>
                <a:cs typeface="+mn-cs"/>
              </a:rPr>
              <a:t>Refer to the guidance document for exceptions on some moth lures that last for several</a:t>
            </a:r>
            <a:r>
              <a:rPr lang="en-US" sz="1200" kern="1200" baseline="0">
                <a:solidFill>
                  <a:schemeClr val="tx1"/>
                </a:solidFill>
                <a:latin typeface="+mn-lt"/>
                <a:ea typeface="+mn-ea"/>
                <a:cs typeface="+mn-cs"/>
              </a:rPr>
              <a:t> years</a:t>
            </a:r>
            <a:r>
              <a:rPr lang="en-US" sz="1200" kern="1200">
                <a:solidFill>
                  <a:schemeClr val="tx1"/>
                </a:solidFill>
                <a:latin typeface="+mn-lt"/>
                <a:ea typeface="+mn-ea"/>
                <a:cs typeface="+mn-cs"/>
              </a:rPr>
              <a:t>.</a:t>
            </a:r>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17</a:t>
            </a:fld>
            <a:endParaRPr lang="en-US"/>
          </a:p>
        </p:txBody>
      </p:sp>
    </p:spTree>
    <p:extLst>
      <p:ext uri="{BB962C8B-B14F-4D97-AF65-F5344CB8AC3E}">
        <p14:creationId xmlns:p14="http://schemas.microsoft.com/office/powerpoint/2010/main" val="525762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b="1" kern="1200">
                <a:solidFill>
                  <a:schemeClr val="tx1"/>
                </a:solidFill>
                <a:latin typeface="+mn-lt"/>
                <a:ea typeface="+mn-ea"/>
                <a:cs typeface="+mn-cs"/>
              </a:rPr>
              <a:t>The next document is for</a:t>
            </a:r>
            <a:r>
              <a:rPr lang="en-US" sz="1200" b="1" kern="1200" baseline="0">
                <a:solidFill>
                  <a:schemeClr val="tx1"/>
                </a:solidFill>
                <a:latin typeface="+mn-lt"/>
                <a:ea typeface="+mn-ea"/>
                <a:cs typeface="+mn-cs"/>
              </a:rPr>
              <a:t> </a:t>
            </a:r>
            <a:r>
              <a:rPr lang="en-US" sz="1200" b="1" kern="1200">
                <a:solidFill>
                  <a:schemeClr val="tx1"/>
                </a:solidFill>
                <a:latin typeface="+mn-lt"/>
                <a:ea typeface="+mn-ea"/>
                <a:cs typeface="+mn-cs"/>
              </a:rPr>
              <a:t>Orders placed outside of open periods:</a:t>
            </a:r>
          </a:p>
          <a:p>
            <a:pPr marL="171450" indent="-171450">
              <a:buFont typeface="Arial" panose="020B0604020202020204" pitchFamily="34" charset="0"/>
              <a:buChar char="•"/>
            </a:pPr>
            <a:r>
              <a:rPr lang="en-US" sz="1200" kern="1200">
                <a:solidFill>
                  <a:schemeClr val="tx1"/>
                </a:solidFill>
                <a:latin typeface="+mn-lt"/>
                <a:ea typeface="+mn-ea"/>
                <a:cs typeface="+mn-cs"/>
              </a:rPr>
              <a:t>Outside of the open periods, states must request that the Pest Detection National Operations Manager place the orders. </a:t>
            </a:r>
          </a:p>
          <a:p>
            <a:pPr marL="171450" indent="-171450">
              <a:buFont typeface="Arial" panose="020B0604020202020204" pitchFamily="34" charset="0"/>
              <a:buChar char="•"/>
            </a:pPr>
            <a:r>
              <a:rPr lang="en-US" sz="1200" kern="1200">
                <a:solidFill>
                  <a:schemeClr val="tx1"/>
                </a:solidFill>
                <a:latin typeface="+mn-lt"/>
                <a:ea typeface="+mn-ea"/>
                <a:cs typeface="+mn-cs"/>
              </a:rPr>
              <a:t>The IPHIS catalog is closed</a:t>
            </a:r>
            <a:r>
              <a:rPr lang="en-US" sz="1200" kern="1200" baseline="0">
                <a:solidFill>
                  <a:schemeClr val="tx1"/>
                </a:solidFill>
                <a:latin typeface="+mn-lt"/>
                <a:ea typeface="+mn-ea"/>
                <a:cs typeface="+mn-cs"/>
              </a:rPr>
              <a:t> during these times.</a:t>
            </a:r>
            <a:endParaRPr lang="en-US" sz="1200" kern="1200">
              <a:solidFill>
                <a:schemeClr val="tx1"/>
              </a:solidFill>
              <a:latin typeface="+mn-lt"/>
              <a:ea typeface="+mn-ea"/>
              <a:cs typeface="+mn-cs"/>
            </a:endParaRPr>
          </a:p>
          <a:p>
            <a:pPr marL="171450" indent="-171450">
              <a:buFont typeface="Arial" panose="020B0604020202020204" pitchFamily="34" charset="0"/>
              <a:buChar char="•"/>
            </a:pPr>
            <a:r>
              <a:rPr lang="en-US" sz="1200" kern="1200">
                <a:solidFill>
                  <a:schemeClr val="tx1"/>
                </a:solidFill>
                <a:latin typeface="+mn-lt"/>
                <a:ea typeface="+mn-ea"/>
                <a:cs typeface="+mn-cs"/>
              </a:rPr>
              <a:t>The </a:t>
            </a:r>
            <a:r>
              <a:rPr lang="en-US" sz="1200" u="sng" kern="1200">
                <a:solidFill>
                  <a:schemeClr val="tx1"/>
                </a:solidFill>
                <a:latin typeface="+mn-lt"/>
                <a:ea typeface="+mn-ea"/>
                <a:cs typeface="+mn-cs"/>
                <a:hlinkClick r:id="rId3"/>
              </a:rPr>
              <a:t>Order form</a:t>
            </a:r>
            <a:r>
              <a:rPr lang="en-US" sz="1200" kern="1200">
                <a:solidFill>
                  <a:schemeClr val="tx1"/>
                </a:solidFill>
                <a:latin typeface="+mn-lt"/>
                <a:ea typeface="+mn-ea"/>
                <a:cs typeface="+mn-cs"/>
              </a:rPr>
              <a:t> for orders placed outside of the ordering open period must be sent to the National Operations Manager.</a:t>
            </a:r>
          </a:p>
          <a:p>
            <a:pPr marL="171450" indent="-171450">
              <a:buFont typeface="Arial" panose="020B0604020202020204" pitchFamily="34" charset="0"/>
              <a:buChar char="•"/>
            </a:pPr>
            <a:r>
              <a:rPr lang="en-US" sz="1200" kern="1200">
                <a:solidFill>
                  <a:schemeClr val="tx1"/>
                </a:solidFill>
                <a:latin typeface="+mn-lt"/>
                <a:ea typeface="+mn-ea"/>
                <a:cs typeface="+mn-cs"/>
              </a:rPr>
              <a:t>For these orders, the Survey Supply Program </a:t>
            </a:r>
            <a:r>
              <a:rPr lang="en-US" sz="1200" b="1" kern="1200">
                <a:solidFill>
                  <a:schemeClr val="tx1"/>
                </a:solidFill>
                <a:latin typeface="+mn-lt"/>
                <a:ea typeface="+mn-ea"/>
                <a:cs typeface="+mn-cs"/>
              </a:rPr>
              <a:t>cannot guarantee </a:t>
            </a:r>
            <a:r>
              <a:rPr lang="en-US" sz="1200" kern="1200">
                <a:solidFill>
                  <a:schemeClr val="tx1"/>
                </a:solidFill>
                <a:latin typeface="+mn-lt"/>
                <a:ea typeface="+mn-ea"/>
                <a:cs typeface="+mn-cs"/>
              </a:rPr>
              <a:t>that the products will be in stock or able to be shipped by the requested date. </a:t>
            </a:r>
          </a:p>
          <a:p>
            <a:pPr marL="171450" indent="-171450">
              <a:buFont typeface="Arial" panose="020B0604020202020204" pitchFamily="34" charset="0"/>
              <a:buChar char="•"/>
            </a:pPr>
            <a:r>
              <a:rPr lang="en-US" sz="1200" kern="1200">
                <a:solidFill>
                  <a:schemeClr val="tx1"/>
                </a:solidFill>
                <a:latin typeface="+mn-lt"/>
                <a:ea typeface="+mn-ea"/>
                <a:cs typeface="+mn-cs"/>
              </a:rPr>
              <a:t>Requests for products for emergency programs will always be honored</a:t>
            </a:r>
            <a:r>
              <a:rPr lang="en-US" sz="1200" kern="1200" baseline="0">
                <a:solidFill>
                  <a:schemeClr val="tx1"/>
                </a:solidFill>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18</a:t>
            </a:fld>
            <a:endParaRPr lang="en-US"/>
          </a:p>
        </p:txBody>
      </p:sp>
    </p:spTree>
    <p:extLst>
      <p:ext uri="{BB962C8B-B14F-4D97-AF65-F5344CB8AC3E}">
        <p14:creationId xmlns:p14="http://schemas.microsoft.com/office/powerpoint/2010/main" val="170492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b="1" kern="1200">
                <a:solidFill>
                  <a:schemeClr val="tx1"/>
                </a:solidFill>
                <a:latin typeface="+mn-lt"/>
                <a:ea typeface="+mn-ea"/>
                <a:cs typeface="+mn-cs"/>
              </a:rPr>
              <a:t>Survey Supplies Best Practices:</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There are places in the process where errors can occur.</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But, there are steps that you can take to help us get the products to you on time.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By working together, we can ensure that you receive the correct products on time, and that mistakes are quickly addressed. </a:t>
            </a:r>
          </a:p>
          <a:p>
            <a:pPr marL="171450" indent="-171450">
              <a:buFont typeface="Arial" panose="020B0604020202020204" pitchFamily="34" charset="0"/>
              <a:buChar char="•"/>
            </a:pPr>
            <a:r>
              <a:rPr lang="en-US" sz="1200" kern="1200">
                <a:solidFill>
                  <a:schemeClr val="tx1"/>
                </a:solidFill>
                <a:latin typeface="+mn-lt"/>
                <a:ea typeface="+mn-ea"/>
                <a:cs typeface="+mn-cs"/>
              </a:rPr>
              <a:t>When you receive the order, please open the box and check all supplies against your order form. </a:t>
            </a:r>
          </a:p>
          <a:p>
            <a:pPr marL="171450" indent="-171450">
              <a:buFont typeface="Arial" panose="020B0604020202020204" pitchFamily="34" charset="0"/>
              <a:buChar char="•"/>
            </a:pPr>
            <a:r>
              <a:rPr lang="en-US" sz="1200" kern="1200">
                <a:solidFill>
                  <a:schemeClr val="tx1"/>
                </a:solidFill>
                <a:latin typeface="+mn-lt"/>
                <a:ea typeface="+mn-ea"/>
                <a:cs typeface="+mn-cs"/>
              </a:rPr>
              <a:t>Check expiration dates on products</a:t>
            </a:r>
            <a:r>
              <a:rPr lang="en-US" sz="1200" kern="1200" baseline="0">
                <a:solidFill>
                  <a:schemeClr val="tx1"/>
                </a:solidFill>
                <a:latin typeface="+mn-lt"/>
                <a:ea typeface="+mn-ea"/>
                <a:cs typeface="+mn-cs"/>
              </a:rPr>
              <a:t> to ensure the products will be good for the duration of your survey season.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a:solidFill>
                  <a:schemeClr val="tx1"/>
                </a:solidFill>
                <a:latin typeface="+mn-lt"/>
                <a:ea typeface="+mn-ea"/>
                <a:cs typeface="+mn-cs"/>
              </a:rPr>
              <a:t>You can also check the “My Orders” page in IPHIS to view the status of your orders. </a:t>
            </a:r>
          </a:p>
        </p:txBody>
      </p:sp>
      <p:sp>
        <p:nvSpPr>
          <p:cNvPr id="4" name="Slide Number Placeholder 3"/>
          <p:cNvSpPr>
            <a:spLocks noGrp="1"/>
          </p:cNvSpPr>
          <p:nvPr>
            <p:ph type="sldNum" sz="quarter" idx="10"/>
          </p:nvPr>
        </p:nvSpPr>
        <p:spPr/>
        <p:txBody>
          <a:bodyPr/>
          <a:lstStyle/>
          <a:p>
            <a:fld id="{0AA7224F-2661-4AE5-871A-EFDDDF917E24}" type="slidenum">
              <a:rPr lang="en-US" smtClean="0"/>
              <a:t>20</a:t>
            </a:fld>
            <a:endParaRPr lang="en-US"/>
          </a:p>
        </p:txBody>
      </p:sp>
    </p:spTree>
    <p:extLst>
      <p:ext uri="{BB962C8B-B14F-4D97-AF65-F5344CB8AC3E}">
        <p14:creationId xmlns:p14="http://schemas.microsoft.com/office/powerpoint/2010/main" val="208361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 have mention the 2 Ordering Open Periods.</a:t>
            </a:r>
          </a:p>
          <a:p>
            <a:endParaRPr lang="en-US"/>
          </a:p>
          <a:p>
            <a:r>
              <a:rPr lang="en-US"/>
              <a:t>The</a:t>
            </a:r>
            <a:r>
              <a:rPr lang="en-US" baseline="0"/>
              <a:t> First Ordering Open Period is in the: </a:t>
            </a:r>
          </a:p>
          <a:p>
            <a:endParaRPr lang="en-US" baseline="0"/>
          </a:p>
          <a:p>
            <a:r>
              <a:rPr lang="en-US" baseline="0"/>
              <a:t>-Fall of 2018</a:t>
            </a:r>
          </a:p>
          <a:p>
            <a:r>
              <a:rPr lang="en-US" baseline="0"/>
              <a:t>-Opens -September 17</a:t>
            </a:r>
            <a:r>
              <a:rPr lang="en-US" baseline="30000"/>
              <a:t>th</a:t>
            </a:r>
            <a:r>
              <a:rPr lang="en-US" baseline="0"/>
              <a:t> </a:t>
            </a:r>
          </a:p>
          <a:p>
            <a:r>
              <a:rPr lang="en-US" baseline="0"/>
              <a:t>-Closes – November 30</a:t>
            </a:r>
            <a:r>
              <a:rPr lang="en-US" baseline="30000"/>
              <a:t>th</a:t>
            </a:r>
            <a:endParaRPr lang="en-US" baseline="0"/>
          </a:p>
          <a:p>
            <a:endParaRPr lang="en-US" baseline="0"/>
          </a:p>
          <a:p>
            <a:r>
              <a:rPr lang="en-US" baseline="0"/>
              <a:t>The Second Ordering Open Period is in the Winter of 2018 or Spring of 2019</a:t>
            </a:r>
          </a:p>
          <a:p>
            <a:endParaRPr lang="en-US" baseline="0"/>
          </a:p>
          <a:p>
            <a:r>
              <a:rPr lang="en-US" baseline="0"/>
              <a:t>-It is Dependent on the Farm Bill Spending Plan</a:t>
            </a:r>
          </a:p>
          <a:p>
            <a:endParaRPr lang="en-US" baseline="0"/>
          </a:p>
          <a:p>
            <a:r>
              <a:rPr lang="en-US"/>
              <a:t>It is highly recommended</a:t>
            </a:r>
            <a:r>
              <a:rPr lang="en-US" baseline="0"/>
              <a:t> to place your survey orders during these ordering open periods.</a:t>
            </a:r>
            <a:r>
              <a:rPr lang="en-US"/>
              <a:t> </a:t>
            </a:r>
          </a:p>
          <a:p>
            <a:endParaRPr lang="en-US"/>
          </a:p>
          <a:p>
            <a:r>
              <a:rPr lang="en-US"/>
              <a:t>**There is a separate</a:t>
            </a:r>
            <a:r>
              <a:rPr lang="en-US" baseline="0"/>
              <a:t> ordering period for EAB surveys. Usually in February.</a:t>
            </a:r>
            <a:endParaRPr lang="en-US"/>
          </a:p>
          <a:p>
            <a:endParaRPr lang="en-US"/>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1818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b="1" kern="1200">
                <a:solidFill>
                  <a:schemeClr val="tx1"/>
                </a:solidFill>
                <a:latin typeface="+mn-lt"/>
                <a:ea typeface="+mn-ea"/>
                <a:cs typeface="+mn-cs"/>
              </a:rPr>
              <a:t>Survey Supplies Best Practices:</a:t>
            </a:r>
          </a:p>
          <a:p>
            <a:pPr marL="171450" indent="-171450">
              <a:buFont typeface="Arial" panose="020B0604020202020204" pitchFamily="34" charset="0"/>
              <a:buChar char="•"/>
            </a:pPr>
            <a:r>
              <a:rPr lang="en-US" sz="1200" kern="1200">
                <a:solidFill>
                  <a:schemeClr val="tx1"/>
                </a:solidFill>
                <a:latin typeface="+mn-lt"/>
                <a:ea typeface="+mn-ea"/>
                <a:cs typeface="+mn-cs"/>
              </a:rPr>
              <a:t>You may contact the National Operations Manager to inquire why something is on backorder/was not shipped. </a:t>
            </a:r>
          </a:p>
          <a:p>
            <a:pPr marL="171450" indent="-171450">
              <a:buFont typeface="Arial" panose="020B0604020202020204" pitchFamily="34" charset="0"/>
              <a:buChar char="•"/>
            </a:pPr>
            <a:r>
              <a:rPr lang="en-US" sz="1200" kern="1200">
                <a:solidFill>
                  <a:schemeClr val="tx1"/>
                </a:solidFill>
                <a:latin typeface="+mn-lt"/>
                <a:ea typeface="+mn-ea"/>
                <a:cs typeface="+mn-cs"/>
              </a:rPr>
              <a:t>Sometimes the warehouse is waiting on the items; </a:t>
            </a:r>
          </a:p>
          <a:p>
            <a:pPr marL="171450" indent="-171450">
              <a:buFont typeface="Arial" panose="020B0604020202020204" pitchFamily="34" charset="0"/>
              <a:buChar char="•"/>
            </a:pPr>
            <a:r>
              <a:rPr lang="en-US" sz="1200" kern="1200">
                <a:solidFill>
                  <a:schemeClr val="tx1"/>
                </a:solidFill>
                <a:latin typeface="+mn-lt"/>
                <a:ea typeface="+mn-ea"/>
                <a:cs typeface="+mn-cs"/>
              </a:rPr>
              <a:t>Other times there could be an error in shipping that we need to address. </a:t>
            </a:r>
          </a:p>
          <a:p>
            <a:pPr marL="171450" indent="-171450">
              <a:buFont typeface="Arial" panose="020B0604020202020204" pitchFamily="34" charset="0"/>
              <a:buChar char="•"/>
            </a:pPr>
            <a:r>
              <a:rPr lang="en-US" sz="1200" kern="1200">
                <a:solidFill>
                  <a:schemeClr val="tx1"/>
                </a:solidFill>
                <a:latin typeface="+mn-lt"/>
                <a:ea typeface="+mn-ea"/>
                <a:cs typeface="+mn-cs"/>
              </a:rPr>
              <a:t>If we catch this early, we can quickly address the issue. </a:t>
            </a:r>
            <a:endParaRPr lang="en-US" sz="1200" b="1"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AA7224F-2661-4AE5-871A-EFDDDF917E24}" type="slidenum">
              <a:rPr lang="en-US" smtClean="0"/>
              <a:t>21</a:t>
            </a:fld>
            <a:endParaRPr lang="en-US"/>
          </a:p>
        </p:txBody>
      </p:sp>
    </p:spTree>
    <p:extLst>
      <p:ext uri="{BB962C8B-B14F-4D97-AF65-F5344CB8AC3E}">
        <p14:creationId xmlns:p14="http://schemas.microsoft.com/office/powerpoint/2010/main" val="3859279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A7224F-2661-4AE5-871A-EFDDDF917E24}" type="slidenum">
              <a:rPr lang="en-US" smtClean="0"/>
              <a:t>24</a:t>
            </a:fld>
            <a:endParaRPr lang="en-US"/>
          </a:p>
        </p:txBody>
      </p:sp>
    </p:spTree>
    <p:extLst>
      <p:ext uri="{BB962C8B-B14F-4D97-AF65-F5344CB8AC3E}">
        <p14:creationId xmlns:p14="http://schemas.microsoft.com/office/powerpoint/2010/main" val="243320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there any questions on</a:t>
            </a:r>
            <a:r>
              <a:rPr lang="en-US" baseline="0"/>
              <a:t> </a:t>
            </a:r>
            <a:r>
              <a:rPr lang="en-US"/>
              <a:t>the topics that I have covered?</a:t>
            </a:r>
          </a:p>
        </p:txBody>
      </p:sp>
      <p:sp>
        <p:nvSpPr>
          <p:cNvPr id="4" name="Slide Number Placeholder 3"/>
          <p:cNvSpPr>
            <a:spLocks noGrp="1"/>
          </p:cNvSpPr>
          <p:nvPr>
            <p:ph type="sldNum" sz="quarter" idx="10"/>
          </p:nvPr>
        </p:nvSpPr>
        <p:spPr/>
        <p:txBody>
          <a:bodyPr/>
          <a:lstStyle/>
          <a:p>
            <a:fld id="{0AA7224F-2661-4AE5-871A-EFDDDF917E24}" type="slidenum">
              <a:rPr lang="en-US" smtClean="0"/>
              <a:t>26</a:t>
            </a:fld>
            <a:endParaRPr lang="en-US"/>
          </a:p>
        </p:txBody>
      </p:sp>
    </p:spTree>
    <p:extLst>
      <p:ext uri="{BB962C8B-B14F-4D97-AF65-F5344CB8AC3E}">
        <p14:creationId xmlns:p14="http://schemas.microsoft.com/office/powerpoint/2010/main" val="425015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final</a:t>
            </a:r>
            <a:r>
              <a:rPr lang="en-US" baseline="0"/>
              <a:t> section.</a:t>
            </a:r>
          </a:p>
          <a:p>
            <a:endParaRPr lang="en-US" baseline="0"/>
          </a:p>
          <a:p>
            <a:r>
              <a:rPr lang="en-US" baseline="0"/>
              <a:t>Survey Supply Ordering System Overview of IPHIS</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2214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IPHIS home screen.</a:t>
            </a:r>
          </a:p>
          <a:p>
            <a:endParaRPr lang="en-US"/>
          </a:p>
          <a:p>
            <a:r>
              <a:rPr lang="en-US"/>
              <a:t>Click on the Survey Supply -</a:t>
            </a:r>
            <a:r>
              <a:rPr lang="en-US" baseline="0"/>
              <a:t> Tab.</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52090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Screen will appear.</a:t>
            </a:r>
          </a:p>
          <a:p>
            <a:endParaRPr lang="en-US"/>
          </a:p>
          <a:p>
            <a:r>
              <a:rPr lang="en-US"/>
              <a:t>It will say Browse Catalog</a:t>
            </a:r>
          </a:p>
          <a:p>
            <a:endParaRPr lang="en-US"/>
          </a:p>
          <a:p>
            <a:r>
              <a:rPr lang="en-US"/>
              <a:t>Make sure that the “Availability” is set to YES</a:t>
            </a:r>
          </a:p>
          <a:p>
            <a:endParaRPr lang="en-US"/>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4476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a:t>
            </a:r>
            <a:r>
              <a:rPr lang="en-US" baseline="0"/>
              <a:t> can search by:</a:t>
            </a:r>
          </a:p>
          <a:p>
            <a:r>
              <a:rPr lang="en-US" baseline="0"/>
              <a:t> -Program Name </a:t>
            </a:r>
          </a:p>
          <a:p>
            <a:pPr marL="171450" indent="-171450">
              <a:buFontTx/>
              <a:buChar char="-"/>
            </a:pPr>
            <a:r>
              <a:rPr lang="en-US" baseline="0"/>
              <a:t>By choosing that option – you have to choose Trap, Lures and Supplies for that Program</a:t>
            </a:r>
          </a:p>
          <a:p>
            <a:pPr marL="171450" indent="-171450">
              <a:buFontTx/>
              <a:buChar char="-"/>
            </a:pPr>
            <a:endParaRPr lang="en-US" baseline="0"/>
          </a:p>
          <a:p>
            <a:pPr marL="171450" indent="-171450">
              <a:buFontTx/>
              <a:buChar char="-"/>
            </a:pPr>
            <a:r>
              <a:rPr lang="en-US" baseline="0"/>
              <a:t>You can also search by Product Name,</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7277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get a better view of the Product Photo- Click on the Photo</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492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55123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You can get the Supply Catalog</a:t>
            </a:r>
            <a:r>
              <a:rPr lang="en-US" baseline="0"/>
              <a:t> in an Excel Format by clicking on the bottom EXCEL –Tab.</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4670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IPHIS?</a:t>
            </a:r>
            <a:r>
              <a:rPr lang="en-US" sz="2400" kern="1200">
                <a:solidFill>
                  <a:schemeClr val="tx1"/>
                </a:solidFill>
                <a:latin typeface="+mn-lt"/>
                <a:ea typeface="+mn-ea"/>
                <a:cs typeface="+mn-cs"/>
              </a:rPr>
              <a:t> Integrated Plant Health Information System,</a:t>
            </a:r>
            <a:r>
              <a:rPr lang="en-US" sz="2400" kern="1200" baseline="0">
                <a:solidFill>
                  <a:schemeClr val="tx1"/>
                </a:solidFill>
                <a:latin typeface="+mn-lt"/>
                <a:ea typeface="+mn-ea"/>
                <a:cs typeface="+mn-cs"/>
              </a:rPr>
              <a:t> a</a:t>
            </a:r>
            <a:r>
              <a:rPr lang="en-US" sz="2400" kern="1200">
                <a:solidFill>
                  <a:schemeClr val="tx1"/>
                </a:solidFill>
                <a:latin typeface="+mn-lt"/>
                <a:ea typeface="+mn-ea"/>
                <a:cs typeface="+mn-cs"/>
              </a:rPr>
              <a:t> web-based application</a:t>
            </a:r>
          </a:p>
          <a:p>
            <a:r>
              <a:rPr lang="en-US" sz="2400" kern="1200">
                <a:solidFill>
                  <a:schemeClr val="tx1"/>
                </a:solidFill>
                <a:latin typeface="+mn-lt"/>
                <a:ea typeface="+mn-ea"/>
                <a:cs typeface="+mn-cs"/>
              </a:rPr>
              <a:t>Supports the mission to manage plant health emergencies</a:t>
            </a:r>
          </a:p>
          <a:p>
            <a:r>
              <a:rPr lang="en-US" sz="2400" kern="1200">
                <a:solidFill>
                  <a:schemeClr val="tx1"/>
                </a:solidFill>
                <a:latin typeface="+mn-lt"/>
                <a:ea typeface="+mn-ea"/>
                <a:cs typeface="+mn-cs"/>
              </a:rPr>
              <a:t>Used by all levels of plant health responders</a:t>
            </a:r>
          </a:p>
          <a:p>
            <a:pPr lvl="1">
              <a:buFont typeface="Wingdings" panose="05000000000000000000" pitchFamily="2" charset="2"/>
              <a:buChar char="q"/>
            </a:pPr>
            <a:r>
              <a:rPr lang="en-US" sz="1200" kern="1200">
                <a:solidFill>
                  <a:schemeClr val="tx1"/>
                </a:solidFill>
                <a:latin typeface="+mn-lt"/>
                <a:ea typeface="+mn-ea"/>
                <a:cs typeface="+mn-cs"/>
              </a:rPr>
              <a:t> within the USDA</a:t>
            </a:r>
          </a:p>
          <a:p>
            <a:pPr lvl="1">
              <a:buFont typeface="Wingdings" panose="05000000000000000000" pitchFamily="2" charset="2"/>
              <a:buChar char="q"/>
            </a:pPr>
            <a:r>
              <a:rPr lang="en-US" sz="1200" kern="1200">
                <a:solidFill>
                  <a:schemeClr val="tx1"/>
                </a:solidFill>
                <a:latin typeface="+mn-lt"/>
                <a:ea typeface="+mn-ea"/>
                <a:cs typeface="+mn-cs"/>
              </a:rPr>
              <a:t> outside the USDA</a:t>
            </a:r>
          </a:p>
          <a:p>
            <a:r>
              <a:rPr lang="en-US" sz="2400" kern="1200">
                <a:solidFill>
                  <a:schemeClr val="tx1"/>
                </a:solidFill>
                <a:latin typeface="+mn-lt"/>
                <a:ea typeface="+mn-ea"/>
                <a:cs typeface="+mn-cs"/>
              </a:rPr>
              <a:t>Addresses the following plant health response processes:</a:t>
            </a:r>
          </a:p>
          <a:p>
            <a:pPr lvl="1">
              <a:buFont typeface="Wingdings" panose="05000000000000000000" pitchFamily="2" charset="2"/>
              <a:buChar char="q"/>
            </a:pPr>
            <a:r>
              <a:rPr lang="en-US" sz="1200" kern="1200">
                <a:solidFill>
                  <a:schemeClr val="tx1"/>
                </a:solidFill>
                <a:latin typeface="+mn-lt"/>
                <a:ea typeface="+mn-ea"/>
                <a:cs typeface="+mn-cs"/>
              </a:rPr>
              <a:t> Detection</a:t>
            </a:r>
          </a:p>
          <a:p>
            <a:pPr lvl="1">
              <a:buFont typeface="Wingdings" panose="05000000000000000000" pitchFamily="2" charset="2"/>
              <a:buChar char="q"/>
            </a:pPr>
            <a:r>
              <a:rPr lang="en-US" sz="1200" kern="1200">
                <a:solidFill>
                  <a:schemeClr val="tx1"/>
                </a:solidFill>
                <a:latin typeface="+mn-lt"/>
                <a:ea typeface="+mn-ea"/>
                <a:cs typeface="+mn-cs"/>
              </a:rPr>
              <a:t> Survey</a:t>
            </a:r>
          </a:p>
          <a:p>
            <a:pPr lvl="1">
              <a:buFont typeface="Wingdings" panose="05000000000000000000" pitchFamily="2" charset="2"/>
              <a:buChar char="q"/>
            </a:pPr>
            <a:r>
              <a:rPr lang="en-US" sz="1200" kern="1200">
                <a:solidFill>
                  <a:schemeClr val="tx1"/>
                </a:solidFill>
                <a:latin typeface="+mn-lt"/>
                <a:ea typeface="+mn-ea"/>
                <a:cs typeface="+mn-cs"/>
              </a:rPr>
              <a:t> Diagnostic</a:t>
            </a:r>
          </a:p>
          <a:p>
            <a:pPr lvl="1">
              <a:buFont typeface="Wingdings" panose="05000000000000000000" pitchFamily="2" charset="2"/>
              <a:buChar char="q"/>
            </a:pPr>
            <a:r>
              <a:rPr lang="en-US" sz="1200" kern="1200">
                <a:solidFill>
                  <a:schemeClr val="tx1"/>
                </a:solidFill>
                <a:latin typeface="+mn-lt"/>
                <a:ea typeface="+mn-ea"/>
                <a:cs typeface="+mn-cs"/>
              </a:rPr>
              <a:t> Regulatory control</a:t>
            </a:r>
          </a:p>
        </p:txBody>
      </p:sp>
      <p:sp>
        <p:nvSpPr>
          <p:cNvPr id="4" name="Slide Number Placeholder 3"/>
          <p:cNvSpPr>
            <a:spLocks noGrp="1"/>
          </p:cNvSpPr>
          <p:nvPr>
            <p:ph type="sldNum" sz="quarter" idx="10"/>
          </p:nvPr>
        </p:nvSpPr>
        <p:spPr/>
        <p:txBody>
          <a:bodyPr/>
          <a:lstStyle/>
          <a:p>
            <a:fld id="{0AA7224F-2661-4AE5-871A-EFDDDF917E24}" type="slidenum">
              <a:rPr lang="en-US" smtClean="0"/>
              <a:t>3</a:t>
            </a:fld>
            <a:endParaRPr lang="en-US"/>
          </a:p>
        </p:txBody>
      </p:sp>
    </p:spTree>
    <p:extLst>
      <p:ext uri="{BB962C8B-B14F-4D97-AF65-F5344CB8AC3E}">
        <p14:creationId xmlns:p14="http://schemas.microsoft.com/office/powerpoint/2010/main" val="255656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 Here</a:t>
            </a:r>
            <a:r>
              <a:rPr lang="en-US" baseline="0"/>
              <a:t> is the Catalog in Excel.</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59839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Adding to Cart</a:t>
            </a:r>
          </a:p>
          <a:p>
            <a:endParaRPr lang="en-US"/>
          </a:p>
          <a:p>
            <a:r>
              <a:rPr lang="en-US"/>
              <a:t>-Select</a:t>
            </a:r>
            <a:r>
              <a:rPr lang="en-US" baseline="0"/>
              <a:t> products</a:t>
            </a:r>
          </a:p>
          <a:p>
            <a:endParaRPr lang="en-US" baseline="0"/>
          </a:p>
          <a:p>
            <a:r>
              <a:rPr lang="en-US" baseline="0"/>
              <a:t>The Add to Cart Tab will go from blue to white color</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02194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Adding to Cart</a:t>
            </a:r>
          </a:p>
          <a:p>
            <a:endParaRPr lang="en-US"/>
          </a:p>
          <a:p>
            <a:r>
              <a:rPr lang="en-US"/>
              <a:t>To</a:t>
            </a:r>
            <a:r>
              <a:rPr lang="en-US" baseline="0"/>
              <a:t> see what is in the cart</a:t>
            </a:r>
          </a:p>
          <a:p>
            <a:endParaRPr lang="en-US" baseline="0"/>
          </a:p>
          <a:p>
            <a:r>
              <a:rPr lang="en-US" baseline="0"/>
              <a:t>Click on the Edit Cart Tab</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33124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Some product have more than one funding source.</a:t>
            </a:r>
          </a:p>
          <a:p>
            <a:r>
              <a:rPr lang="en-US" baseline="0"/>
              <a:t>.</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15122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Products can be add at time.  Just select the</a:t>
            </a:r>
            <a:r>
              <a:rPr lang="en-US" baseline="0"/>
              <a:t> ADD More Product – Tab and it will take you to the Catalog.</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159544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a:t>
            </a:r>
            <a:r>
              <a:rPr lang="en-US" baseline="0"/>
              <a:t> will need to fill out 4 fields.</a:t>
            </a:r>
          </a:p>
          <a:p>
            <a:endParaRPr lang="en-US" baseline="0"/>
          </a:p>
          <a:p>
            <a:r>
              <a:rPr lang="en-US" baseline="0"/>
              <a:t>-  Select the lure type</a:t>
            </a:r>
          </a:p>
          <a:p>
            <a:endParaRPr lang="en-US" baseline="0"/>
          </a:p>
          <a:p>
            <a:pPr marL="171450" indent="-171450">
              <a:buFontTx/>
              <a:buChar char="-"/>
            </a:pPr>
            <a:r>
              <a:rPr lang="en-US" baseline="0"/>
              <a:t>Select the start date</a:t>
            </a:r>
          </a:p>
          <a:p>
            <a:pPr marL="171450" indent="-171450">
              <a:buFontTx/>
              <a:buChar char="-"/>
            </a:pPr>
            <a:endParaRPr lang="en-US" baseline="0"/>
          </a:p>
          <a:p>
            <a:pPr marL="171450" indent="-171450">
              <a:buFontTx/>
              <a:buChar char="-"/>
            </a:pPr>
            <a:r>
              <a:rPr lang="en-US" baseline="0"/>
              <a:t>Select the end date</a:t>
            </a:r>
          </a:p>
          <a:p>
            <a:pPr marL="171450" indent="-171450">
              <a:buFontTx/>
              <a:buChar char="-"/>
            </a:pPr>
            <a:endParaRPr lang="en-US" baseline="0"/>
          </a:p>
          <a:p>
            <a:pPr marL="171450" indent="-171450">
              <a:buFontTx/>
              <a:buChar char="-"/>
            </a:pPr>
            <a:r>
              <a:rPr lang="en-US" baseline="0"/>
              <a:t>Enter number of trap locations</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078546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IPHIS will generate the number of lures needed.</a:t>
            </a:r>
          </a:p>
          <a:p>
            <a:endParaRPr lang="en-US"/>
          </a:p>
          <a:p>
            <a:r>
              <a:rPr lang="en-US" baseline="0"/>
              <a:t>An approximation.</a:t>
            </a:r>
          </a:p>
          <a:p>
            <a:endParaRPr lang="en-US" baseline="0"/>
          </a:p>
          <a:p>
            <a:r>
              <a:rPr lang="en-US"/>
              <a:t>Remember</a:t>
            </a:r>
            <a:r>
              <a:rPr lang="en-US" baseline="0"/>
              <a:t> t</a:t>
            </a:r>
            <a:r>
              <a:rPr lang="en-US"/>
              <a:t>o add to</a:t>
            </a:r>
            <a:r>
              <a:rPr lang="en-US" baseline="0"/>
              <a:t> the results for loss rates and malfunctions</a:t>
            </a:r>
          </a:p>
          <a:p>
            <a:endParaRPr lang="en-US"/>
          </a:p>
          <a:p>
            <a:r>
              <a:rPr lang="en-US"/>
              <a:t>A</a:t>
            </a:r>
            <a:r>
              <a:rPr lang="en-US" baseline="0"/>
              <a:t> starting point.  You will still enter the final numbers into the Edit Cart box.</a:t>
            </a:r>
            <a:endParaRPr lang="en-US"/>
          </a:p>
          <a:p>
            <a:endParaRPr lang="en-US"/>
          </a:p>
          <a:p>
            <a:endParaRPr lang="en-US" baseline="0"/>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802877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remove  from  cart.</a:t>
            </a:r>
          </a:p>
          <a:p>
            <a:endParaRPr lang="en-US"/>
          </a:p>
          <a:p>
            <a:r>
              <a:rPr lang="en-US"/>
              <a:t>You need to select</a:t>
            </a:r>
            <a:r>
              <a:rPr lang="en-US" baseline="0"/>
              <a:t> the product to be removed – by checking the corresponding box</a:t>
            </a:r>
          </a:p>
          <a:p>
            <a:endParaRPr lang="en-US" baseline="0"/>
          </a:p>
          <a:p>
            <a:r>
              <a:rPr lang="en-US" baseline="0"/>
              <a:t>Click the Remove From Cart Tab</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4111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box will</a:t>
            </a:r>
            <a:r>
              <a:rPr lang="en-US" baseline="0"/>
              <a:t> appear to confirm you want to remove from cart.</a:t>
            </a:r>
          </a:p>
          <a:p>
            <a:endParaRPr lang="en-US" baseline="0"/>
          </a:p>
          <a:p>
            <a:r>
              <a:rPr lang="en-US" baseline="0"/>
              <a:t>Select the remove button.</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407187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product was removed.</a:t>
            </a:r>
          </a:p>
          <a:p>
            <a:endParaRPr lang="en-US" baseline="0"/>
          </a:p>
          <a:p>
            <a:r>
              <a:rPr lang="en-US" baseline="0"/>
              <a:t>Let Continue Checking Out.</a:t>
            </a:r>
          </a:p>
          <a:p>
            <a:r>
              <a:rPr lang="en-US" baseline="0"/>
              <a:t>You will need to click on the “Continue Checking Out” tab.</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50200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Emergency</a:t>
            </a:r>
            <a:r>
              <a:rPr lang="en-US" baseline="0"/>
              <a:t> Programs - the “European Cherry Fruit Fly Program (</a:t>
            </a:r>
            <a:r>
              <a:rPr lang="en-US" sz="1200" b="1" i="1" kern="1200" err="1">
                <a:solidFill>
                  <a:schemeClr val="tx1"/>
                </a:solidFill>
                <a:effectLst/>
                <a:latin typeface="+mn-lt"/>
                <a:ea typeface="+mn-ea"/>
                <a:cs typeface="+mn-cs"/>
              </a:rPr>
              <a:t>Rhagoletis</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cerasi</a:t>
            </a:r>
            <a:r>
              <a:rPr lang="en-US" sz="1200" b="1" i="1" kern="1200">
                <a:solidFill>
                  <a:schemeClr val="tx1"/>
                </a:solidFill>
                <a:effectLst/>
                <a:latin typeface="+mn-lt"/>
                <a:ea typeface="+mn-ea"/>
                <a:cs typeface="+mn-cs"/>
              </a:rPr>
              <a:t> </a:t>
            </a:r>
            <a:r>
              <a:rPr lang="en-US" sz="1200" b="1" kern="1200">
                <a:solidFill>
                  <a:schemeClr val="tx1"/>
                </a:solidFill>
                <a:effectLst/>
                <a:latin typeface="+mn-lt"/>
                <a:ea typeface="+mn-ea"/>
                <a:cs typeface="+mn-cs"/>
              </a:rPr>
              <a:t>)</a:t>
            </a:r>
            <a:r>
              <a:rPr lang="en-US" sz="1200" b="0" kern="1200" baseline="0">
                <a:solidFill>
                  <a:schemeClr val="tx1"/>
                </a:solidFill>
                <a:effectLst/>
                <a:latin typeface="+mn-lt"/>
                <a:ea typeface="+mn-ea"/>
                <a:cs typeface="+mn-cs"/>
              </a:rPr>
              <a:t>.</a:t>
            </a:r>
          </a:p>
          <a:p>
            <a:endParaRPr lang="en-US" baseline="0"/>
          </a:p>
          <a:p>
            <a:r>
              <a:rPr lang="en-US" baseline="0"/>
              <a:t>Pest Detection Programs - the Light Brown Apple Moth Program (</a:t>
            </a:r>
            <a:r>
              <a:rPr lang="en-US" sz="1200" b="1" i="1" kern="1200" err="1">
                <a:solidFill>
                  <a:schemeClr val="tx1"/>
                </a:solidFill>
                <a:effectLst/>
                <a:latin typeface="+mn-lt"/>
                <a:ea typeface="+mn-ea"/>
                <a:cs typeface="+mn-cs"/>
              </a:rPr>
              <a:t>Epiphyas</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postvittana</a:t>
            </a:r>
            <a:r>
              <a:rPr lang="en-US" sz="1200" kern="1200">
                <a:solidFill>
                  <a:schemeClr val="tx1"/>
                </a:solidFill>
                <a:effectLst/>
                <a:latin typeface="+mn-lt"/>
                <a:ea typeface="+mn-ea"/>
                <a:cs typeface="+mn-cs"/>
              </a:rPr>
              <a:t>)</a:t>
            </a:r>
            <a:r>
              <a:rPr lang="en-US" baseline="0"/>
              <a:t>.</a:t>
            </a:r>
          </a:p>
          <a:p>
            <a:endParaRPr lang="en-US" baseline="0"/>
          </a:p>
          <a:p>
            <a:r>
              <a:rPr lang="en-US" baseline="0"/>
              <a:t>CAPS Program - the Velvet Long-horned Beetle (</a:t>
            </a:r>
            <a:r>
              <a:rPr lang="en-US" sz="1200" b="1" i="1" u="none" strike="noStrike" kern="1200" baseline="0" err="1">
                <a:solidFill>
                  <a:schemeClr val="tx1"/>
                </a:solidFill>
                <a:latin typeface="+mn-lt"/>
                <a:ea typeface="+mn-ea"/>
                <a:cs typeface="+mn-cs"/>
              </a:rPr>
              <a:t>Trichoferus</a:t>
            </a:r>
            <a:r>
              <a:rPr lang="en-US" sz="1200" b="1" i="1" u="none" strike="noStrike" kern="1200" baseline="0">
                <a:solidFill>
                  <a:schemeClr val="tx1"/>
                </a:solidFill>
                <a:latin typeface="+mn-lt"/>
                <a:ea typeface="+mn-ea"/>
                <a:cs typeface="+mn-cs"/>
              </a:rPr>
              <a:t> </a:t>
            </a:r>
            <a:r>
              <a:rPr lang="en-US" sz="1200" b="1" i="1" u="none" strike="noStrike" kern="1200" baseline="0" err="1">
                <a:solidFill>
                  <a:schemeClr val="tx1"/>
                </a:solidFill>
                <a:latin typeface="+mn-lt"/>
                <a:ea typeface="+mn-ea"/>
                <a:cs typeface="+mn-cs"/>
              </a:rPr>
              <a:t>campestris</a:t>
            </a:r>
            <a:r>
              <a:rPr lang="en-US" sz="1200" b="1" i="1" u="none" strike="noStrike" kern="1200" baseline="0">
                <a:solidFill>
                  <a:schemeClr val="tx1"/>
                </a:solidFill>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4</a:t>
            </a:fld>
            <a:endParaRPr lang="en-US"/>
          </a:p>
        </p:txBody>
      </p:sp>
    </p:spTree>
    <p:extLst>
      <p:ext uri="{BB962C8B-B14F-4D97-AF65-F5344CB8AC3E}">
        <p14:creationId xmlns:p14="http://schemas.microsoft.com/office/powerpoint/2010/main" val="80569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first section is the “Order Information”</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433687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Organization: The Receiver’s organization. </a:t>
            </a:r>
          </a:p>
          <a:p>
            <a:r>
              <a:rPr lang="en-US" sz="1200" b="0" i="0" u="none" strike="noStrike" kern="1200" baseline="0">
                <a:solidFill>
                  <a:schemeClr val="tx1"/>
                </a:solidFill>
                <a:latin typeface="+mn-lt"/>
                <a:ea typeface="+mn-ea"/>
                <a:cs typeface="+mn-cs"/>
              </a:rPr>
              <a:t>• Order Type: Select “New” unless told otherwise. </a:t>
            </a:r>
          </a:p>
          <a:p>
            <a:r>
              <a:rPr lang="en-US" sz="1200" b="0" i="0" u="none" strike="noStrike" kern="1200" baseline="0">
                <a:solidFill>
                  <a:schemeClr val="tx1"/>
                </a:solidFill>
                <a:latin typeface="+mn-lt"/>
                <a:ea typeface="+mn-ea"/>
                <a:cs typeface="+mn-cs"/>
              </a:rPr>
              <a:t>• Date Needed: Select a date that is about three to four weeks before you need the supplies to start your survey (Example: Survey start date = May 21. Date Needed = May 1). This ensures that there is adequate time to ship the products to you. </a:t>
            </a:r>
          </a:p>
          <a:p>
            <a:r>
              <a:rPr lang="en-US" sz="1200" b="0" i="0" u="none" strike="noStrike" kern="1200" baseline="0">
                <a:solidFill>
                  <a:schemeClr val="tx1"/>
                </a:solidFill>
                <a:latin typeface="+mn-lt"/>
                <a:ea typeface="+mn-ea"/>
                <a:cs typeface="+mn-cs"/>
              </a:rPr>
              <a:t>• Please do not use arbitrary Date Needed dates such as January 1 for surveys that will not start until the summer. This puts undue pressure on the warehouse staff. </a:t>
            </a:r>
          </a:p>
          <a:p>
            <a:r>
              <a:rPr lang="en-US" sz="1200" b="0" i="0" u="none" strike="noStrike" kern="1200" baseline="0">
                <a:solidFill>
                  <a:schemeClr val="tx1"/>
                </a:solidFill>
                <a:latin typeface="+mn-lt"/>
                <a:ea typeface="+mn-ea"/>
                <a:cs typeface="+mn-cs"/>
              </a:rPr>
              <a:t>• Due to the holidays, January orders will likely not be shipped until the second week of January each year.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Comments: Enter title of project/survey (example: FY2018 Farm Bill: Pine and EWB/BB). Do not use the Comments field to communicate to the warehouse staff or UPS. </a:t>
            </a:r>
          </a:p>
          <a:p>
            <a:r>
              <a:rPr lang="en-US" sz="1200" b="0" i="0" u="none" strike="noStrike" kern="1200" baseline="0">
                <a:solidFill>
                  <a:schemeClr val="tx1"/>
                </a:solidFill>
                <a:latin typeface="+mn-lt"/>
                <a:ea typeface="+mn-ea"/>
                <a:cs typeface="+mn-cs"/>
              </a:rPr>
              <a:t>• Do not include notes such as “Call ahead before delivery.” Once the products are shipped, the Survey Supplies staff is not able to notify you of when items will be delivered. Please use a shipping address where someone will be available to receive orders. </a:t>
            </a:r>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111724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a:t>
            </a:r>
            <a:r>
              <a:rPr lang="en-US" baseline="0"/>
              <a:t> section is ”My Contact”</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30270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person placing the order information is auto filled from IPHIS.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order  history and status will reside with this person</a:t>
            </a:r>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60550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section is</a:t>
            </a:r>
            <a:r>
              <a:rPr lang="en-US" baseline="0"/>
              <a:t> the “Order Receiver”</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55770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Use the Secondary email box to include many people.</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Orders are not secret information.</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The IPHIS System will send messages for you.</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The System email notification will </a:t>
            </a:r>
            <a:r>
              <a:rPr lang="en-US" sz="1200" b="1" u="sng">
                <a:solidFill>
                  <a:srgbClr val="FF0000"/>
                </a:solidFill>
              </a:rPr>
              <a:t>ONLY</a:t>
            </a:r>
            <a:r>
              <a:rPr lang="en-US" sz="1200"/>
              <a:t> occur:</a:t>
            </a:r>
          </a:p>
          <a:p>
            <a:pPr marL="285750" indent="-285750">
              <a:buFont typeface="Arial" panose="020B0604020202020204" pitchFamily="34" charset="0"/>
              <a:buChar char="•"/>
            </a:pPr>
            <a:endParaRPr lang="en-US" sz="1200"/>
          </a:p>
          <a:p>
            <a:r>
              <a:rPr lang="en-US" sz="1200"/>
              <a:t>	1) After final Approval or Decline</a:t>
            </a:r>
          </a:p>
          <a:p>
            <a:r>
              <a:rPr lang="en-US" sz="1200"/>
              <a:t>	2) When Order is shipped</a:t>
            </a:r>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096686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this slide</a:t>
            </a:r>
            <a:r>
              <a:rPr lang="en-US" baseline="0"/>
              <a:t> required????</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49670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before</a:t>
            </a:r>
          </a:p>
          <a:p>
            <a:endParaRPr lang="en-US"/>
          </a:p>
          <a:p>
            <a:r>
              <a:rPr lang="en-US"/>
              <a:t>IPHIS will</a:t>
            </a:r>
          </a:p>
          <a:p>
            <a:endParaRPr lang="en-US"/>
          </a:p>
          <a:p>
            <a:pPr marL="285750" indent="-285750">
              <a:buFont typeface="Arial" panose="020B0604020202020204" pitchFamily="34" charset="0"/>
              <a:buChar char="•"/>
            </a:pPr>
            <a:r>
              <a:rPr lang="en-US"/>
              <a:t>Tracks your previous Receivers.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Click plus to add to current Order Receiver information.  This is auto populated feature</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200723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fields</a:t>
            </a:r>
            <a:r>
              <a:rPr lang="en-US" baseline="0"/>
              <a:t> can be edit.</a:t>
            </a:r>
          </a:p>
          <a:p>
            <a:endParaRPr lang="en-US" baseline="0"/>
          </a:p>
          <a:p>
            <a:r>
              <a:rPr lang="en-US" baseline="0"/>
              <a:t>The State field will designate the Approval Chain for this Order</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553054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Sometimes</a:t>
            </a:r>
            <a:r>
              <a:rPr lang="en-US" baseline="0"/>
              <a:t> the My Contact State Field and Order Receiver Field will be the same or different.</a:t>
            </a:r>
          </a:p>
          <a:p>
            <a:endParaRPr lang="en-US" baseline="0"/>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7031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are the benefits of the IPHIS Survey Supply Ordering System? </a:t>
            </a:r>
            <a:endParaRPr lang="en-US"/>
          </a:p>
          <a:p>
            <a:r>
              <a:rPr lang="en-US" b="1"/>
              <a:t>For the Surveyors </a:t>
            </a:r>
            <a:r>
              <a:rPr lang="en-US"/>
              <a:t>…..</a:t>
            </a:r>
          </a:p>
          <a:p>
            <a:r>
              <a:rPr lang="en-US" sz="1200" kern="1200">
                <a:solidFill>
                  <a:schemeClr val="tx1"/>
                </a:solidFill>
                <a:latin typeface="+mn-lt"/>
                <a:ea typeface="+mn-ea"/>
                <a:cs typeface="+mn-cs"/>
              </a:rPr>
              <a:t>-Web-based system</a:t>
            </a:r>
          </a:p>
          <a:p>
            <a:r>
              <a:rPr lang="en-US" sz="1200" kern="1200">
                <a:solidFill>
                  <a:schemeClr val="tx1"/>
                </a:solidFill>
                <a:latin typeface="+mn-lt"/>
                <a:ea typeface="+mn-ea"/>
                <a:cs typeface="+mn-cs"/>
              </a:rPr>
              <a:t>-Flexibility in ordering periods - 2 per year</a:t>
            </a:r>
          </a:p>
          <a:p>
            <a:r>
              <a:rPr lang="en-US" sz="1200" kern="1200">
                <a:solidFill>
                  <a:schemeClr val="tx1"/>
                </a:solidFill>
                <a:latin typeface="+mn-lt"/>
                <a:ea typeface="+mn-ea"/>
                <a:cs typeface="+mn-cs"/>
              </a:rPr>
              <a:t>-Unlimited product descriptions</a:t>
            </a:r>
          </a:p>
          <a:p>
            <a:r>
              <a:rPr lang="en-US" sz="1200" kern="1200">
                <a:solidFill>
                  <a:schemeClr val="tx1"/>
                </a:solidFill>
                <a:latin typeface="+mn-lt"/>
                <a:ea typeface="+mn-ea"/>
                <a:cs typeface="+mn-cs"/>
              </a:rPr>
              <a:t>-Photos of products -almost</a:t>
            </a:r>
          </a:p>
          <a:p>
            <a:r>
              <a:rPr lang="en-US" sz="1200" kern="1200">
                <a:solidFill>
                  <a:schemeClr val="tx1"/>
                </a:solidFill>
                <a:latin typeface="+mn-lt"/>
                <a:ea typeface="+mn-ea"/>
                <a:cs typeface="+mn-cs"/>
              </a:rPr>
              <a:t>-Cooperator access – to State and Universities</a:t>
            </a:r>
          </a:p>
          <a:p>
            <a:endParaRPr lang="en-US"/>
          </a:p>
          <a:p>
            <a:r>
              <a:rPr lang="en-US" b="1"/>
              <a:t>For the Policy</a:t>
            </a:r>
            <a:r>
              <a:rPr lang="en-US" b="1" baseline="0"/>
              <a:t> Management group  </a:t>
            </a:r>
            <a:r>
              <a:rPr lang="en-US" baseline="0"/>
              <a:t>…..</a:t>
            </a:r>
          </a:p>
          <a:p>
            <a:r>
              <a:rPr lang="en-US" sz="1200" kern="1200">
                <a:solidFill>
                  <a:schemeClr val="tx1"/>
                </a:solidFill>
                <a:latin typeface="+mn-lt"/>
                <a:ea typeface="+mn-ea"/>
                <a:cs typeface="+mn-cs"/>
              </a:rPr>
              <a:t>Facilitates in tracking products by programs.</a:t>
            </a:r>
          </a:p>
          <a:p>
            <a:r>
              <a:rPr lang="en-US" sz="1200" kern="1200">
                <a:solidFill>
                  <a:schemeClr val="tx1"/>
                </a:solidFill>
                <a:latin typeface="+mn-lt"/>
                <a:ea typeface="+mn-ea"/>
                <a:cs typeface="+mn-cs"/>
              </a:rPr>
              <a:t>Provides an Inventory management system.</a:t>
            </a:r>
          </a:p>
          <a:p>
            <a:r>
              <a:rPr lang="en-US" sz="1200" kern="1200">
                <a:solidFill>
                  <a:schemeClr val="tx1"/>
                </a:solidFill>
                <a:latin typeface="+mn-lt"/>
                <a:ea typeface="+mn-ea"/>
                <a:cs typeface="+mn-cs"/>
              </a:rPr>
              <a:t>Provides Integrated shipping communications with field</a:t>
            </a:r>
          </a:p>
          <a:p>
            <a:r>
              <a:rPr lang="en-US" sz="1200" kern="1200">
                <a:solidFill>
                  <a:schemeClr val="tx1"/>
                </a:solidFill>
                <a:latin typeface="+mn-lt"/>
                <a:ea typeface="+mn-ea"/>
                <a:cs typeface="+mn-cs"/>
              </a:rPr>
              <a:t>Provides a better work flow – Approval Process</a:t>
            </a:r>
          </a:p>
          <a:p>
            <a:endParaRPr lang="en-US" baseline="0"/>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5</a:t>
            </a:fld>
            <a:endParaRPr lang="en-US"/>
          </a:p>
        </p:txBody>
      </p:sp>
    </p:spTree>
    <p:extLst>
      <p:ext uri="{BB962C8B-B14F-4D97-AF65-F5344CB8AC3E}">
        <p14:creationId xmlns:p14="http://schemas.microsoft.com/office/powerpoint/2010/main" val="2969847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Your ready to Create the Order.</a:t>
            </a:r>
          </a:p>
          <a:p>
            <a:endParaRPr lang="en-US"/>
          </a:p>
          <a:p>
            <a:r>
              <a:rPr lang="en-US"/>
              <a:t>Click the Create the Order  Tab.</a:t>
            </a:r>
          </a:p>
          <a:p>
            <a:endParaRPr lang="en-US"/>
          </a:p>
          <a:p>
            <a:r>
              <a:rPr lang="en-US"/>
              <a:t>A box will appear.</a:t>
            </a:r>
            <a:r>
              <a:rPr lang="en-US" baseline="0"/>
              <a:t>  Click OK.</a:t>
            </a:r>
          </a:p>
          <a:p>
            <a:endParaRPr lang="en-US" baseline="0"/>
          </a:p>
          <a:p>
            <a:r>
              <a:rPr lang="en-US" baseline="0"/>
              <a:t>If you log out of the IPHIS system, your cart will be emptied.</a:t>
            </a:r>
          </a:p>
          <a:p>
            <a:endParaRPr lang="en-US" baseline="0"/>
          </a:p>
          <a:p>
            <a:r>
              <a:rPr lang="en-US" baseline="0"/>
              <a:t>You will need to start over again placing the order.</a:t>
            </a:r>
          </a:p>
          <a:p>
            <a:endParaRPr lang="en-US" baseline="0"/>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3416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a:t>
            </a:r>
            <a:r>
              <a:rPr lang="en-US" baseline="0"/>
              <a:t> will receive a message from IPHIS.</a:t>
            </a:r>
          </a:p>
          <a:p>
            <a:endParaRPr lang="en-US" baseline="0"/>
          </a:p>
          <a:p>
            <a:r>
              <a:rPr lang="en-US" baseline="0"/>
              <a:t>Your order has been created successfully.</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084089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view your order click on the “ My Order” Tab.</a:t>
            </a:r>
          </a:p>
          <a:p>
            <a:endParaRPr lang="en-US"/>
          </a:p>
          <a:p>
            <a:r>
              <a:rPr lang="en-US"/>
              <a:t>Select the binocular</a:t>
            </a:r>
            <a:r>
              <a:rPr lang="en-US" baseline="0"/>
              <a:t> button.</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908128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order</a:t>
            </a:r>
            <a:r>
              <a:rPr lang="en-US" baseline="0"/>
              <a:t> will appear.</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800032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 have mention the 2 Ordering Open Periods.</a:t>
            </a:r>
          </a:p>
          <a:p>
            <a:endParaRPr lang="en-US"/>
          </a:p>
          <a:p>
            <a:r>
              <a:rPr lang="en-US"/>
              <a:t>The</a:t>
            </a:r>
            <a:r>
              <a:rPr lang="en-US" baseline="0"/>
              <a:t> First Ordering Open Period is in the: </a:t>
            </a:r>
          </a:p>
          <a:p>
            <a:endParaRPr lang="en-US" baseline="0"/>
          </a:p>
          <a:p>
            <a:r>
              <a:rPr lang="en-US" baseline="0"/>
              <a:t>-Fall of 2018</a:t>
            </a:r>
          </a:p>
          <a:p>
            <a:r>
              <a:rPr lang="en-US" baseline="0"/>
              <a:t>-Opens -September 17</a:t>
            </a:r>
            <a:r>
              <a:rPr lang="en-US" baseline="30000"/>
              <a:t>th</a:t>
            </a:r>
            <a:r>
              <a:rPr lang="en-US" baseline="0"/>
              <a:t> </a:t>
            </a:r>
          </a:p>
          <a:p>
            <a:r>
              <a:rPr lang="en-US" baseline="0"/>
              <a:t>-Closes – November 30</a:t>
            </a:r>
            <a:r>
              <a:rPr lang="en-US" baseline="30000"/>
              <a:t>th</a:t>
            </a:r>
            <a:endParaRPr lang="en-US" baseline="0"/>
          </a:p>
          <a:p>
            <a:endParaRPr lang="en-US" baseline="0"/>
          </a:p>
          <a:p>
            <a:r>
              <a:rPr lang="en-US" baseline="0"/>
              <a:t>The Second Ordering Open Period is in the Winter of 2018 or Spring of 2019</a:t>
            </a:r>
          </a:p>
          <a:p>
            <a:endParaRPr lang="en-US" baseline="0"/>
          </a:p>
          <a:p>
            <a:r>
              <a:rPr lang="en-US" baseline="0"/>
              <a:t>-It is Dependent on the Farm Bill Spending Plan</a:t>
            </a:r>
          </a:p>
          <a:p>
            <a:endParaRPr lang="en-US" baseline="0"/>
          </a:p>
          <a:p>
            <a:r>
              <a:rPr lang="en-US"/>
              <a:t>It is highly recommended</a:t>
            </a:r>
            <a:r>
              <a:rPr lang="en-US" baseline="0"/>
              <a:t> to place your survey orders during these ordering open periods.</a:t>
            </a:r>
            <a:r>
              <a:rPr lang="en-US"/>
              <a:t> </a:t>
            </a:r>
          </a:p>
          <a:p>
            <a:endParaRPr lang="en-US"/>
          </a:p>
          <a:p>
            <a:r>
              <a:rPr lang="en-US"/>
              <a:t>**There is a separate</a:t>
            </a:r>
            <a:r>
              <a:rPr lang="en-US" baseline="0"/>
              <a:t> ordering period for EAB surveys. Usually in February.</a:t>
            </a:r>
            <a:endParaRPr lang="en-US"/>
          </a:p>
          <a:p>
            <a:endParaRPr lang="en-US"/>
          </a:p>
          <a:p>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3581498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Do</a:t>
            </a:r>
            <a:r>
              <a:rPr lang="en-US" baseline="0"/>
              <a:t> we have any questions?</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14890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There</a:t>
            </a:r>
            <a:r>
              <a:rPr lang="en-US" baseline="0"/>
              <a:t> are steps that need to be taken prior to placing your orders in IPHIS.</a:t>
            </a:r>
            <a:endParaRPr lang="en-US"/>
          </a:p>
        </p:txBody>
      </p:sp>
      <p:sp>
        <p:nvSpPr>
          <p:cNvPr id="4" name="Slide Number Placeholder 3"/>
          <p:cNvSpPr>
            <a:spLocks noGrp="1"/>
          </p:cNvSpPr>
          <p:nvPr>
            <p:ph type="sldNum" sz="quarter" idx="10"/>
          </p:nvPr>
        </p:nvSpPr>
        <p:spPr/>
        <p:txBody>
          <a:bodyPr/>
          <a:lstStyle/>
          <a:p>
            <a:fld id="{0AA7224F-2661-4AE5-871A-EFDDDF917E24}" type="slidenum">
              <a:rPr lang="en-US" smtClean="0"/>
              <a:t>6</a:t>
            </a:fld>
            <a:endParaRPr lang="en-US"/>
          </a:p>
        </p:txBody>
      </p:sp>
    </p:spTree>
    <p:extLst>
      <p:ext uri="{BB962C8B-B14F-4D97-AF65-F5344CB8AC3E}">
        <p14:creationId xmlns:p14="http://schemas.microsoft.com/office/powerpoint/2010/main" val="237939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are several actions that you can take</a:t>
            </a:r>
            <a:r>
              <a:rPr lang="en-US" sz="1200" kern="1200" baseline="0" dirty="0">
                <a:solidFill>
                  <a:schemeClr val="tx1"/>
                </a:solidFill>
                <a:latin typeface="+mn-lt"/>
                <a:ea typeface="+mn-ea"/>
                <a:cs typeface="+mn-cs"/>
              </a:rPr>
              <a:t> to ensure you order the correct products.</a:t>
            </a:r>
          </a:p>
          <a:p>
            <a:pPr marL="171450" indent="-171450">
              <a:buFont typeface="Arial" panose="020B0604020202020204" pitchFamily="34" charset="0"/>
              <a:buChar char="•"/>
            </a:pPr>
            <a:r>
              <a:rPr lang="en-US" sz="1200" kern="1200" dirty="0">
                <a:solidFill>
                  <a:schemeClr val="tx1"/>
                </a:solidFill>
                <a:latin typeface="+mn-lt"/>
                <a:ea typeface="+mn-ea"/>
                <a:cs typeface="+mn-cs"/>
              </a:rPr>
              <a:t>Be mindful of changes to the approved methods.</a:t>
            </a:r>
          </a:p>
          <a:p>
            <a:pPr marL="171450" indent="-171450">
              <a:buFont typeface="Arial" panose="020B0604020202020204" pitchFamily="34" charset="0"/>
              <a:buChar char="•"/>
            </a:pPr>
            <a:r>
              <a:rPr lang="en-US" sz="1200" kern="1200" dirty="0">
                <a:solidFill>
                  <a:schemeClr val="tx1"/>
                </a:solidFill>
                <a:latin typeface="+mn-lt"/>
                <a:ea typeface="+mn-ea"/>
                <a:cs typeface="+mn-cs"/>
              </a:rPr>
              <a:t>For 2020, refer to the slide deck of the </a:t>
            </a:r>
            <a:r>
              <a:rPr lang="fr-FR" sz="1200" dirty="0">
                <a:hlinkClick r:id="rId3"/>
              </a:rPr>
              <a:t>2020 National Pest Surveillance Guidelines</a:t>
            </a:r>
            <a:r>
              <a:rPr lang="fr-FR" sz="1200" dirty="0"/>
              <a:t> webinar.</a:t>
            </a:r>
          </a:p>
          <a:p>
            <a:pPr marL="171450" indent="-171450">
              <a:buFont typeface="Arial" panose="020B0604020202020204" pitchFamily="34" charset="0"/>
              <a:buChar char="•"/>
            </a:pPr>
            <a:r>
              <a:rPr lang="fr-FR" sz="1200" dirty="0"/>
              <a:t>This</a:t>
            </a:r>
            <a:r>
              <a:rPr lang="fr-FR" sz="1200" baseline="0" dirty="0"/>
              <a:t> </a:t>
            </a:r>
            <a:r>
              <a:rPr lang="fr-FR" sz="1200" baseline="0" dirty="0" err="1"/>
              <a:t>outlines</a:t>
            </a:r>
            <a:r>
              <a:rPr lang="fr-FR" sz="1200" baseline="0" dirty="0"/>
              <a:t> </a:t>
            </a:r>
            <a:r>
              <a:rPr lang="fr-FR" sz="1200" baseline="0" dirty="0" err="1"/>
              <a:t>several</a:t>
            </a:r>
            <a:r>
              <a:rPr lang="fr-FR" sz="1200" baseline="0" dirty="0"/>
              <a:t> changes to the </a:t>
            </a:r>
            <a:r>
              <a:rPr lang="fr-FR" sz="1200" baseline="0" dirty="0" err="1"/>
              <a:t>approved</a:t>
            </a:r>
            <a:r>
              <a:rPr lang="fr-FR" sz="1200" baseline="0" dirty="0"/>
              <a:t> </a:t>
            </a:r>
            <a:r>
              <a:rPr lang="fr-FR" sz="1200" baseline="0" dirty="0" err="1"/>
              <a:t>methods</a:t>
            </a:r>
            <a:r>
              <a:rPr lang="fr-FR" sz="1200" baseline="0" dirty="0"/>
              <a:t> for the 2020 </a:t>
            </a:r>
            <a:r>
              <a:rPr lang="fr-FR" sz="1200" baseline="0" dirty="0" err="1"/>
              <a:t>survey</a:t>
            </a:r>
            <a:r>
              <a:rPr lang="fr-FR" sz="1200" baseline="0" dirty="0"/>
              <a:t> </a:t>
            </a:r>
            <a:r>
              <a:rPr lang="fr-FR" sz="1200" baseline="0" dirty="0" err="1"/>
              <a:t>season</a:t>
            </a:r>
            <a:r>
              <a:rPr lang="fr-FR" sz="1200"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latin typeface="+mn-lt"/>
                <a:ea typeface="+mn-ea"/>
                <a:cs typeface="Times New Roman" panose="02020603050405020304" pitchFamily="18" charset="0"/>
              </a:rPr>
              <a:t>In addition, you </a:t>
            </a:r>
            <a:r>
              <a:rPr lang="fr-FR" sz="1200" kern="1200" dirty="0" err="1">
                <a:solidFill>
                  <a:schemeClr val="tx1"/>
                </a:solidFill>
                <a:latin typeface="+mn-lt"/>
                <a:ea typeface="+mn-ea"/>
                <a:cs typeface="Times New Roman" panose="02020603050405020304" pitchFamily="18" charset="0"/>
              </a:rPr>
              <a:t>should</a:t>
            </a:r>
            <a:r>
              <a:rPr lang="fr-FR" sz="1200" kern="1200" dirty="0">
                <a:solidFill>
                  <a:schemeClr val="tx1"/>
                </a:solidFill>
                <a:latin typeface="+mn-lt"/>
                <a:ea typeface="+mn-ea"/>
                <a:cs typeface="Times New Roman" panose="02020603050405020304" pitchFamily="18" charset="0"/>
              </a:rPr>
              <a:t> </a:t>
            </a:r>
            <a:r>
              <a:rPr lang="fr-FR" sz="1200" kern="1200" dirty="0" err="1">
                <a:solidFill>
                  <a:schemeClr val="tx1"/>
                </a:solidFill>
                <a:latin typeface="+mn-lt"/>
                <a:ea typeface="+mn-ea"/>
                <a:cs typeface="Times New Roman" panose="02020603050405020304" pitchFamily="18" charset="0"/>
              </a:rPr>
              <a:t>be</a:t>
            </a:r>
            <a:r>
              <a:rPr lang="fr-FR" sz="1200" kern="1200" dirty="0">
                <a:solidFill>
                  <a:schemeClr val="tx1"/>
                </a:solidFill>
                <a:latin typeface="+mn-lt"/>
                <a:ea typeface="+mn-ea"/>
                <a:cs typeface="Times New Roman" panose="02020603050405020304" pitchFamily="18" charset="0"/>
              </a:rPr>
              <a:t> </a:t>
            </a:r>
            <a:r>
              <a:rPr lang="fr-FR" sz="1200" kern="1200" dirty="0" err="1">
                <a:solidFill>
                  <a:schemeClr val="tx1"/>
                </a:solidFill>
                <a:latin typeface="+mn-lt"/>
                <a:ea typeface="+mn-ea"/>
                <a:cs typeface="Times New Roman" panose="02020603050405020304" pitchFamily="18" charset="0"/>
              </a:rPr>
              <a:t>familiar</a:t>
            </a:r>
            <a:r>
              <a:rPr lang="fr-FR" sz="1200" kern="1200" dirty="0">
                <a:solidFill>
                  <a:schemeClr val="tx1"/>
                </a:solidFill>
                <a:latin typeface="+mn-lt"/>
                <a:ea typeface="+mn-ea"/>
                <a:cs typeface="Times New Roman" panose="02020603050405020304" pitchFamily="18" charset="0"/>
              </a:rPr>
              <a:t> </a:t>
            </a:r>
            <a:r>
              <a:rPr lang="fr-FR" sz="1200" kern="1200" dirty="0" err="1">
                <a:solidFill>
                  <a:schemeClr val="tx1"/>
                </a:solidFill>
                <a:latin typeface="+mn-lt"/>
                <a:ea typeface="+mn-ea"/>
                <a:cs typeface="Times New Roman" panose="02020603050405020304" pitchFamily="18" charset="0"/>
              </a:rPr>
              <a:t>with</a:t>
            </a:r>
            <a:r>
              <a:rPr lang="fr-FR" sz="1200" kern="1200" dirty="0">
                <a:solidFill>
                  <a:schemeClr val="tx1"/>
                </a:solidFill>
                <a:latin typeface="+mn-lt"/>
                <a:ea typeface="+mn-ea"/>
                <a:cs typeface="Times New Roman" panose="02020603050405020304" pitchFamily="18" charset="0"/>
              </a:rPr>
              <a:t> all products needed for the target pest (</a:t>
            </a:r>
            <a:r>
              <a:rPr lang="fr-FR" sz="1200" kern="1200" dirty="0" err="1">
                <a:solidFill>
                  <a:schemeClr val="tx1"/>
                </a:solidFill>
                <a:latin typeface="+mn-lt"/>
                <a:ea typeface="+mn-ea"/>
                <a:cs typeface="Times New Roman" panose="02020603050405020304" pitchFamily="18" charset="0"/>
              </a:rPr>
              <a:t>including</a:t>
            </a:r>
            <a:r>
              <a:rPr lang="fr-FR" sz="1200" kern="1200" dirty="0">
                <a:solidFill>
                  <a:schemeClr val="tx1"/>
                </a:solidFill>
                <a:latin typeface="+mn-lt"/>
                <a:ea typeface="+mn-ea"/>
                <a:cs typeface="Times New Roman" panose="02020603050405020304" pitchFamily="18" charset="0"/>
              </a:rPr>
              <a:t> the trap components, multiple lures, etc.).</a:t>
            </a:r>
          </a:p>
          <a:p>
            <a:pPr marL="171450" indent="-171450">
              <a:buFont typeface="Arial" panose="020B0604020202020204" pitchFamily="34" charset="0"/>
              <a:buChar char="•"/>
            </a:pPr>
            <a:r>
              <a:rPr lang="fr-FR" sz="1200" dirty="0"/>
              <a:t>Read the product descriptions in the IPHIS catalog to ensure you are ordering the correct product and amount.</a:t>
            </a:r>
          </a:p>
          <a:p>
            <a:pPr marL="0" indent="0">
              <a:buFontTx/>
              <a:buNone/>
            </a:pPr>
            <a:endParaRPr lang="en-US" dirty="0"/>
          </a:p>
        </p:txBody>
      </p:sp>
      <p:sp>
        <p:nvSpPr>
          <p:cNvPr id="4" name="Slide Number Placeholder 3"/>
          <p:cNvSpPr>
            <a:spLocks noGrp="1"/>
          </p:cNvSpPr>
          <p:nvPr>
            <p:ph type="sldNum" sz="quarter" idx="10"/>
          </p:nvPr>
        </p:nvSpPr>
        <p:spPr/>
        <p:txBody>
          <a:bodyPr/>
          <a:lstStyle/>
          <a:p>
            <a:fld id="{0AA7224F-2661-4AE5-871A-EFDDDF917E24}" type="slidenum">
              <a:rPr lang="en-US" smtClean="0"/>
              <a:t>7</a:t>
            </a:fld>
            <a:endParaRPr lang="en-US"/>
          </a:p>
        </p:txBody>
      </p:sp>
    </p:spTree>
    <p:extLst>
      <p:ext uri="{BB962C8B-B14F-4D97-AF65-F5344CB8AC3E}">
        <p14:creationId xmlns:p14="http://schemas.microsoft.com/office/powerpoint/2010/main" val="428202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a:solidFill>
                  <a:schemeClr val="tx1"/>
                </a:solidFill>
                <a:latin typeface="+mn-lt"/>
                <a:ea typeface="+mn-ea"/>
                <a:cs typeface="+mn-cs"/>
              </a:rPr>
              <a:t>Important points to remember:</a:t>
            </a:r>
          </a:p>
          <a:p>
            <a:pPr marL="171450" indent="-171450">
              <a:buFont typeface="Arial" panose="020B0604020202020204" pitchFamily="34" charset="0"/>
              <a:buChar char="•"/>
            </a:pPr>
            <a:r>
              <a:rPr lang="en-US" sz="1200" kern="1200">
                <a:solidFill>
                  <a:schemeClr val="tx1"/>
                </a:solidFill>
                <a:latin typeface="+mn-lt"/>
                <a:ea typeface="+mn-ea"/>
                <a:cs typeface="+mn-cs"/>
              </a:rPr>
              <a:t>You</a:t>
            </a:r>
            <a:r>
              <a:rPr lang="en-US" sz="1200" kern="1200" baseline="0">
                <a:solidFill>
                  <a:schemeClr val="tx1"/>
                </a:solidFill>
                <a:latin typeface="+mn-lt"/>
                <a:ea typeface="+mn-ea"/>
                <a:cs typeface="+mn-cs"/>
              </a:rPr>
              <a:t> need to c</a:t>
            </a:r>
            <a:r>
              <a:rPr lang="en-US" sz="1200" kern="1200">
                <a:solidFill>
                  <a:schemeClr val="tx1"/>
                </a:solidFill>
                <a:latin typeface="+mn-lt"/>
                <a:ea typeface="+mn-ea"/>
                <a:cs typeface="+mn-cs"/>
              </a:rPr>
              <a:t>onfirm the correct approved traps and lures for all target pests.</a:t>
            </a:r>
          </a:p>
          <a:p>
            <a:pPr marL="171450" indent="-171450">
              <a:buFont typeface="Arial" panose="020B0604020202020204" pitchFamily="34" charset="0"/>
              <a:buChar char="•"/>
            </a:pPr>
            <a:r>
              <a:rPr lang="en-US" sz="1200" kern="1200">
                <a:solidFill>
                  <a:schemeClr val="tx1"/>
                </a:solidFill>
                <a:latin typeface="+mn-lt"/>
                <a:ea typeface="+mn-ea"/>
                <a:cs typeface="+mn-cs"/>
              </a:rPr>
              <a:t>I</a:t>
            </a:r>
            <a:r>
              <a:rPr lang="en-US" sz="1200" kern="1200" baseline="0">
                <a:solidFill>
                  <a:schemeClr val="tx1"/>
                </a:solidFill>
                <a:latin typeface="+mn-lt"/>
                <a:ea typeface="+mn-ea"/>
                <a:cs typeface="+mn-cs"/>
              </a:rPr>
              <a:t>t is v</a:t>
            </a:r>
            <a:r>
              <a:rPr lang="en-US" sz="1200" kern="1200">
                <a:solidFill>
                  <a:schemeClr val="tx1"/>
                </a:solidFill>
                <a:latin typeface="+mn-lt"/>
                <a:ea typeface="+mn-ea"/>
                <a:cs typeface="+mn-cs"/>
              </a:rPr>
              <a:t>ery important to read the method and lure notes</a:t>
            </a:r>
            <a:r>
              <a:rPr lang="en-US" sz="1200" kern="1200" baseline="0">
                <a:solidFill>
                  <a:schemeClr val="tx1"/>
                </a:solidFill>
                <a:latin typeface="+mn-lt"/>
                <a:ea typeface="+mn-ea"/>
                <a:cs typeface="+mn-cs"/>
              </a:rPr>
              <a:t> on the AMPS page for each pest.</a:t>
            </a:r>
            <a:endParaRPr lang="en-US" sz="1200" kern="1200">
              <a:solidFill>
                <a:schemeClr val="tx1"/>
              </a:solidFill>
              <a:latin typeface="+mn-lt"/>
              <a:ea typeface="+mn-ea"/>
              <a:cs typeface="+mn-cs"/>
            </a:endParaRPr>
          </a:p>
          <a:p>
            <a:pPr marL="171450" indent="-171450">
              <a:buFont typeface="Arial" panose="020B0604020202020204" pitchFamily="34" charset="0"/>
              <a:buChar char="•"/>
            </a:pPr>
            <a:r>
              <a:rPr lang="en-US" sz="1200" kern="1200">
                <a:solidFill>
                  <a:schemeClr val="tx1"/>
                </a:solidFill>
                <a:latin typeface="+mn-lt"/>
                <a:ea typeface="+mn-ea"/>
                <a:cs typeface="+mn-cs"/>
              </a:rPr>
              <a:t>Be mindful of lures that require multiple products/entries.</a:t>
            </a:r>
          </a:p>
          <a:p>
            <a:pPr marL="171450" indent="-171450">
              <a:buFont typeface="Arial" panose="020B0604020202020204" pitchFamily="34" charset="0"/>
              <a:buChar char="•"/>
            </a:pPr>
            <a:r>
              <a:rPr lang="en-US" sz="900" kern="1200">
                <a:solidFill>
                  <a:schemeClr val="tx1"/>
                </a:solidFill>
                <a:latin typeface="+mn-lt"/>
                <a:ea typeface="+mn-ea"/>
                <a:cs typeface="+mn-cs"/>
              </a:rPr>
              <a:t>There may be multiple options for traps or lures.</a:t>
            </a:r>
          </a:p>
          <a:p>
            <a:pPr marL="171450" indent="-171450">
              <a:buFont typeface="Arial" panose="020B0604020202020204" pitchFamily="34" charset="0"/>
              <a:buChar char="•"/>
            </a:pPr>
            <a:r>
              <a:rPr lang="en-US" sz="900" kern="1200">
                <a:solidFill>
                  <a:schemeClr val="tx1"/>
                </a:solidFill>
                <a:latin typeface="+mn-lt"/>
                <a:ea typeface="+mn-ea"/>
                <a:cs typeface="+mn-cs"/>
              </a:rPr>
              <a:t>The product names on the AMPS page will match the product names in the IPHIS catalog.</a:t>
            </a:r>
          </a:p>
        </p:txBody>
      </p:sp>
      <p:sp>
        <p:nvSpPr>
          <p:cNvPr id="4" name="Slide Number Placeholder 3"/>
          <p:cNvSpPr>
            <a:spLocks noGrp="1"/>
          </p:cNvSpPr>
          <p:nvPr>
            <p:ph type="sldNum" sz="quarter" idx="10"/>
          </p:nvPr>
        </p:nvSpPr>
        <p:spPr/>
        <p:txBody>
          <a:bodyPr/>
          <a:lstStyle/>
          <a:p>
            <a:fld id="{0AA7224F-2661-4AE5-871A-EFDDDF917E24}" type="slidenum">
              <a:rPr lang="en-US" smtClean="0"/>
              <a:t>8</a:t>
            </a:fld>
            <a:endParaRPr lang="en-US"/>
          </a:p>
        </p:txBody>
      </p:sp>
    </p:spTree>
    <p:extLst>
      <p:ext uri="{BB962C8B-B14F-4D97-AF65-F5344CB8AC3E}">
        <p14:creationId xmlns:p14="http://schemas.microsoft.com/office/powerpoint/2010/main" val="242652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kern="1200">
                <a:solidFill>
                  <a:schemeClr val="tx1"/>
                </a:solidFill>
                <a:latin typeface="Times New Roman" panose="02020603050405020304" pitchFamily="18" charset="0"/>
                <a:ea typeface="+mn-ea"/>
                <a:cs typeface="Times New Roman" panose="02020603050405020304" pitchFamily="18" charset="0"/>
              </a:rPr>
              <a:t>This</a:t>
            </a:r>
            <a:r>
              <a:rPr lang="en-US" sz="1400" b="0" kern="1200" baseline="0">
                <a:solidFill>
                  <a:schemeClr val="tx1"/>
                </a:solidFill>
                <a:latin typeface="Times New Roman" panose="02020603050405020304" pitchFamily="18" charset="0"/>
                <a:ea typeface="+mn-ea"/>
                <a:cs typeface="Times New Roman" panose="02020603050405020304" pitchFamily="18" charset="0"/>
              </a:rPr>
              <a:t> is an e</a:t>
            </a:r>
            <a:r>
              <a:rPr lang="en-US" sz="1400" b="0" kern="1200">
                <a:solidFill>
                  <a:schemeClr val="tx1"/>
                </a:solidFill>
                <a:latin typeface="Times New Roman" panose="02020603050405020304" pitchFamily="18" charset="0"/>
                <a:ea typeface="+mn-ea"/>
                <a:cs typeface="Times New Roman" panose="02020603050405020304" pitchFamily="18" charset="0"/>
              </a:rPr>
              <a:t>xample of a pest with multiple lure options</a:t>
            </a:r>
            <a:r>
              <a:rPr lang="en-US" sz="1400" b="0" kern="1200" baseline="0">
                <a:solidFill>
                  <a:schemeClr val="tx1"/>
                </a:solidFill>
                <a:latin typeface="Times New Roman" panose="02020603050405020304" pitchFamily="18" charset="0"/>
                <a:ea typeface="+mn-ea"/>
                <a:cs typeface="Times New Roman" panose="02020603050405020304" pitchFamily="18" charset="0"/>
              </a:rPr>
              <a:t>:</a:t>
            </a:r>
          </a:p>
          <a:p>
            <a:pPr marL="171450" indent="-171450">
              <a:buFont typeface="Arial" panose="020B0604020202020204" pitchFamily="34" charset="0"/>
              <a:buChar char="•"/>
            </a:pPr>
            <a:r>
              <a:rPr lang="en-US" sz="1200" b="0" kern="1200">
                <a:solidFill>
                  <a:schemeClr val="tx1"/>
                </a:solidFill>
                <a:latin typeface="Times New Roman" panose="02020603050405020304" pitchFamily="18" charset="0"/>
                <a:ea typeface="+mn-ea"/>
                <a:cs typeface="Times New Roman" panose="02020603050405020304" pitchFamily="18" charset="0"/>
              </a:rPr>
              <a:t>For this target,</a:t>
            </a:r>
            <a:r>
              <a:rPr lang="en-US" sz="1200" b="0" kern="1200" baseline="0">
                <a:solidFill>
                  <a:schemeClr val="tx1"/>
                </a:solidFill>
                <a:latin typeface="Times New Roman" panose="02020603050405020304" pitchFamily="18" charset="0"/>
                <a:ea typeface="+mn-ea"/>
                <a:cs typeface="Times New Roman" panose="02020603050405020304" pitchFamily="18" charset="0"/>
              </a:rPr>
              <a:t> there are two lure options.</a:t>
            </a:r>
          </a:p>
          <a:p>
            <a:pPr marL="171450" indent="-171450">
              <a:buFont typeface="Arial" panose="020B0604020202020204" pitchFamily="34" charset="0"/>
              <a:buChar char="•"/>
            </a:pPr>
            <a:r>
              <a:rPr lang="en-US" sz="1200" b="0" kern="1200" baseline="0">
                <a:solidFill>
                  <a:schemeClr val="tx1"/>
                </a:solidFill>
                <a:latin typeface="Times New Roman" panose="02020603050405020304" pitchFamily="18" charset="0"/>
                <a:ea typeface="+mn-ea"/>
                <a:cs typeface="Times New Roman" panose="02020603050405020304" pitchFamily="18" charset="0"/>
              </a:rPr>
              <a:t>You can see this in the Option column, where the arrow is pointing.</a:t>
            </a:r>
          </a:p>
          <a:p>
            <a:pPr marL="171450" indent="-171450">
              <a:buFont typeface="Arial" panose="020B0604020202020204" pitchFamily="34" charset="0"/>
              <a:buChar char="•"/>
            </a:pPr>
            <a:r>
              <a:rPr lang="en-US" sz="1200" b="0" kern="1200" baseline="0">
                <a:solidFill>
                  <a:schemeClr val="tx1"/>
                </a:solidFill>
                <a:latin typeface="Times New Roman" panose="02020603050405020304" pitchFamily="18" charset="0"/>
                <a:ea typeface="+mn-ea"/>
                <a:cs typeface="Times New Roman" panose="02020603050405020304" pitchFamily="18" charset="0"/>
              </a:rPr>
              <a:t>For Option 1, you need both the Alpha </a:t>
            </a:r>
            <a:r>
              <a:rPr lang="en-US" sz="1200" b="0" kern="1200" baseline="0" err="1">
                <a:solidFill>
                  <a:schemeClr val="tx1"/>
                </a:solidFill>
                <a:latin typeface="Times New Roman" panose="02020603050405020304" pitchFamily="18" charset="0"/>
                <a:ea typeface="+mn-ea"/>
                <a:cs typeface="Times New Roman" panose="02020603050405020304" pitchFamily="18" charset="0"/>
              </a:rPr>
              <a:t>Pinene</a:t>
            </a:r>
            <a:r>
              <a:rPr lang="en-US" sz="1200" b="0" kern="1200" baseline="0">
                <a:solidFill>
                  <a:schemeClr val="tx1"/>
                </a:solidFill>
                <a:latin typeface="Times New Roman" panose="02020603050405020304" pitchFamily="18" charset="0"/>
                <a:ea typeface="+mn-ea"/>
                <a:cs typeface="Times New Roman" panose="02020603050405020304" pitchFamily="18" charset="0"/>
              </a:rPr>
              <a:t> UHR and Ethanol lures.</a:t>
            </a:r>
          </a:p>
          <a:p>
            <a:pPr marL="171450" indent="-171450">
              <a:buFont typeface="Arial" panose="020B0604020202020204" pitchFamily="34" charset="0"/>
              <a:buChar char="•"/>
            </a:pPr>
            <a:r>
              <a:rPr lang="en-US" sz="1200" b="0" kern="1200" baseline="0">
                <a:solidFill>
                  <a:schemeClr val="tx1"/>
                </a:solidFill>
                <a:latin typeface="Times New Roman" panose="02020603050405020304" pitchFamily="18" charset="0"/>
                <a:ea typeface="+mn-ea"/>
                <a:cs typeface="Times New Roman" panose="02020603050405020304" pitchFamily="18" charset="0"/>
              </a:rPr>
              <a:t>For Option 2, you need the Alpha </a:t>
            </a:r>
            <a:r>
              <a:rPr lang="en-US" sz="1200" b="0" kern="1200" baseline="0" err="1">
                <a:solidFill>
                  <a:schemeClr val="tx1"/>
                </a:solidFill>
                <a:latin typeface="Times New Roman" panose="02020603050405020304" pitchFamily="18" charset="0"/>
                <a:ea typeface="+mn-ea"/>
                <a:cs typeface="Times New Roman" panose="02020603050405020304" pitchFamily="18" charset="0"/>
              </a:rPr>
              <a:t>Pinene</a:t>
            </a:r>
            <a:r>
              <a:rPr lang="en-US" sz="1200" b="0" kern="1200" baseline="0">
                <a:solidFill>
                  <a:schemeClr val="tx1"/>
                </a:solidFill>
                <a:latin typeface="Times New Roman" panose="02020603050405020304" pitchFamily="18" charset="0"/>
                <a:ea typeface="+mn-ea"/>
                <a:cs typeface="Times New Roman" panose="02020603050405020304" pitchFamily="18" charset="0"/>
              </a:rPr>
              <a:t> UHR Lure, Ethanol Lure, and the </a:t>
            </a:r>
            <a:r>
              <a:rPr lang="en-US" sz="1200" b="0" kern="1200" baseline="0" err="1">
                <a:solidFill>
                  <a:schemeClr val="tx1"/>
                </a:solidFill>
                <a:latin typeface="Times New Roman" panose="02020603050405020304" pitchFamily="18" charset="0"/>
                <a:ea typeface="+mn-ea"/>
                <a:cs typeface="Times New Roman" panose="02020603050405020304" pitchFamily="18" charset="0"/>
              </a:rPr>
              <a:t>Monochamol</a:t>
            </a:r>
            <a:r>
              <a:rPr lang="en-US" sz="1200" b="0" kern="1200" baseline="0">
                <a:solidFill>
                  <a:schemeClr val="tx1"/>
                </a:solidFill>
                <a:latin typeface="Times New Roman" panose="02020603050405020304" pitchFamily="18" charset="0"/>
                <a:ea typeface="+mn-ea"/>
                <a:cs typeface="Times New Roman" panose="02020603050405020304" pitchFamily="18" charset="0"/>
              </a:rPr>
              <a:t> Lure.</a:t>
            </a:r>
          </a:p>
        </p:txBody>
      </p:sp>
      <p:sp>
        <p:nvSpPr>
          <p:cNvPr id="4" name="Slide Number Placeholder 3"/>
          <p:cNvSpPr>
            <a:spLocks noGrp="1"/>
          </p:cNvSpPr>
          <p:nvPr>
            <p:ph type="sldNum" sz="quarter" idx="10"/>
          </p:nvPr>
        </p:nvSpPr>
        <p:spPr/>
        <p:txBody>
          <a:bodyPr/>
          <a:lstStyle/>
          <a:p>
            <a:fld id="{0AA7224F-2661-4AE5-871A-EFDDDF917E24}" type="slidenum">
              <a:rPr lang="en-US" smtClean="0"/>
              <a:t>9</a:t>
            </a:fld>
            <a:endParaRPr lang="en-US"/>
          </a:p>
        </p:txBody>
      </p:sp>
    </p:spTree>
    <p:extLst>
      <p:ext uri="{BB962C8B-B14F-4D97-AF65-F5344CB8AC3E}">
        <p14:creationId xmlns:p14="http://schemas.microsoft.com/office/powerpoint/2010/main" val="92310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5BF07DE-C03B-4780-B7C7-91B5B0B12201}"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35615393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F07DE-C03B-4780-B7C7-91B5B0B12201}"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4819477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F07DE-C03B-4780-B7C7-91B5B0B12201}"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96733371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F07DE-C03B-4780-B7C7-91B5B0B12201}"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649366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BF07DE-C03B-4780-B7C7-91B5B0B12201}"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9108207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BF07DE-C03B-4780-B7C7-91B5B0B12201}"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9988372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BF07DE-C03B-4780-B7C7-91B5B0B12201}"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34882865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BF07DE-C03B-4780-B7C7-91B5B0B12201}"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946654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F07DE-C03B-4780-B7C7-91B5B0B12201}"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9831221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5BF07DE-C03B-4780-B7C7-91B5B0B12201}"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4173922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5BF07DE-C03B-4780-B7C7-91B5B0B12201}"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EA1D9-9180-4C01-8B12-03A936358556}" type="slidenum">
              <a:rPr lang="en-US" smtClean="0"/>
              <a:t>‹#›</a:t>
            </a:fld>
            <a:endParaRPr lang="en-US"/>
          </a:p>
        </p:txBody>
      </p:sp>
    </p:spTree>
    <p:extLst>
      <p:ext uri="{BB962C8B-B14F-4D97-AF65-F5344CB8AC3E}">
        <p14:creationId xmlns:p14="http://schemas.microsoft.com/office/powerpoint/2010/main" val="22619690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BF07DE-C03B-4780-B7C7-91B5B0B12201}" type="datetimeFigureOut">
              <a:rPr lang="en-US" smtClean="0"/>
              <a:t>12/8/2025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DEA1D9-9180-4C01-8B12-03A936358556}" type="slidenum">
              <a:rPr lang="en-US" smtClean="0"/>
              <a:t>‹#›</a:t>
            </a:fld>
            <a:endParaRPr lang="en-US"/>
          </a:p>
        </p:txBody>
      </p:sp>
    </p:spTree>
    <p:extLst>
      <p:ext uri="{BB962C8B-B14F-4D97-AF65-F5344CB8AC3E}">
        <p14:creationId xmlns:p14="http://schemas.microsoft.com/office/powerpoint/2010/main" val="6296748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aps.ceris.purdue.edu/survey-suppl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aps.ceris.purdue.edu/survey-suppl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caps.ceris.purdue.edu/survey-suppl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caps.ceris.purdue.edu/survey-suppli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ups.com/us/en/services/tracking/mychoice.page"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brianna.e.flonc@usda.gov"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caps.ceris.purdue.edu/survey-supplies/"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gif"/><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mailto:SSPP@usda.gov"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waleska.v.ramirez@usda.gov" TargetMode="External"/><Relationship Id="rId4" Type="http://schemas.openxmlformats.org/officeDocument/2006/relationships/hyperlink" Target="mailto:Darrell.a.bays@usda.go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approvedmethods.ceris.purdue.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approvedmethods.ceris.purdue.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8291744"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3888" y="990391"/>
            <a:ext cx="7886700" cy="2139553"/>
          </a:xfrm>
        </p:spPr>
        <p:txBody>
          <a:bodyPr>
            <a:normAutofit/>
          </a:bodyPr>
          <a:lstStyle/>
          <a:p>
            <a:pPr algn="ctr"/>
            <a:r>
              <a:rPr lang="en-US" sz="4400" b="1"/>
              <a:t>Integrated Plant Health Information System (IPHIS)</a:t>
            </a:r>
          </a:p>
        </p:txBody>
      </p:sp>
      <p:sp>
        <p:nvSpPr>
          <p:cNvPr id="24" name="Text Placeholder 23"/>
          <p:cNvSpPr>
            <a:spLocks noGrp="1"/>
          </p:cNvSpPr>
          <p:nvPr>
            <p:ph type="body" idx="1"/>
          </p:nvPr>
        </p:nvSpPr>
        <p:spPr>
          <a:xfrm>
            <a:off x="623888" y="3136212"/>
            <a:ext cx="7886700" cy="1125140"/>
          </a:xfrm>
        </p:spPr>
        <p:txBody>
          <a:bodyPr>
            <a:normAutofit/>
          </a:bodyPr>
          <a:lstStyle/>
          <a:p>
            <a:pPr algn="ctr"/>
            <a:r>
              <a:rPr lang="en-US" sz="2400" b="1">
                <a:solidFill>
                  <a:schemeClr val="tx1"/>
                </a:solidFill>
                <a:latin typeface="+mj-lt"/>
              </a:rPr>
              <a:t>How to place survey supply orders in IPHIS</a:t>
            </a:r>
            <a:endParaRPr lang="en-US" sz="2400" b="1">
              <a:solidFill>
                <a:schemeClr val="tx1"/>
              </a:solidFill>
            </a:endParaRPr>
          </a:p>
        </p:txBody>
      </p:sp>
      <p:pic>
        <p:nvPicPr>
          <p:cNvPr id="1026" name="Picture 2" descr="United States Department of Agriculture - Animal and Plant Health Inspection Ser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
            <a:ext cx="7159314" cy="88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366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9841" y="273843"/>
            <a:ext cx="7886700" cy="1000479"/>
          </a:xfrm>
        </p:spPr>
        <p:txBody>
          <a:bodyPr>
            <a:normAutofit/>
          </a:bodyPr>
          <a:lstStyle/>
          <a:p>
            <a:pPr algn="ctr"/>
            <a:br>
              <a:rPr lang="en-US"/>
            </a:br>
            <a:endParaRPr lang="en-US" b="1"/>
          </a:p>
        </p:txBody>
      </p:sp>
      <p:sp>
        <p:nvSpPr>
          <p:cNvPr id="9" name="Content Placeholder 8"/>
          <p:cNvSpPr>
            <a:spLocks noGrp="1"/>
          </p:cNvSpPr>
          <p:nvPr>
            <p:ph sz="half" idx="2"/>
          </p:nvPr>
        </p:nvSpPr>
        <p:spPr>
          <a:xfrm>
            <a:off x="260488" y="1548159"/>
            <a:ext cx="8011642" cy="2928938"/>
          </a:xfrm>
        </p:spPr>
        <p:txBody>
          <a:bodyPr>
            <a:normAutofit/>
          </a:bodyPr>
          <a:lstStyle/>
          <a:p>
            <a:pPr marL="0" indent="0">
              <a:buNone/>
            </a:pPr>
            <a:r>
              <a:rPr lang="en-US" sz="2000" b="1">
                <a:latin typeface="+mj-lt"/>
              </a:rPr>
              <a:t>Example of a pest with multiple trap color options</a:t>
            </a:r>
          </a:p>
          <a:p>
            <a:r>
              <a:rPr lang="en-US" sz="2000">
                <a:latin typeface="+mj-lt"/>
              </a:rPr>
              <a:t>In this example, there are three different color options available.</a:t>
            </a:r>
          </a:p>
          <a:p>
            <a:r>
              <a:rPr lang="en-US" sz="2000">
                <a:latin typeface="+mj-lt"/>
              </a:rPr>
              <a:t>Any of the three colors may be ordered.</a:t>
            </a:r>
          </a:p>
          <a:p>
            <a:r>
              <a:rPr lang="en-US" sz="2000">
                <a:latin typeface="+mj-lt"/>
              </a:rPr>
              <a:t>Read the Method Notes on the AMPS page for additional instructions.</a:t>
            </a:r>
          </a:p>
          <a:p>
            <a:r>
              <a:rPr lang="en-US" sz="2000">
                <a:latin typeface="+mj-lt"/>
              </a:rPr>
              <a:t>Some approved traps may not be offered through the IPHIS catalog.</a:t>
            </a:r>
          </a:p>
          <a:p>
            <a:pPr marL="0" indent="0">
              <a:buNone/>
            </a:pPr>
            <a:endParaRPr lang="en-US" sz="2000" b="1">
              <a:latin typeface="+mj-lt"/>
            </a:endParaRPr>
          </a:p>
        </p:txBody>
      </p:sp>
      <p:sp>
        <p:nvSpPr>
          <p:cNvPr id="10" name="TextBox 9"/>
          <p:cNvSpPr txBox="1"/>
          <p:nvPr/>
        </p:nvSpPr>
        <p:spPr>
          <a:xfrm>
            <a:off x="1040610" y="537443"/>
            <a:ext cx="6451397" cy="1077218"/>
          </a:xfrm>
          <a:prstGeom prst="rect">
            <a:avLst/>
          </a:prstGeom>
          <a:noFill/>
        </p:spPr>
        <p:txBody>
          <a:bodyPr wrap="square" rtlCol="0">
            <a:spAutoFit/>
          </a:bodyPr>
          <a:lstStyle/>
          <a:p>
            <a:pPr algn="ctr"/>
            <a:r>
              <a:rPr lang="en-US" sz="3200" dirty="0">
                <a:latin typeface="+mj-lt"/>
              </a:rPr>
              <a:t>Approved Methods for Pest Surveillance</a:t>
            </a:r>
          </a:p>
        </p:txBody>
      </p:sp>
      <p:pic>
        <p:nvPicPr>
          <p:cNvPr id="7" name="Picture 6"/>
          <p:cNvPicPr>
            <a:picLocks noChangeAspect="1"/>
          </p:cNvPicPr>
          <p:nvPr/>
        </p:nvPicPr>
        <p:blipFill>
          <a:blip r:embed="rId4"/>
          <a:stretch>
            <a:fillRect/>
          </a:stretch>
        </p:blipFill>
        <p:spPr>
          <a:xfrm>
            <a:off x="260488" y="3616400"/>
            <a:ext cx="8011642" cy="1240860"/>
          </a:xfrm>
          <a:prstGeom prst="rect">
            <a:avLst/>
          </a:prstGeom>
        </p:spPr>
      </p:pic>
    </p:spTree>
    <p:extLst>
      <p:ext uri="{BB962C8B-B14F-4D97-AF65-F5344CB8AC3E}">
        <p14:creationId xmlns:p14="http://schemas.microsoft.com/office/powerpoint/2010/main" val="2802536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129" r="19231"/>
          <a:stretch/>
        </p:blipFill>
        <p:spPr>
          <a:xfrm>
            <a:off x="495122" y="1191675"/>
            <a:ext cx="5685693" cy="3980100"/>
          </a:xfrm>
          <a:prstGeom prst="rect">
            <a:avLst/>
          </a:prstGeom>
        </p:spPr>
      </p:pic>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36194" y="605891"/>
            <a:ext cx="6306726" cy="584775"/>
          </a:xfrm>
          <a:prstGeom prst="rect">
            <a:avLst/>
          </a:prstGeom>
          <a:noFill/>
        </p:spPr>
        <p:txBody>
          <a:bodyPr wrap="none" rtlCol="0">
            <a:spAutoFit/>
          </a:bodyPr>
          <a:lstStyle/>
          <a:p>
            <a:pPr algn="ctr"/>
            <a:r>
              <a:rPr lang="en-US" sz="3200" dirty="0">
                <a:latin typeface="+mj-lt"/>
              </a:rPr>
              <a:t>Survey Supplies Page – CAPS Website</a:t>
            </a:r>
          </a:p>
        </p:txBody>
      </p:sp>
    </p:spTree>
    <p:extLst>
      <p:ext uri="{BB962C8B-B14F-4D97-AF65-F5344CB8AC3E}">
        <p14:creationId xmlns:p14="http://schemas.microsoft.com/office/powerpoint/2010/main" val="10917176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84526" y="756417"/>
            <a:ext cx="6306726" cy="584775"/>
          </a:xfrm>
          <a:prstGeom prst="rect">
            <a:avLst/>
          </a:prstGeom>
          <a:noFill/>
        </p:spPr>
        <p:txBody>
          <a:bodyPr wrap="none" rtlCol="0">
            <a:spAutoFit/>
          </a:bodyPr>
          <a:lstStyle/>
          <a:p>
            <a:pPr algn="ctr"/>
            <a:r>
              <a:rPr lang="en-US" sz="3200" dirty="0">
                <a:latin typeface="+mj-lt"/>
              </a:rPr>
              <a:t>Survey Supplies Page – CAPS Website</a:t>
            </a:r>
          </a:p>
        </p:txBody>
      </p:sp>
      <p:sp>
        <p:nvSpPr>
          <p:cNvPr id="9" name="Content Placeholder 8"/>
          <p:cNvSpPr>
            <a:spLocks noGrp="1"/>
          </p:cNvSpPr>
          <p:nvPr>
            <p:ph sz="half" idx="4294967295"/>
          </p:nvPr>
        </p:nvSpPr>
        <p:spPr>
          <a:xfrm>
            <a:off x="376248" y="1461027"/>
            <a:ext cx="7671400" cy="2928938"/>
          </a:xfrm>
          <a:prstGeom prst="rect">
            <a:avLst/>
          </a:prstGeom>
        </p:spPr>
        <p:txBody>
          <a:bodyPr>
            <a:normAutofit/>
          </a:bodyPr>
          <a:lstStyle/>
          <a:p>
            <a:pPr marL="0" indent="0">
              <a:buNone/>
            </a:pPr>
            <a:r>
              <a:rPr lang="en-US" sz="2000" b="1" dirty="0">
                <a:latin typeface="+mj-lt"/>
              </a:rPr>
              <a:t>Training and Guidance Documents</a:t>
            </a:r>
          </a:p>
          <a:p>
            <a:r>
              <a:rPr lang="en-US" sz="2000" dirty="0">
                <a:latin typeface="+mj-lt"/>
                <a:hlinkClick r:id="rId4"/>
              </a:rPr>
              <a:t>IPHIS Ordering Training</a:t>
            </a:r>
            <a:r>
              <a:rPr lang="en-US" sz="2000" dirty="0">
                <a:latin typeface="+mj-lt"/>
              </a:rPr>
              <a:t> </a:t>
            </a:r>
          </a:p>
          <a:p>
            <a:r>
              <a:rPr lang="en-US" sz="2000" dirty="0">
                <a:latin typeface="+mj-lt"/>
                <a:hlinkClick r:id="rId4"/>
              </a:rPr>
              <a:t>Lure shelf life guidance</a:t>
            </a:r>
            <a:r>
              <a:rPr lang="en-US" sz="2000" dirty="0">
                <a:latin typeface="+mj-lt"/>
              </a:rPr>
              <a:t> </a:t>
            </a:r>
          </a:p>
          <a:p>
            <a:r>
              <a:rPr lang="en-US" sz="2000" dirty="0">
                <a:latin typeface="+mj-lt"/>
                <a:hlinkClick r:id="rId4"/>
              </a:rPr>
              <a:t>Order form </a:t>
            </a:r>
            <a:r>
              <a:rPr lang="en-US" sz="2000" dirty="0">
                <a:latin typeface="+mj-lt"/>
              </a:rPr>
              <a:t>for orders placed outside of the ordering open period</a:t>
            </a:r>
          </a:p>
          <a:p>
            <a:r>
              <a:rPr lang="en-US" sz="2000" dirty="0">
                <a:latin typeface="+mj-lt"/>
                <a:hlinkClick r:id="rId4"/>
              </a:rPr>
              <a:t>Placing orders outside the open period</a:t>
            </a:r>
            <a:endParaRPr lang="en-US" sz="2000" dirty="0">
              <a:latin typeface="+mj-lt"/>
            </a:endParaRPr>
          </a:p>
          <a:p>
            <a:r>
              <a:rPr lang="en-US" sz="2000" dirty="0">
                <a:latin typeface="+mj-lt"/>
                <a:hlinkClick r:id="rId4"/>
              </a:rPr>
              <a:t>Survey Supplies Best Practices </a:t>
            </a:r>
            <a:endParaRPr lang="en-US" sz="2000" dirty="0">
              <a:latin typeface="+mj-lt"/>
            </a:endParaRPr>
          </a:p>
          <a:p>
            <a:endParaRPr lang="en-US" dirty="0">
              <a:latin typeface="+mj-lt"/>
            </a:endParaRPr>
          </a:p>
        </p:txBody>
      </p:sp>
    </p:spTree>
    <p:extLst>
      <p:ext uri="{BB962C8B-B14F-4D97-AF65-F5344CB8AC3E}">
        <p14:creationId xmlns:p14="http://schemas.microsoft.com/office/powerpoint/2010/main" val="42901670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143802" y="475721"/>
            <a:ext cx="6306726" cy="584775"/>
          </a:xfrm>
          <a:prstGeom prst="rect">
            <a:avLst/>
          </a:prstGeom>
          <a:noFill/>
        </p:spPr>
        <p:txBody>
          <a:bodyPr wrap="none" rtlCol="0">
            <a:spAutoFit/>
          </a:bodyPr>
          <a:lstStyle/>
          <a:p>
            <a:pPr algn="ctr"/>
            <a:r>
              <a:rPr lang="en-US" sz="3200" dirty="0">
                <a:latin typeface="+mj-lt"/>
              </a:rPr>
              <a:t>Survey Supplies Page – CAPS Website</a:t>
            </a:r>
          </a:p>
        </p:txBody>
      </p:sp>
      <p:pic>
        <p:nvPicPr>
          <p:cNvPr id="3" name="Picture 2"/>
          <p:cNvPicPr>
            <a:picLocks noChangeAspect="1"/>
          </p:cNvPicPr>
          <p:nvPr/>
        </p:nvPicPr>
        <p:blipFill>
          <a:blip r:embed="rId4"/>
          <a:stretch>
            <a:fillRect/>
          </a:stretch>
        </p:blipFill>
        <p:spPr>
          <a:xfrm>
            <a:off x="1543050" y="1060496"/>
            <a:ext cx="5508232" cy="4038160"/>
          </a:xfrm>
          <a:prstGeom prst="rect">
            <a:avLst/>
          </a:prstGeom>
        </p:spPr>
      </p:pic>
      <p:sp>
        <p:nvSpPr>
          <p:cNvPr id="9" name="Left Arrow 8"/>
          <p:cNvSpPr/>
          <p:nvPr/>
        </p:nvSpPr>
        <p:spPr>
          <a:xfrm rot="19350918" flipV="1">
            <a:off x="4297384" y="3575340"/>
            <a:ext cx="395914" cy="13505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8592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58445" y="534552"/>
            <a:ext cx="6306726" cy="584775"/>
          </a:xfrm>
          <a:prstGeom prst="rect">
            <a:avLst/>
          </a:prstGeom>
          <a:noFill/>
        </p:spPr>
        <p:txBody>
          <a:bodyPr wrap="none" rtlCol="0">
            <a:spAutoFit/>
          </a:bodyPr>
          <a:lstStyle/>
          <a:p>
            <a:pPr algn="ctr"/>
            <a:r>
              <a:rPr lang="en-US" sz="3200" dirty="0">
                <a:latin typeface="+mj-lt"/>
              </a:rPr>
              <a:t>Survey Supplies Page – CAPS Website</a:t>
            </a:r>
          </a:p>
        </p:txBody>
      </p:sp>
      <p:pic>
        <p:nvPicPr>
          <p:cNvPr id="8" name="Picture 7"/>
          <p:cNvPicPr>
            <a:picLocks noChangeAspect="1"/>
          </p:cNvPicPr>
          <p:nvPr/>
        </p:nvPicPr>
        <p:blipFill rotWithShape="1">
          <a:blip r:embed="rId4"/>
          <a:srcRect t="337"/>
          <a:stretch/>
        </p:blipFill>
        <p:spPr>
          <a:xfrm>
            <a:off x="397339" y="1115026"/>
            <a:ext cx="6114685" cy="3959489"/>
          </a:xfrm>
          <a:prstGeom prst="rect">
            <a:avLst/>
          </a:prstGeom>
        </p:spPr>
      </p:pic>
    </p:spTree>
    <p:extLst>
      <p:ext uri="{BB962C8B-B14F-4D97-AF65-F5344CB8AC3E}">
        <p14:creationId xmlns:p14="http://schemas.microsoft.com/office/powerpoint/2010/main" val="32875067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828086" y="604361"/>
            <a:ext cx="6306726" cy="584775"/>
          </a:xfrm>
          <a:prstGeom prst="rect">
            <a:avLst/>
          </a:prstGeom>
          <a:noFill/>
        </p:spPr>
        <p:txBody>
          <a:bodyPr wrap="none" rtlCol="0">
            <a:spAutoFit/>
          </a:bodyPr>
          <a:lstStyle/>
          <a:p>
            <a:pPr algn="ctr"/>
            <a:r>
              <a:rPr lang="en-US" sz="3200" dirty="0">
                <a:latin typeface="+mj-lt"/>
              </a:rPr>
              <a:t>Survey Supplies Page – CAPS Website</a:t>
            </a:r>
          </a:p>
        </p:txBody>
      </p:sp>
      <p:sp>
        <p:nvSpPr>
          <p:cNvPr id="12" name="Content Placeholder 8"/>
          <p:cNvSpPr>
            <a:spLocks noGrp="1"/>
          </p:cNvSpPr>
          <p:nvPr>
            <p:ph sz="half" idx="4294967295"/>
          </p:nvPr>
        </p:nvSpPr>
        <p:spPr>
          <a:xfrm>
            <a:off x="260488" y="1363019"/>
            <a:ext cx="7373799" cy="3542355"/>
          </a:xfrm>
          <a:prstGeom prst="rect">
            <a:avLst/>
          </a:prstGeom>
        </p:spPr>
        <p:txBody>
          <a:bodyPr vert="horz" lIns="91440" tIns="45720" rIns="91440" bIns="45720" rtlCol="0" anchor="t">
            <a:normAutofit lnSpcReduction="10000"/>
          </a:bodyPr>
          <a:lstStyle/>
          <a:p>
            <a:pPr marL="0" indent="0">
              <a:buNone/>
            </a:pPr>
            <a:r>
              <a:rPr lang="en-US" sz="2000" b="1">
                <a:latin typeface="+mj-lt"/>
              </a:rPr>
              <a:t>Safety Data Sheet:</a:t>
            </a:r>
          </a:p>
          <a:p>
            <a:r>
              <a:rPr lang="en-US" sz="2000">
                <a:latin typeface="+mj-lt"/>
              </a:rPr>
              <a:t>Safety Data Sheets are available for all survey supply products.</a:t>
            </a:r>
          </a:p>
          <a:p>
            <a:r>
              <a:rPr lang="en-US" sz="2000">
                <a:latin typeface="+mj-lt"/>
              </a:rPr>
              <a:t>You may use the search field to enter the product name or chemical compound.</a:t>
            </a:r>
          </a:p>
          <a:p>
            <a:endParaRPr lang="en-US" sz="2000">
              <a:latin typeface="+mj-lt"/>
            </a:endParaRPr>
          </a:p>
          <a:p>
            <a:endParaRPr lang="en-US" sz="2000" dirty="0">
              <a:latin typeface="+mj-lt"/>
            </a:endParaRPr>
          </a:p>
          <a:p>
            <a:r>
              <a:rPr lang="en-US" sz="2000">
                <a:latin typeface="+mj-lt"/>
              </a:rPr>
              <a:t>Or you may scroll through the dropdown list.</a:t>
            </a:r>
            <a:endParaRPr lang="en-US"/>
          </a:p>
          <a:p>
            <a:r>
              <a:rPr lang="en-US" sz="2000">
                <a:latin typeface="+mj-lt"/>
              </a:rPr>
              <a:t>There may be multiple vendors for the same product.</a:t>
            </a:r>
          </a:p>
          <a:p>
            <a:r>
              <a:rPr lang="en-US" sz="2000">
                <a:latin typeface="+mj-lt"/>
              </a:rPr>
              <a:t>If you do not see a sheet that you need, please contact the National Policy Manager.</a:t>
            </a:r>
          </a:p>
        </p:txBody>
      </p:sp>
      <p:pic>
        <p:nvPicPr>
          <p:cNvPr id="3" name="Picture 2"/>
          <p:cNvPicPr>
            <a:picLocks noChangeAspect="1"/>
          </p:cNvPicPr>
          <p:nvPr/>
        </p:nvPicPr>
        <p:blipFill>
          <a:blip r:embed="rId4"/>
          <a:stretch>
            <a:fillRect/>
          </a:stretch>
        </p:blipFill>
        <p:spPr>
          <a:xfrm>
            <a:off x="328612" y="2743200"/>
            <a:ext cx="7305675" cy="457200"/>
          </a:xfrm>
          <a:prstGeom prst="rect">
            <a:avLst/>
          </a:prstGeom>
        </p:spPr>
      </p:pic>
    </p:spTree>
    <p:extLst>
      <p:ext uri="{BB962C8B-B14F-4D97-AF65-F5344CB8AC3E}">
        <p14:creationId xmlns:p14="http://schemas.microsoft.com/office/powerpoint/2010/main" val="39275125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dirty="0"/>
            </a:br>
            <a:endParaRPr lang="en-US" b="1" dirty="0"/>
          </a:p>
        </p:txBody>
      </p:sp>
      <p:sp>
        <p:nvSpPr>
          <p:cNvPr id="13" name="TextBox 12"/>
          <p:cNvSpPr txBox="1"/>
          <p:nvPr/>
        </p:nvSpPr>
        <p:spPr>
          <a:xfrm>
            <a:off x="181652" y="663001"/>
            <a:ext cx="5118902" cy="584775"/>
          </a:xfrm>
          <a:prstGeom prst="rect">
            <a:avLst/>
          </a:prstGeom>
          <a:noFill/>
        </p:spPr>
        <p:txBody>
          <a:bodyPr wrap="none" rtlCol="0">
            <a:spAutoFit/>
          </a:bodyPr>
          <a:lstStyle/>
          <a:p>
            <a:pPr algn="ctr"/>
            <a:r>
              <a:rPr lang="en-US" sz="3200" dirty="0">
                <a:latin typeface="+mj-lt"/>
              </a:rPr>
              <a:t>Survey Supplies Best Practices</a:t>
            </a:r>
          </a:p>
        </p:txBody>
      </p:sp>
      <p:sp>
        <p:nvSpPr>
          <p:cNvPr id="12" name="Content Placeholder 8"/>
          <p:cNvSpPr>
            <a:spLocks noGrp="1"/>
          </p:cNvSpPr>
          <p:nvPr>
            <p:ph sz="half" idx="4294967295"/>
          </p:nvPr>
        </p:nvSpPr>
        <p:spPr>
          <a:xfrm>
            <a:off x="260487" y="1247776"/>
            <a:ext cx="8302488" cy="3590924"/>
          </a:xfrm>
          <a:prstGeom prst="rect">
            <a:avLst/>
          </a:prstGeom>
        </p:spPr>
        <p:txBody>
          <a:bodyPr vert="horz" lIns="91440" tIns="45720" rIns="91440" bIns="45720" rtlCol="0" anchor="t">
            <a:normAutofit/>
          </a:bodyPr>
          <a:lstStyle/>
          <a:p>
            <a:r>
              <a:rPr lang="en-US" sz="2000" dirty="0">
                <a:latin typeface="+mj-lt"/>
              </a:rPr>
              <a:t>Read the </a:t>
            </a:r>
            <a:r>
              <a:rPr lang="en-US" sz="1600" b="0" i="0" u="sng" dirty="0">
                <a:solidFill>
                  <a:srgbClr val="027AC6"/>
                </a:solidFill>
                <a:effectLst/>
                <a:latin typeface="Arial" panose="020B0604020202020204" pitchFamily="34" charset="0"/>
                <a:hlinkClick r:id="rId4"/>
              </a:rPr>
              <a:t>Survey Supplies Best Practices</a:t>
            </a:r>
            <a:r>
              <a:rPr lang="en-US" sz="1600" u="sng" dirty="0">
                <a:solidFill>
                  <a:srgbClr val="333333"/>
                </a:solidFill>
                <a:latin typeface="Arial" panose="020B0604020202020204" pitchFamily="34" charset="0"/>
              </a:rPr>
              <a:t> </a:t>
            </a:r>
            <a:r>
              <a:rPr lang="en-US" sz="2000" dirty="0">
                <a:latin typeface="+mj-lt"/>
              </a:rPr>
              <a:t>in its entirety.</a:t>
            </a:r>
          </a:p>
          <a:p>
            <a:r>
              <a:rPr lang="en-US" sz="2000" dirty="0">
                <a:latin typeface="+mj-lt"/>
              </a:rPr>
              <a:t>There is important information about how to fill out the fields when you are ordering products.</a:t>
            </a:r>
          </a:p>
          <a:p>
            <a:r>
              <a:rPr lang="en-US" sz="2000" dirty="0">
                <a:latin typeface="+mj-lt"/>
              </a:rPr>
              <a:t>Filling the fields out incorrectly can greatly impact how/when you receive your products.</a:t>
            </a:r>
          </a:p>
          <a:p>
            <a:pPr marL="171450" lvl="1"/>
            <a:r>
              <a:rPr lang="en-US" sz="2000" b="1" dirty="0">
                <a:latin typeface="+mj-lt"/>
              </a:rPr>
              <a:t>DO NOT</a:t>
            </a:r>
            <a:r>
              <a:rPr lang="en-US" sz="2000" dirty="0">
                <a:latin typeface="+mj-lt"/>
              </a:rPr>
              <a:t> USE P.O. Boxes!!</a:t>
            </a:r>
          </a:p>
          <a:p>
            <a:pPr marL="171450" lvl="1"/>
            <a:r>
              <a:rPr lang="en-US" sz="2000" dirty="0">
                <a:latin typeface="+mj-lt"/>
              </a:rPr>
              <a:t>Provide an address where there will always be someone physically present.</a:t>
            </a:r>
          </a:p>
          <a:p>
            <a:pPr marL="171450" lvl="1"/>
            <a:r>
              <a:rPr lang="en-US" sz="2000" dirty="0">
                <a:latin typeface="+mj-lt"/>
              </a:rPr>
              <a:t>We cannot call ahead before shipments arrive.</a:t>
            </a:r>
            <a:endParaRPr lang="en-US" sz="2000" dirty="0">
              <a:latin typeface="+mj-lt"/>
              <a:cs typeface="Calibri Light"/>
            </a:endParaRPr>
          </a:p>
          <a:p>
            <a:pPr indent="0">
              <a:buNone/>
            </a:pPr>
            <a:endParaRPr lang="en-US" dirty="0">
              <a:latin typeface="+mj-lt"/>
              <a:cs typeface="Calibri Light" panose="020F0302020204030204"/>
            </a:endParaRPr>
          </a:p>
        </p:txBody>
      </p:sp>
    </p:spTree>
    <p:extLst>
      <p:ext uri="{BB962C8B-B14F-4D97-AF65-F5344CB8AC3E}">
        <p14:creationId xmlns:p14="http://schemas.microsoft.com/office/powerpoint/2010/main" val="15386277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38568" y="640842"/>
            <a:ext cx="5118902" cy="584775"/>
          </a:xfrm>
          <a:prstGeom prst="rect">
            <a:avLst/>
          </a:prstGeom>
          <a:noFill/>
        </p:spPr>
        <p:txBody>
          <a:bodyPr wrap="none" rtlCol="0">
            <a:spAutoFit/>
          </a:bodyPr>
          <a:lstStyle/>
          <a:p>
            <a:pPr algn="ctr"/>
            <a:r>
              <a:rPr lang="en-US" sz="3200" dirty="0">
                <a:latin typeface="+mj-lt"/>
              </a:rPr>
              <a:t>Survey Supplies Best Practices</a:t>
            </a:r>
          </a:p>
        </p:txBody>
      </p:sp>
      <p:sp>
        <p:nvSpPr>
          <p:cNvPr id="12" name="Content Placeholder 8"/>
          <p:cNvSpPr>
            <a:spLocks noGrp="1"/>
          </p:cNvSpPr>
          <p:nvPr>
            <p:ph sz="half" idx="4294967295"/>
          </p:nvPr>
        </p:nvSpPr>
        <p:spPr>
          <a:xfrm>
            <a:off x="260488" y="1305870"/>
            <a:ext cx="7454762" cy="3223268"/>
          </a:xfrm>
          <a:prstGeom prst="rect">
            <a:avLst/>
          </a:prstGeom>
        </p:spPr>
        <p:txBody>
          <a:bodyPr vert="horz" lIns="91440" tIns="45720" rIns="91440" bIns="45720" rtlCol="0" anchor="t">
            <a:normAutofit/>
          </a:bodyPr>
          <a:lstStyle/>
          <a:p>
            <a:pPr marL="0" indent="0">
              <a:buNone/>
            </a:pPr>
            <a:r>
              <a:rPr lang="en-US" sz="2000" b="1" dirty="0">
                <a:latin typeface="+mj-lt"/>
              </a:rPr>
              <a:t>Lure Shelf-Life Guidance:</a:t>
            </a:r>
          </a:p>
          <a:p>
            <a:r>
              <a:rPr lang="en-US" sz="2000" dirty="0">
                <a:latin typeface="+mj-lt"/>
              </a:rPr>
              <a:t>Please read the document in its entirety.  </a:t>
            </a:r>
            <a:r>
              <a:rPr lang="en-US" sz="2000" dirty="0">
                <a:latin typeface="+mj-lt"/>
                <a:hlinkClick r:id="rId4"/>
              </a:rPr>
              <a:t>Link</a:t>
            </a:r>
            <a:endParaRPr lang="en-US" sz="2000" dirty="0">
              <a:highlight>
                <a:srgbClr val="FFFF00"/>
              </a:highlight>
              <a:latin typeface="+mj-lt"/>
              <a:cs typeface="Calibri Light"/>
            </a:endParaRPr>
          </a:p>
          <a:p>
            <a:r>
              <a:rPr lang="en-US" sz="2000" dirty="0">
                <a:latin typeface="+mj-lt"/>
              </a:rPr>
              <a:t>Round up lure orders by 20%. </a:t>
            </a:r>
          </a:p>
          <a:p>
            <a:pPr>
              <a:buSzPct val="100000"/>
            </a:pPr>
            <a:r>
              <a:rPr lang="en-US" sz="2000" dirty="0">
                <a:latin typeface="+mj-lt"/>
              </a:rPr>
              <a:t>Refer to the guidance document for exceptions.</a:t>
            </a:r>
            <a:endParaRPr lang="en-US" sz="2000" dirty="0">
              <a:latin typeface="+mj-lt"/>
              <a:cs typeface="Calibri Light"/>
            </a:endParaRPr>
          </a:p>
          <a:p>
            <a:pPr>
              <a:buSzPct val="100000"/>
            </a:pPr>
            <a:endParaRPr lang="en-US" sz="2000" dirty="0">
              <a:latin typeface="+mj-lt"/>
            </a:endParaRPr>
          </a:p>
          <a:p>
            <a:pPr indent="111125">
              <a:buSzPct val="80000"/>
              <a:buFont typeface="Wingdings" panose="05000000000000000000" pitchFamily="2" charset="2"/>
              <a:buChar char="§"/>
            </a:pPr>
            <a:endParaRPr lang="en-US" sz="1800" dirty="0">
              <a:latin typeface="+mj-lt"/>
            </a:endParaRPr>
          </a:p>
          <a:p>
            <a:pPr indent="111125">
              <a:buSzPct val="80000"/>
              <a:buFont typeface="Wingdings" panose="05000000000000000000" pitchFamily="2" charset="2"/>
              <a:buChar char="§"/>
            </a:pPr>
            <a:endParaRPr lang="en-US" sz="1800" dirty="0">
              <a:latin typeface="+mj-lt"/>
            </a:endParaRPr>
          </a:p>
          <a:p>
            <a:pPr indent="0">
              <a:buNone/>
            </a:pPr>
            <a:endParaRPr lang="en-US" dirty="0">
              <a:latin typeface="+mj-lt"/>
            </a:endParaRPr>
          </a:p>
        </p:txBody>
      </p:sp>
    </p:spTree>
    <p:extLst>
      <p:ext uri="{BB962C8B-B14F-4D97-AF65-F5344CB8AC3E}">
        <p14:creationId xmlns:p14="http://schemas.microsoft.com/office/powerpoint/2010/main" val="32460293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a:br>
            <a:endParaRPr lang="en-US" b="1"/>
          </a:p>
        </p:txBody>
      </p:sp>
      <p:sp>
        <p:nvSpPr>
          <p:cNvPr id="13" name="TextBox 12"/>
          <p:cNvSpPr txBox="1"/>
          <p:nvPr/>
        </p:nvSpPr>
        <p:spPr>
          <a:xfrm>
            <a:off x="133236" y="633149"/>
            <a:ext cx="5118902" cy="584775"/>
          </a:xfrm>
          <a:prstGeom prst="rect">
            <a:avLst/>
          </a:prstGeom>
          <a:noFill/>
        </p:spPr>
        <p:txBody>
          <a:bodyPr wrap="none" rtlCol="0">
            <a:spAutoFit/>
          </a:bodyPr>
          <a:lstStyle/>
          <a:p>
            <a:pPr algn="ctr"/>
            <a:r>
              <a:rPr lang="en-US" sz="3200" dirty="0">
                <a:latin typeface="+mj-lt"/>
              </a:rPr>
              <a:t>Survey Supplies Best Practices</a:t>
            </a:r>
          </a:p>
        </p:txBody>
      </p:sp>
      <p:sp>
        <p:nvSpPr>
          <p:cNvPr id="12" name="Content Placeholder 8"/>
          <p:cNvSpPr>
            <a:spLocks noGrp="1"/>
          </p:cNvSpPr>
          <p:nvPr>
            <p:ph sz="half" idx="4294967295"/>
          </p:nvPr>
        </p:nvSpPr>
        <p:spPr>
          <a:xfrm>
            <a:off x="260488" y="1286819"/>
            <a:ext cx="8381322" cy="3535211"/>
          </a:xfrm>
          <a:prstGeom prst="rect">
            <a:avLst/>
          </a:prstGeom>
        </p:spPr>
        <p:txBody>
          <a:bodyPr vert="horz" lIns="91440" tIns="45720" rIns="91440" bIns="45720" rtlCol="0" anchor="t">
            <a:normAutofit/>
          </a:bodyPr>
          <a:lstStyle/>
          <a:p>
            <a:pPr marL="0" indent="0">
              <a:buNone/>
            </a:pPr>
            <a:r>
              <a:rPr lang="en-US" sz="2000" b="1" dirty="0">
                <a:latin typeface="+mj-lt"/>
              </a:rPr>
              <a:t>Orders placed outside of open periods:</a:t>
            </a:r>
          </a:p>
          <a:p>
            <a:r>
              <a:rPr lang="en-US" sz="2000" dirty="0">
                <a:latin typeface="+mj-lt"/>
              </a:rPr>
              <a:t>Outside of the open periods, states must request that the Pest Detection NOM place the orders. </a:t>
            </a:r>
          </a:p>
          <a:p>
            <a:r>
              <a:rPr lang="en-US" sz="2000" dirty="0">
                <a:latin typeface="+mj-lt"/>
              </a:rPr>
              <a:t>The </a:t>
            </a:r>
            <a:r>
              <a:rPr lang="en-US" sz="2000" u="sng" dirty="0">
                <a:latin typeface="+mj-lt"/>
                <a:hlinkClick r:id="rId4"/>
              </a:rPr>
              <a:t>Order form</a:t>
            </a:r>
            <a:r>
              <a:rPr lang="en-US" sz="2000" dirty="0">
                <a:latin typeface="+mj-lt"/>
              </a:rPr>
              <a:t> must be sent to the NOM.</a:t>
            </a:r>
          </a:p>
          <a:p>
            <a:r>
              <a:rPr lang="en-US" sz="2000" dirty="0">
                <a:latin typeface="+mj-lt"/>
              </a:rPr>
              <a:t>For these orders, the Survey Supply Program </a:t>
            </a:r>
            <a:r>
              <a:rPr lang="en-US" sz="2000" b="1" dirty="0">
                <a:latin typeface="+mj-lt"/>
              </a:rPr>
              <a:t>cannot guarantee </a:t>
            </a:r>
            <a:r>
              <a:rPr lang="en-US" sz="2000" dirty="0">
                <a:latin typeface="+mj-lt"/>
              </a:rPr>
              <a:t>that products will be in stock or able to be shipped by the requested date. </a:t>
            </a:r>
          </a:p>
          <a:p>
            <a:r>
              <a:rPr lang="en-US" sz="2000" dirty="0">
                <a:latin typeface="+mj-lt"/>
              </a:rPr>
              <a:t>Requests for products for emergency programs will always be honored.</a:t>
            </a:r>
          </a:p>
          <a:p>
            <a:endParaRPr lang="en-US" sz="1800" dirty="0">
              <a:latin typeface="+mj-lt"/>
            </a:endParaRPr>
          </a:p>
          <a:p>
            <a:pPr indent="111125">
              <a:buSzPct val="80000"/>
              <a:buFont typeface="Wingdings" panose="05000000000000000000" pitchFamily="2" charset="2"/>
              <a:buChar char="§"/>
            </a:pPr>
            <a:endParaRPr lang="en-US" sz="1800" dirty="0">
              <a:latin typeface="+mj-lt"/>
            </a:endParaRPr>
          </a:p>
          <a:p>
            <a:pPr indent="0">
              <a:buNone/>
            </a:pPr>
            <a:endParaRPr lang="en-US" dirty="0">
              <a:latin typeface="+mj-lt"/>
            </a:endParaRPr>
          </a:p>
        </p:txBody>
      </p:sp>
    </p:spTree>
    <p:extLst>
      <p:ext uri="{BB962C8B-B14F-4D97-AF65-F5344CB8AC3E}">
        <p14:creationId xmlns:p14="http://schemas.microsoft.com/office/powerpoint/2010/main" val="40242687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A296-359B-4298-B612-21E0A3E79EF0}"/>
              </a:ext>
            </a:extLst>
          </p:cNvPr>
          <p:cNvSpPr>
            <a:spLocks noGrp="1"/>
          </p:cNvSpPr>
          <p:nvPr>
            <p:ph type="title"/>
          </p:nvPr>
        </p:nvSpPr>
        <p:spPr>
          <a:xfrm>
            <a:off x="159505" y="661742"/>
            <a:ext cx="6349199" cy="622905"/>
          </a:xfrm>
        </p:spPr>
        <p:txBody>
          <a:bodyPr>
            <a:normAutofit/>
          </a:bodyPr>
          <a:lstStyle/>
          <a:p>
            <a:r>
              <a:rPr lang="en-US" sz="3200" dirty="0">
                <a:ea typeface="+mj-lt"/>
                <a:cs typeface="+mj-lt"/>
              </a:rPr>
              <a:t>Survey Supplies </a:t>
            </a:r>
            <a:r>
              <a:rPr lang="en-US" sz="3200" dirty="0">
                <a:latin typeface="+mj-lt"/>
              </a:rPr>
              <a:t>Best Practices</a:t>
            </a:r>
            <a:endParaRPr lang="en-US" sz="3200" dirty="0"/>
          </a:p>
        </p:txBody>
      </p:sp>
      <p:grpSp>
        <p:nvGrpSpPr>
          <p:cNvPr id="7" name="Group 6">
            <a:extLst>
              <a:ext uri="{FF2B5EF4-FFF2-40B4-BE49-F238E27FC236}">
                <a16:creationId xmlns:a16="http://schemas.microsoft.com/office/drawing/2014/main" id="{AD4F9336-C977-49D6-B86D-CDA4E32EF9CB}"/>
              </a:ext>
            </a:extLst>
          </p:cNvPr>
          <p:cNvGrpSpPr/>
          <p:nvPr/>
        </p:nvGrpSpPr>
        <p:grpSpPr>
          <a:xfrm>
            <a:off x="0" y="6"/>
            <a:ext cx="6858000" cy="530245"/>
            <a:chOff x="1556657" y="670906"/>
            <a:chExt cx="9144000" cy="706993"/>
          </a:xfrm>
        </p:grpSpPr>
        <p:sp>
          <p:nvSpPr>
            <p:cNvPr id="5" name="Rectangle 4">
              <a:extLst>
                <a:ext uri="{FF2B5EF4-FFF2-40B4-BE49-F238E27FC236}">
                  <a16:creationId xmlns:a16="http://schemas.microsoft.com/office/drawing/2014/main" id="{59736FE3-22C1-42BD-BBAC-216DBC8B0B76}"/>
                </a:ext>
              </a:extLst>
            </p:cNvPr>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a:extLst>
                <a:ext uri="{FF2B5EF4-FFF2-40B4-BE49-F238E27FC236}">
                  <a16:creationId xmlns:a16="http://schemas.microsoft.com/office/drawing/2014/main" id="{C123B4BC-606E-4AF7-B8AF-DD36CDE21B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9" name="Title 1">
            <a:extLst>
              <a:ext uri="{FF2B5EF4-FFF2-40B4-BE49-F238E27FC236}">
                <a16:creationId xmlns:a16="http://schemas.microsoft.com/office/drawing/2014/main" id="{B4EEC0FB-7066-4FF4-AC07-7C2B49178E4D}"/>
              </a:ext>
            </a:extLst>
          </p:cNvPr>
          <p:cNvSpPr txBox="1">
            <a:spLocks/>
          </p:cNvSpPr>
          <p:nvPr/>
        </p:nvSpPr>
        <p:spPr>
          <a:xfrm>
            <a:off x="755110" y="530251"/>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r>
              <a:rPr lang="en-US"/>
            </a:br>
            <a:endParaRPr lang="en-US" b="1"/>
          </a:p>
        </p:txBody>
      </p:sp>
      <p:sp>
        <p:nvSpPr>
          <p:cNvPr id="13" name="Content Placeholder 8">
            <a:extLst>
              <a:ext uri="{FF2B5EF4-FFF2-40B4-BE49-F238E27FC236}">
                <a16:creationId xmlns:a16="http://schemas.microsoft.com/office/drawing/2014/main" id="{D70589A4-F9F4-4168-9947-5518F46AD7EF}"/>
              </a:ext>
            </a:extLst>
          </p:cNvPr>
          <p:cNvSpPr txBox="1">
            <a:spLocks/>
          </p:cNvSpPr>
          <p:nvPr/>
        </p:nvSpPr>
        <p:spPr>
          <a:xfrm>
            <a:off x="339322" y="1416138"/>
            <a:ext cx="8302488" cy="359092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a:latin typeface="+mj-lt"/>
              </a:rPr>
              <a:t>Shipping:</a:t>
            </a:r>
          </a:p>
          <a:p>
            <a:r>
              <a:rPr lang="en-US" sz="2000" dirty="0">
                <a:latin typeface="+mj-lt"/>
              </a:rPr>
              <a:t>Except for details about freight – do not use the comments field to communicate to warehouse staff</a:t>
            </a:r>
            <a:endParaRPr lang="en-US" sz="2000" dirty="0">
              <a:latin typeface="+mj-lt"/>
              <a:cs typeface="Calibri Light" panose="020F0302020204030204"/>
            </a:endParaRPr>
          </a:p>
          <a:p>
            <a:r>
              <a:rPr lang="en-US" sz="2000" dirty="0">
                <a:latin typeface="+mj-lt"/>
                <a:cs typeface="Calibri Light" panose="020F0302020204030204"/>
              </a:rPr>
              <a:t>Avoid notes such as "Call ahead before delivery“</a:t>
            </a:r>
          </a:p>
          <a:p>
            <a:r>
              <a:rPr lang="en-US" sz="2000" dirty="0">
                <a:latin typeface="+mj-lt"/>
                <a:cs typeface="Calibri Light" panose="020F0302020204030204"/>
              </a:rPr>
              <a:t>Use </a:t>
            </a:r>
            <a:r>
              <a:rPr lang="en-US" sz="2000" dirty="0">
                <a:latin typeface="+mj-lt"/>
                <a:cs typeface="Calibri Light" panose="020F0302020204030204"/>
                <a:hlinkClick r:id="rId3"/>
              </a:rPr>
              <a:t>UPS My Choice</a:t>
            </a:r>
            <a:r>
              <a:rPr lang="en-US" sz="2000" dirty="0">
                <a:latin typeface="+mj-lt"/>
                <a:cs typeface="Calibri Light" panose="020F0302020204030204"/>
              </a:rPr>
              <a:t> for specific delivery options and combinations</a:t>
            </a:r>
          </a:p>
          <a:p>
            <a:pPr indent="0">
              <a:buNone/>
            </a:pPr>
            <a:endParaRPr lang="en-US" dirty="0">
              <a:latin typeface="+mj-lt"/>
              <a:cs typeface="Calibri Light" panose="020F0302020204030204"/>
            </a:endParaRPr>
          </a:p>
        </p:txBody>
      </p:sp>
    </p:spTree>
    <p:extLst>
      <p:ext uri="{BB962C8B-B14F-4D97-AF65-F5344CB8AC3E}">
        <p14:creationId xmlns:p14="http://schemas.microsoft.com/office/powerpoint/2010/main" val="2161831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8650" y="-200758"/>
            <a:ext cx="7886700" cy="1641231"/>
          </a:xfrm>
        </p:spPr>
        <p:txBody>
          <a:bodyPr/>
          <a:lstStyle/>
          <a:p>
            <a:pPr algn="ctr"/>
            <a:br>
              <a:rPr lang="en-US"/>
            </a:br>
            <a:r>
              <a:rPr lang="en-US" sz="2800" dirty="0">
                <a:latin typeface="+mn-lt"/>
              </a:rPr>
              <a:t>Ordering Open Periods</a:t>
            </a:r>
          </a:p>
        </p:txBody>
      </p:sp>
      <p:sp>
        <p:nvSpPr>
          <p:cNvPr id="3" name="Content Placeholder 2"/>
          <p:cNvSpPr>
            <a:spLocks noGrp="1"/>
          </p:cNvSpPr>
          <p:nvPr>
            <p:ph sz="half" idx="1"/>
          </p:nvPr>
        </p:nvSpPr>
        <p:spPr>
          <a:xfrm>
            <a:off x="260488" y="1152526"/>
            <a:ext cx="8184265" cy="3657600"/>
          </a:xfrm>
        </p:spPr>
        <p:txBody>
          <a:bodyPr vert="horz" lIns="91440" tIns="45720" rIns="91440" bIns="45720" rtlCol="0" anchor="t">
            <a:normAutofit fontScale="32500" lnSpcReduction="20000"/>
          </a:bodyPr>
          <a:lstStyle/>
          <a:p>
            <a:pPr marL="0" indent="0">
              <a:buNone/>
            </a:pPr>
            <a:r>
              <a:rPr lang="en-US" sz="7200" dirty="0">
                <a:latin typeface="Calibri" panose="020F0502020204030204" pitchFamily="34" charset="0"/>
                <a:cs typeface="Calibri" panose="020F0502020204030204" pitchFamily="34" charset="0"/>
              </a:rPr>
              <a:t>Fall 20XX</a:t>
            </a:r>
          </a:p>
          <a:p>
            <a:r>
              <a:rPr lang="en-US" sz="7200" dirty="0"/>
              <a:t>Usually September through November </a:t>
            </a:r>
            <a:endParaRPr lang="en-US" sz="7200" dirty="0">
              <a:cs typeface="Calibri"/>
            </a:endParaRPr>
          </a:p>
          <a:p>
            <a:pPr lvl="1">
              <a:buFont typeface="Wingdings" panose="05000000000000000000" pitchFamily="2" charset="2"/>
              <a:buChar char="§"/>
            </a:pPr>
            <a:r>
              <a:rPr lang="en-US" sz="7200" dirty="0">
                <a:latin typeface="Calibri Light" panose="020F0302020204030204" pitchFamily="34" charset="0"/>
                <a:cs typeface="Calibri Light" panose="020F0302020204030204" pitchFamily="34" charset="0"/>
              </a:rPr>
              <a:t>CAPS </a:t>
            </a:r>
          </a:p>
          <a:p>
            <a:pPr lvl="1">
              <a:buFont typeface="Wingdings" panose="05000000000000000000" pitchFamily="2" charset="2"/>
              <a:buChar char="§"/>
            </a:pPr>
            <a:r>
              <a:rPr lang="en-US" sz="7200" dirty="0">
                <a:latin typeface="Calibri Light" panose="020F0302020204030204" pitchFamily="34" charset="0"/>
                <a:cs typeface="Calibri Light" panose="020F0302020204030204" pitchFamily="34" charset="0"/>
              </a:rPr>
              <a:t>PPQ Pest Detection and Port Environs</a:t>
            </a:r>
          </a:p>
          <a:p>
            <a:pPr lvl="1">
              <a:buFont typeface="Wingdings" panose="05000000000000000000" pitchFamily="2" charset="2"/>
              <a:buChar char="§"/>
            </a:pPr>
            <a:r>
              <a:rPr lang="en-US" sz="7200" dirty="0">
                <a:latin typeface="Calibri Light"/>
                <a:cs typeface="Calibri Light"/>
              </a:rPr>
              <a:t>PPQ supported programs (including EAB)</a:t>
            </a:r>
            <a:endParaRPr lang="en-US" sz="7200" dirty="0">
              <a:latin typeface="Calibri Light" panose="020F0302020204030204" pitchFamily="34" charset="0"/>
              <a:cs typeface="Calibri Light" panose="020F0302020204030204" pitchFamily="34" charset="0"/>
            </a:endParaRPr>
          </a:p>
          <a:p>
            <a:pPr marL="0" indent="0">
              <a:buNone/>
            </a:pPr>
            <a:endParaRPr lang="en-US" sz="7200" dirty="0"/>
          </a:p>
          <a:p>
            <a:pPr marL="0" indent="0">
              <a:buNone/>
            </a:pPr>
            <a:r>
              <a:rPr lang="en-US" sz="7200" dirty="0"/>
              <a:t>Winter/Spring 20XX</a:t>
            </a:r>
          </a:p>
          <a:p>
            <a:r>
              <a:rPr lang="en-US" sz="7200" dirty="0"/>
              <a:t>Dependent on when the PPA 7721 Spending Plan is announced.</a:t>
            </a:r>
          </a:p>
          <a:p>
            <a:pPr lvl="1">
              <a:buFont typeface="Wingdings" panose="05000000000000000000" pitchFamily="2" charset="2"/>
              <a:buChar char="§"/>
            </a:pPr>
            <a:r>
              <a:rPr lang="en-US" sz="6900" dirty="0">
                <a:latin typeface="+mj-lt"/>
              </a:rPr>
              <a:t>20XXPPA 7721 </a:t>
            </a:r>
          </a:p>
          <a:p>
            <a:pPr lvl="1">
              <a:buFont typeface="Wingdings" panose="05000000000000000000" pitchFamily="2" charset="2"/>
              <a:buChar char="§"/>
            </a:pPr>
            <a:r>
              <a:rPr lang="en-US" sz="7200" dirty="0">
                <a:latin typeface="+mj-lt"/>
              </a:rPr>
              <a:t>20XX CAPS </a:t>
            </a:r>
          </a:p>
          <a:p>
            <a:pPr lvl="1">
              <a:buFont typeface="Wingdings" panose="05000000000000000000" pitchFamily="2" charset="2"/>
              <a:buChar char="§"/>
            </a:pPr>
            <a:r>
              <a:rPr lang="en-US" sz="7200" dirty="0">
                <a:latin typeface="+mj-lt"/>
              </a:rPr>
              <a:t>PPQ supported programs</a:t>
            </a:r>
          </a:p>
          <a:p>
            <a:pPr lvl="1">
              <a:buFont typeface="Wingdings" panose="05000000000000000000" pitchFamily="2" charset="2"/>
              <a:buChar char="§"/>
            </a:pPr>
            <a:endParaRPr lang="en-US" sz="2000" dirty="0"/>
          </a:p>
          <a:p>
            <a:endParaRPr lang="en-US" sz="2400" dirty="0">
              <a:latin typeface="+mj-lt"/>
            </a:endParaRPr>
          </a:p>
        </p:txBody>
      </p:sp>
    </p:spTree>
    <p:extLst>
      <p:ext uri="{BB962C8B-B14F-4D97-AF65-F5344CB8AC3E}">
        <p14:creationId xmlns:p14="http://schemas.microsoft.com/office/powerpoint/2010/main" val="6745234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13" name="TextBox 12"/>
          <p:cNvSpPr txBox="1"/>
          <p:nvPr/>
        </p:nvSpPr>
        <p:spPr>
          <a:xfrm>
            <a:off x="89275" y="715794"/>
            <a:ext cx="5118902" cy="584775"/>
          </a:xfrm>
          <a:prstGeom prst="rect">
            <a:avLst/>
          </a:prstGeom>
          <a:noFill/>
        </p:spPr>
        <p:txBody>
          <a:bodyPr wrap="none" rtlCol="0">
            <a:spAutoFit/>
          </a:bodyPr>
          <a:lstStyle/>
          <a:p>
            <a:pPr algn="ctr"/>
            <a:r>
              <a:rPr lang="en-US" sz="3200" dirty="0">
                <a:latin typeface="+mj-lt"/>
              </a:rPr>
              <a:t>Survey Supplies Best Practices</a:t>
            </a:r>
          </a:p>
        </p:txBody>
      </p:sp>
      <p:sp>
        <p:nvSpPr>
          <p:cNvPr id="12" name="Content Placeholder 8"/>
          <p:cNvSpPr>
            <a:spLocks noGrp="1"/>
          </p:cNvSpPr>
          <p:nvPr>
            <p:ph sz="half" idx="4294967295"/>
          </p:nvPr>
        </p:nvSpPr>
        <p:spPr>
          <a:xfrm>
            <a:off x="260488" y="1363020"/>
            <a:ext cx="8381322" cy="3494730"/>
          </a:xfrm>
          <a:prstGeom prst="rect">
            <a:avLst/>
          </a:prstGeom>
        </p:spPr>
        <p:txBody>
          <a:bodyPr vert="horz" lIns="91440" tIns="45720" rIns="91440" bIns="45720" rtlCol="0" anchor="t">
            <a:normAutofit/>
          </a:bodyPr>
          <a:lstStyle/>
          <a:p>
            <a:r>
              <a:rPr lang="en-US" sz="2000" dirty="0">
                <a:latin typeface="+mj-lt"/>
              </a:rPr>
              <a:t>There are steps that you can take to help us get products to you on time. </a:t>
            </a:r>
          </a:p>
          <a:p>
            <a:r>
              <a:rPr lang="en-US" sz="2000" dirty="0">
                <a:latin typeface="+mj-lt"/>
              </a:rPr>
              <a:t>When you receive the order:</a:t>
            </a:r>
          </a:p>
          <a:p>
            <a:pPr lvl="1">
              <a:buSzPct val="80000"/>
              <a:buFont typeface="Courier New" panose="02070309020205020404" pitchFamily="49" charset="0"/>
              <a:buChar char="o"/>
            </a:pPr>
            <a:r>
              <a:rPr lang="en-US" sz="2000" dirty="0">
                <a:latin typeface="+mj-lt"/>
              </a:rPr>
              <a:t>Open the box and check all supplies against your order form. </a:t>
            </a:r>
          </a:p>
          <a:p>
            <a:pPr lvl="1">
              <a:buSzPct val="80000"/>
              <a:buFont typeface="Courier New" panose="02070309020205020404" pitchFamily="49" charset="0"/>
              <a:buChar char="o"/>
            </a:pPr>
            <a:r>
              <a:rPr lang="en-US" sz="2000" dirty="0">
                <a:latin typeface="+mj-lt"/>
              </a:rPr>
              <a:t>Check expiration dates on products.</a:t>
            </a:r>
          </a:p>
          <a:p>
            <a:r>
              <a:rPr lang="en-US" sz="2000" dirty="0">
                <a:latin typeface="+mj-lt"/>
              </a:rPr>
              <a:t>You can check the “My Orders” page in IPHIS to view the status of your orders. </a:t>
            </a:r>
          </a:p>
          <a:p>
            <a:pPr indent="0">
              <a:buNone/>
            </a:pPr>
            <a:endParaRPr lang="en-US" dirty="0">
              <a:latin typeface="+mj-lt"/>
              <a:cs typeface="Calibri Light"/>
            </a:endParaRPr>
          </a:p>
        </p:txBody>
      </p:sp>
    </p:spTree>
    <p:extLst>
      <p:ext uri="{BB962C8B-B14F-4D97-AF65-F5344CB8AC3E}">
        <p14:creationId xmlns:p14="http://schemas.microsoft.com/office/powerpoint/2010/main" val="14418574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755110" y="530251"/>
            <a:ext cx="7886700" cy="1325563"/>
          </a:xfrm>
        </p:spPr>
        <p:txBody>
          <a:bodyPr/>
          <a:lstStyle/>
          <a:p>
            <a:pPr algn="ctr"/>
            <a:br>
              <a:rPr lang="en-US" dirty="0"/>
            </a:br>
            <a:endParaRPr lang="en-US" b="1" dirty="0"/>
          </a:p>
        </p:txBody>
      </p:sp>
      <p:sp>
        <p:nvSpPr>
          <p:cNvPr id="13" name="TextBox 12"/>
          <p:cNvSpPr txBox="1"/>
          <p:nvPr/>
        </p:nvSpPr>
        <p:spPr>
          <a:xfrm>
            <a:off x="162875" y="768108"/>
            <a:ext cx="5118901" cy="584775"/>
          </a:xfrm>
          <a:prstGeom prst="rect">
            <a:avLst/>
          </a:prstGeom>
          <a:noFill/>
        </p:spPr>
        <p:txBody>
          <a:bodyPr wrap="none" rtlCol="0">
            <a:spAutoFit/>
          </a:bodyPr>
          <a:lstStyle/>
          <a:p>
            <a:pPr algn="ctr"/>
            <a:r>
              <a:rPr lang="en-US" sz="3200" dirty="0">
                <a:latin typeface="+mj-lt"/>
              </a:rPr>
              <a:t>Survey Supplies Best Practices</a:t>
            </a:r>
          </a:p>
        </p:txBody>
      </p:sp>
      <p:sp>
        <p:nvSpPr>
          <p:cNvPr id="12" name="Content Placeholder 8"/>
          <p:cNvSpPr>
            <a:spLocks noGrp="1"/>
          </p:cNvSpPr>
          <p:nvPr>
            <p:ph sz="half" idx="4294967295"/>
          </p:nvPr>
        </p:nvSpPr>
        <p:spPr>
          <a:xfrm>
            <a:off x="260488" y="1501871"/>
            <a:ext cx="8212001" cy="3537593"/>
          </a:xfrm>
          <a:prstGeom prst="rect">
            <a:avLst/>
          </a:prstGeom>
        </p:spPr>
        <p:txBody>
          <a:bodyPr>
            <a:normAutofit/>
          </a:bodyPr>
          <a:lstStyle/>
          <a:p>
            <a:r>
              <a:rPr lang="en-US" sz="2000" dirty="0">
                <a:latin typeface="+mj-lt"/>
              </a:rPr>
              <a:t>You may contact the National Operations Manager to inquire why something is on backorder/was not shipped. </a:t>
            </a:r>
          </a:p>
          <a:p>
            <a:r>
              <a:rPr lang="en-US" sz="2000" dirty="0">
                <a:latin typeface="+mj-lt"/>
              </a:rPr>
              <a:t>Sometimes the warehouse is waiting on items. </a:t>
            </a:r>
          </a:p>
          <a:p>
            <a:r>
              <a:rPr lang="en-US" sz="2000" dirty="0">
                <a:latin typeface="+mj-lt"/>
              </a:rPr>
              <a:t>Other times there could be an error in shipping that we need to address. </a:t>
            </a:r>
          </a:p>
          <a:p>
            <a:r>
              <a:rPr lang="en-US" sz="2000" dirty="0">
                <a:latin typeface="+mj-lt"/>
              </a:rPr>
              <a:t>If we catch this early, we can quickly address the issue. </a:t>
            </a:r>
            <a:endParaRPr lang="en-US" sz="2000" b="1" dirty="0">
              <a:latin typeface="+mj-lt"/>
            </a:endParaRPr>
          </a:p>
          <a:p>
            <a:pPr indent="0">
              <a:buNone/>
            </a:pPr>
            <a:endParaRPr lang="en-US" dirty="0">
              <a:latin typeface="+mj-lt"/>
            </a:endParaRPr>
          </a:p>
        </p:txBody>
      </p:sp>
    </p:spTree>
    <p:extLst>
      <p:ext uri="{BB962C8B-B14F-4D97-AF65-F5344CB8AC3E}">
        <p14:creationId xmlns:p14="http://schemas.microsoft.com/office/powerpoint/2010/main" val="2850804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A1C7CD0-41FA-49D6-9124-123350B03620}"/>
              </a:ext>
            </a:extLst>
          </p:cNvPr>
          <p:cNvSpPr txBox="1">
            <a:spLocks/>
          </p:cNvSpPr>
          <p:nvPr/>
        </p:nvSpPr>
        <p:spPr>
          <a:xfrm>
            <a:off x="326706" y="1484629"/>
            <a:ext cx="7886700" cy="149826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SzPct val="100000"/>
              <a:buFont typeface="Arial" panose="020B0604020202020204" pitchFamily="34" charset="0"/>
              <a:buNone/>
            </a:pPr>
            <a:r>
              <a:rPr lang="en-US" sz="2000" dirty="0">
                <a:latin typeface="+mj-lt"/>
              </a:rPr>
              <a:t>Some products have longer shelf lives </a:t>
            </a:r>
            <a:r>
              <a:rPr lang="en-US" sz="2000" b="1" u="sng" dirty="0">
                <a:latin typeface="+mj-lt"/>
              </a:rPr>
              <a:t>when stored properly</a:t>
            </a:r>
          </a:p>
          <a:p>
            <a:pPr>
              <a:buSzPct val="100000"/>
            </a:pPr>
            <a:r>
              <a:rPr lang="en-US" sz="2000" dirty="0">
                <a:latin typeface="+mj-lt"/>
              </a:rPr>
              <a:t>Longer than Five Year Efficacy </a:t>
            </a:r>
          </a:p>
          <a:p>
            <a:pPr lvl="1">
              <a:buSzPct val="100000"/>
            </a:pPr>
            <a:r>
              <a:rPr lang="en-US" sz="2000" dirty="0">
                <a:latin typeface="+mj-lt"/>
                <a:cs typeface="Calibri Light" panose="020F0302020204030204"/>
              </a:rPr>
              <a:t>DDVP Pesticide Strips</a:t>
            </a:r>
          </a:p>
          <a:p>
            <a:endParaRPr lang="en-US" dirty="0">
              <a:cs typeface="Calibri" panose="020F0502020204030204"/>
            </a:endParaRPr>
          </a:p>
        </p:txBody>
      </p:sp>
      <p:grpSp>
        <p:nvGrpSpPr>
          <p:cNvPr id="3" name="Group 2">
            <a:extLst>
              <a:ext uri="{FF2B5EF4-FFF2-40B4-BE49-F238E27FC236}">
                <a16:creationId xmlns:a16="http://schemas.microsoft.com/office/drawing/2014/main" id="{E9E0D92C-A749-48BC-AC09-B2B908CDBDA7}"/>
              </a:ext>
            </a:extLst>
          </p:cNvPr>
          <p:cNvGrpSpPr/>
          <p:nvPr/>
        </p:nvGrpSpPr>
        <p:grpSpPr>
          <a:xfrm>
            <a:off x="0" y="6"/>
            <a:ext cx="6858000" cy="530245"/>
            <a:chOff x="1556657" y="670906"/>
            <a:chExt cx="9144000" cy="706993"/>
          </a:xfrm>
        </p:grpSpPr>
        <p:sp>
          <p:nvSpPr>
            <p:cNvPr id="4" name="Rectangle 3">
              <a:extLst>
                <a:ext uri="{FF2B5EF4-FFF2-40B4-BE49-F238E27FC236}">
                  <a16:creationId xmlns:a16="http://schemas.microsoft.com/office/drawing/2014/main" id="{DF0CDA16-A853-469E-9209-17BDF0282E16}"/>
                </a:ext>
              </a:extLst>
            </p:cNvPr>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5" name="Picture 4" descr=" SigLockup Master PwPt.Neg-transbg.png">
              <a:extLst>
                <a:ext uri="{FF2B5EF4-FFF2-40B4-BE49-F238E27FC236}">
                  <a16:creationId xmlns:a16="http://schemas.microsoft.com/office/drawing/2014/main" id="{CC79D9BB-B345-43B5-879C-4E8023C74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6" name="TextBox 5">
            <a:extLst>
              <a:ext uri="{FF2B5EF4-FFF2-40B4-BE49-F238E27FC236}">
                <a16:creationId xmlns:a16="http://schemas.microsoft.com/office/drawing/2014/main" id="{F47BF1CB-1886-4A92-ABC6-C371046BCDBC}"/>
              </a:ext>
            </a:extLst>
          </p:cNvPr>
          <p:cNvSpPr txBox="1"/>
          <p:nvPr/>
        </p:nvSpPr>
        <p:spPr>
          <a:xfrm>
            <a:off x="131193" y="667253"/>
            <a:ext cx="8082213" cy="584775"/>
          </a:xfrm>
          <a:prstGeom prst="rect">
            <a:avLst/>
          </a:prstGeom>
          <a:noFill/>
        </p:spPr>
        <p:txBody>
          <a:bodyPr wrap="none" rtlCol="0">
            <a:spAutoFit/>
          </a:bodyPr>
          <a:lstStyle/>
          <a:p>
            <a:pPr algn="ctr"/>
            <a:r>
              <a:rPr lang="en-US" sz="3200" dirty="0">
                <a:latin typeface="+mj-lt"/>
              </a:rPr>
              <a:t>Survey Supplies Products Special Considerations</a:t>
            </a:r>
          </a:p>
        </p:txBody>
      </p:sp>
      <p:pic>
        <p:nvPicPr>
          <p:cNvPr id="8" name="Picture 7">
            <a:extLst>
              <a:ext uri="{FF2B5EF4-FFF2-40B4-BE49-F238E27FC236}">
                <a16:creationId xmlns:a16="http://schemas.microsoft.com/office/drawing/2014/main" id="{F8A1A3D9-1728-476B-8875-82087EEE25CC}"/>
              </a:ext>
            </a:extLst>
          </p:cNvPr>
          <p:cNvPicPr>
            <a:picLocks noChangeAspect="1"/>
          </p:cNvPicPr>
          <p:nvPr/>
        </p:nvPicPr>
        <p:blipFill>
          <a:blip r:embed="rId3"/>
          <a:stretch>
            <a:fillRect/>
          </a:stretch>
        </p:blipFill>
        <p:spPr>
          <a:xfrm>
            <a:off x="4849307" y="2048272"/>
            <a:ext cx="2944458" cy="2962954"/>
          </a:xfrm>
          <a:prstGeom prst="rect">
            <a:avLst/>
          </a:prstGeom>
          <a:effectLst>
            <a:softEdge rad="63500"/>
          </a:effectLst>
        </p:spPr>
      </p:pic>
      <p:pic>
        <p:nvPicPr>
          <p:cNvPr id="10" name="Picture 9">
            <a:extLst>
              <a:ext uri="{FF2B5EF4-FFF2-40B4-BE49-F238E27FC236}">
                <a16:creationId xmlns:a16="http://schemas.microsoft.com/office/drawing/2014/main" id="{90082D86-3627-4024-9821-FBA67699FD35}"/>
              </a:ext>
            </a:extLst>
          </p:cNvPr>
          <p:cNvPicPr>
            <a:picLocks noChangeAspect="1"/>
          </p:cNvPicPr>
          <p:nvPr/>
        </p:nvPicPr>
        <p:blipFill>
          <a:blip r:embed="rId4"/>
          <a:stretch>
            <a:fillRect/>
          </a:stretch>
        </p:blipFill>
        <p:spPr>
          <a:xfrm>
            <a:off x="1481342" y="2681947"/>
            <a:ext cx="2348985" cy="2329279"/>
          </a:xfrm>
          <a:prstGeom prst="rect">
            <a:avLst/>
          </a:prstGeom>
          <a:effectLst>
            <a:softEdge rad="63500"/>
          </a:effectLst>
        </p:spPr>
      </p:pic>
    </p:spTree>
    <p:extLst>
      <p:ext uri="{BB962C8B-B14F-4D97-AF65-F5344CB8AC3E}">
        <p14:creationId xmlns:p14="http://schemas.microsoft.com/office/powerpoint/2010/main" val="15585443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A1C7CD0-41FA-49D6-9124-123350B03620}"/>
              </a:ext>
            </a:extLst>
          </p:cNvPr>
          <p:cNvSpPr txBox="1">
            <a:spLocks/>
          </p:cNvSpPr>
          <p:nvPr/>
        </p:nvSpPr>
        <p:spPr>
          <a:xfrm>
            <a:off x="326706" y="1333821"/>
            <a:ext cx="8142176" cy="3292470"/>
          </a:xfrm>
          <a:prstGeom prst="rect">
            <a:avLst/>
          </a:prstGeom>
        </p:spPr>
        <p:txBody>
          <a:bodyPr vert="horz" lIns="91440" tIns="45720" rIns="91440" bIns="45720" rtlCol="0" anchor="t">
            <a:normAutofit fontScale="2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SzPct val="100000"/>
              <a:buFont typeface="Arial" panose="020B0604020202020204" pitchFamily="34" charset="0"/>
              <a:buNone/>
            </a:pPr>
            <a:r>
              <a:rPr lang="en-US" sz="8000" b="1" dirty="0">
                <a:latin typeface="+mj-lt"/>
              </a:rPr>
              <a:t>Program Specific Products</a:t>
            </a:r>
          </a:p>
          <a:p>
            <a:pPr marR="0" fontAlgn="ctr">
              <a:spcBef>
                <a:spcPts val="600"/>
              </a:spcBef>
              <a:spcAft>
                <a:spcPts val="0"/>
              </a:spcAft>
            </a:pPr>
            <a:r>
              <a:rPr lang="en-US" sz="7200" dirty="0">
                <a:latin typeface="+mj-lt"/>
                <a:ea typeface="Calibri" panose="020F0502020204030204" pitchFamily="34" charset="0"/>
              </a:rPr>
              <a:t>Pest Program</a:t>
            </a:r>
            <a:r>
              <a:rPr lang="en-US" sz="7200" dirty="0">
                <a:effectLst/>
                <a:latin typeface="+mj-lt"/>
                <a:ea typeface="Calibri" panose="020F0502020204030204" pitchFamily="34" charset="0"/>
              </a:rPr>
              <a:t> lures </a:t>
            </a:r>
            <a:r>
              <a:rPr lang="en-US" sz="7200" dirty="0">
                <a:latin typeface="+mj-lt"/>
                <a:ea typeface="Calibri" panose="020F0502020204030204" pitchFamily="34" charset="0"/>
              </a:rPr>
              <a:t>may</a:t>
            </a:r>
            <a:r>
              <a:rPr lang="en-US" sz="7200" dirty="0">
                <a:effectLst/>
                <a:latin typeface="+mj-lt"/>
                <a:ea typeface="Calibri" panose="020F0502020204030204" pitchFamily="34" charset="0"/>
              </a:rPr>
              <a:t> not available for ordering for the FY20XX survey season. </a:t>
            </a:r>
          </a:p>
          <a:p>
            <a:pPr marR="0" fontAlgn="ctr">
              <a:spcBef>
                <a:spcPts val="600"/>
              </a:spcBef>
              <a:spcAft>
                <a:spcPts val="0"/>
              </a:spcAft>
            </a:pPr>
            <a:r>
              <a:rPr lang="en-US" sz="7200" dirty="0">
                <a:effectLst/>
                <a:latin typeface="+mj-lt"/>
                <a:ea typeface="Calibri" panose="020F0502020204030204" pitchFamily="34" charset="0"/>
              </a:rPr>
              <a:t>For example, </a:t>
            </a:r>
            <a:r>
              <a:rPr lang="en-US" sz="7200" dirty="0">
                <a:latin typeface="+mj-lt"/>
                <a:ea typeface="Calibri" panose="020F0502020204030204" pitchFamily="34" charset="0"/>
              </a:rPr>
              <a:t>o</a:t>
            </a:r>
            <a:r>
              <a:rPr lang="en-US" sz="7200" dirty="0">
                <a:effectLst/>
                <a:latin typeface="+mj-lt"/>
                <a:ea typeface="Calibri" panose="020F0502020204030204" pitchFamily="34" charset="0"/>
              </a:rPr>
              <a:t>nly SLF PPQ Program states may order traps. </a:t>
            </a:r>
          </a:p>
          <a:p>
            <a:pPr marR="0" fontAlgn="ctr">
              <a:spcBef>
                <a:spcPts val="600"/>
              </a:spcBef>
              <a:spcAft>
                <a:spcPts val="0"/>
              </a:spcAft>
            </a:pPr>
            <a:r>
              <a:rPr lang="en-US" sz="7200" dirty="0">
                <a:effectLst/>
                <a:latin typeface="+mj-lt"/>
                <a:ea typeface="Calibri" panose="020F0502020204030204" pitchFamily="34" charset="0"/>
              </a:rPr>
              <a:t>These are the only states that can order traps in FY20XX:</a:t>
            </a:r>
          </a:p>
          <a:p>
            <a:pPr marR="0" fontAlgn="ctr">
              <a:spcBef>
                <a:spcPts val="600"/>
              </a:spcBef>
              <a:spcAft>
                <a:spcPts val="0"/>
              </a:spcAft>
            </a:pPr>
            <a:endParaRPr lang="en-US" sz="8000" dirty="0">
              <a:latin typeface="+mj-lt"/>
              <a:ea typeface="Calibri" panose="020F0502020204030204" pitchFamily="34" charset="0"/>
            </a:endParaRPr>
          </a:p>
          <a:p>
            <a:pPr marR="0" fontAlgn="ctr">
              <a:spcBef>
                <a:spcPts val="600"/>
              </a:spcBef>
              <a:spcAft>
                <a:spcPts val="0"/>
              </a:spcAft>
            </a:pPr>
            <a:endParaRPr lang="en-US" sz="8000" dirty="0">
              <a:effectLst/>
              <a:latin typeface="+mj-lt"/>
              <a:ea typeface="Calibri" panose="020F0502020204030204" pitchFamily="34" charset="0"/>
            </a:endParaRPr>
          </a:p>
          <a:p>
            <a:pPr marL="0" marR="0" indent="0" fontAlgn="ctr">
              <a:spcBef>
                <a:spcPts val="600"/>
              </a:spcBef>
              <a:spcAft>
                <a:spcPts val="0"/>
              </a:spcAft>
              <a:buNone/>
            </a:pPr>
            <a:endParaRPr lang="en-US" sz="8000" dirty="0">
              <a:effectLst/>
              <a:latin typeface="+mj-lt"/>
              <a:ea typeface="Calibri" panose="020F0502020204030204" pitchFamily="34" charset="0"/>
            </a:endParaRPr>
          </a:p>
          <a:p>
            <a:pPr marL="0" marR="0" indent="0" fontAlgn="ctr">
              <a:spcBef>
                <a:spcPts val="600"/>
              </a:spcBef>
              <a:spcAft>
                <a:spcPts val="0"/>
              </a:spcAft>
              <a:buSzPct val="80000"/>
              <a:buNone/>
            </a:pPr>
            <a:endParaRPr lang="en-US" sz="8000" dirty="0">
              <a:effectLst/>
              <a:latin typeface="+mj-lt"/>
              <a:ea typeface="Calibri" panose="020F0502020204030204" pitchFamily="34" charset="0"/>
            </a:endParaRPr>
          </a:p>
          <a:p>
            <a:pPr marL="0" indent="0">
              <a:spcBef>
                <a:spcPts val="600"/>
              </a:spcBef>
              <a:buNone/>
            </a:pPr>
            <a:endParaRPr lang="en-US" sz="8000" dirty="0">
              <a:effectLst/>
              <a:latin typeface="+mj-lt"/>
              <a:ea typeface="Calibri" panose="020F0502020204030204" pitchFamily="34" charset="0"/>
            </a:endParaRPr>
          </a:p>
          <a:p>
            <a:pPr marL="0">
              <a:spcBef>
                <a:spcPts val="600"/>
              </a:spcBef>
            </a:pPr>
            <a:r>
              <a:rPr lang="en-US" sz="7200" dirty="0">
                <a:effectLst/>
                <a:latin typeface="+mj-lt"/>
                <a:ea typeface="Calibri" panose="020F0502020204030204" pitchFamily="34" charset="0"/>
              </a:rPr>
              <a:t>For SLF surveys outside of the SLF PPQ Program states, the approved method for survey is visual; and these states may not order SLF traps.</a:t>
            </a:r>
          </a:p>
          <a:p>
            <a:pPr marR="0">
              <a:spcBef>
                <a:spcPts val="600"/>
              </a:spcBef>
              <a:spcAft>
                <a:spcPts val="0"/>
              </a:spcAft>
            </a:pPr>
            <a:r>
              <a:rPr lang="en-US" sz="7200" dirty="0">
                <a:effectLst/>
                <a:latin typeface="+mj-lt"/>
                <a:ea typeface="Calibri" panose="020F0502020204030204" pitchFamily="34" charset="0"/>
              </a:rPr>
              <a:t>For any SLF programmatic questions, please reach out to Brianna Flonc at </a:t>
            </a:r>
            <a:r>
              <a:rPr lang="en-US" sz="7200" u="sng" dirty="0">
                <a:solidFill>
                  <a:srgbClr val="0563C1"/>
                </a:solidFill>
                <a:effectLst/>
                <a:latin typeface="+mj-lt"/>
                <a:ea typeface="Calibri" panose="020F0502020204030204" pitchFamily="34" charset="0"/>
                <a:hlinkClick r:id="rId2"/>
              </a:rPr>
              <a:t>brianna.e.flonc@usda.gov</a:t>
            </a:r>
            <a:r>
              <a:rPr lang="en-US" sz="7200" dirty="0">
                <a:effectLst/>
                <a:latin typeface="+mj-lt"/>
                <a:ea typeface="Calibri" panose="020F0502020204030204" pitchFamily="34" charset="0"/>
              </a:rPr>
              <a:t>.</a:t>
            </a:r>
          </a:p>
          <a:p>
            <a:endParaRPr lang="en-US" dirty="0">
              <a:cs typeface="Calibri" panose="020F0502020204030204"/>
            </a:endParaRPr>
          </a:p>
        </p:txBody>
      </p:sp>
      <p:grpSp>
        <p:nvGrpSpPr>
          <p:cNvPr id="3" name="Group 2">
            <a:extLst>
              <a:ext uri="{FF2B5EF4-FFF2-40B4-BE49-F238E27FC236}">
                <a16:creationId xmlns:a16="http://schemas.microsoft.com/office/drawing/2014/main" id="{E9E0D92C-A749-48BC-AC09-B2B908CDBDA7}"/>
              </a:ext>
            </a:extLst>
          </p:cNvPr>
          <p:cNvGrpSpPr/>
          <p:nvPr/>
        </p:nvGrpSpPr>
        <p:grpSpPr>
          <a:xfrm>
            <a:off x="0" y="6"/>
            <a:ext cx="6858000" cy="530245"/>
            <a:chOff x="1556657" y="670906"/>
            <a:chExt cx="9144000" cy="706993"/>
          </a:xfrm>
        </p:grpSpPr>
        <p:sp>
          <p:nvSpPr>
            <p:cNvPr id="4" name="Rectangle 3">
              <a:extLst>
                <a:ext uri="{FF2B5EF4-FFF2-40B4-BE49-F238E27FC236}">
                  <a16:creationId xmlns:a16="http://schemas.microsoft.com/office/drawing/2014/main" id="{DF0CDA16-A853-469E-9209-17BDF0282E16}"/>
                </a:ext>
              </a:extLst>
            </p:cNvPr>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5" name="Picture 4" descr=" SigLockup Master PwPt.Neg-transbg.png">
              <a:extLst>
                <a:ext uri="{FF2B5EF4-FFF2-40B4-BE49-F238E27FC236}">
                  <a16:creationId xmlns:a16="http://schemas.microsoft.com/office/drawing/2014/main" id="{CC79D9BB-B345-43B5-879C-4E8023C74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6" name="TextBox 5">
            <a:extLst>
              <a:ext uri="{FF2B5EF4-FFF2-40B4-BE49-F238E27FC236}">
                <a16:creationId xmlns:a16="http://schemas.microsoft.com/office/drawing/2014/main" id="{F47BF1CB-1886-4A92-ABC6-C371046BCDBC}"/>
              </a:ext>
            </a:extLst>
          </p:cNvPr>
          <p:cNvSpPr txBox="1"/>
          <p:nvPr/>
        </p:nvSpPr>
        <p:spPr>
          <a:xfrm>
            <a:off x="131193" y="667253"/>
            <a:ext cx="8082213" cy="584775"/>
          </a:xfrm>
          <a:prstGeom prst="rect">
            <a:avLst/>
          </a:prstGeom>
          <a:noFill/>
        </p:spPr>
        <p:txBody>
          <a:bodyPr wrap="none" rtlCol="0">
            <a:spAutoFit/>
          </a:bodyPr>
          <a:lstStyle/>
          <a:p>
            <a:pPr algn="ctr"/>
            <a:r>
              <a:rPr lang="en-US" sz="3200" dirty="0">
                <a:latin typeface="+mj-lt"/>
              </a:rPr>
              <a:t>Survey Supplies Products Special Considerations</a:t>
            </a:r>
          </a:p>
        </p:txBody>
      </p:sp>
      <p:sp>
        <p:nvSpPr>
          <p:cNvPr id="9" name="TextBox 8">
            <a:extLst>
              <a:ext uri="{FF2B5EF4-FFF2-40B4-BE49-F238E27FC236}">
                <a16:creationId xmlns:a16="http://schemas.microsoft.com/office/drawing/2014/main" id="{89C3BD6B-AB2C-47D5-8417-2F87474DD42C}"/>
              </a:ext>
            </a:extLst>
          </p:cNvPr>
          <p:cNvSpPr txBox="1"/>
          <p:nvPr/>
        </p:nvSpPr>
        <p:spPr>
          <a:xfrm>
            <a:off x="923929" y="2486294"/>
            <a:ext cx="1482695" cy="1323439"/>
          </a:xfrm>
          <a:prstGeom prst="rect">
            <a:avLst/>
          </a:prstGeom>
          <a:noFill/>
        </p:spPr>
        <p:txBody>
          <a:bodyPr wrap="square" rtlCol="0">
            <a:spAutoFit/>
          </a:bodyPr>
          <a:lstStyle/>
          <a:p>
            <a:pPr marL="285750" indent="-285750">
              <a:buSzPct val="80000"/>
              <a:buFont typeface="Courier New" panose="02070309020205020404" pitchFamily="49" charset="0"/>
              <a:buChar char="o"/>
            </a:pPr>
            <a:r>
              <a:rPr lang="en-US" sz="1600" dirty="0">
                <a:latin typeface="+mj-lt"/>
              </a:rPr>
              <a:t>CT</a:t>
            </a:r>
          </a:p>
          <a:p>
            <a:pPr marL="285750" indent="-285750">
              <a:buSzPct val="80000"/>
              <a:buFont typeface="Courier New" panose="02070309020205020404" pitchFamily="49" charset="0"/>
              <a:buChar char="o"/>
            </a:pPr>
            <a:r>
              <a:rPr lang="en-US" sz="1600" dirty="0">
                <a:latin typeface="+mj-lt"/>
              </a:rPr>
              <a:t>DE</a:t>
            </a:r>
          </a:p>
          <a:p>
            <a:pPr marL="285750" indent="-285750">
              <a:buSzPct val="80000"/>
              <a:buFont typeface="Courier New" panose="02070309020205020404" pitchFamily="49" charset="0"/>
              <a:buChar char="o"/>
            </a:pPr>
            <a:r>
              <a:rPr lang="en-US" sz="1600" dirty="0">
                <a:latin typeface="+mj-lt"/>
              </a:rPr>
              <a:t>IN</a:t>
            </a:r>
          </a:p>
          <a:p>
            <a:pPr marL="285750" indent="-285750">
              <a:buSzPct val="80000"/>
              <a:buFont typeface="Courier New" panose="02070309020205020404" pitchFamily="49" charset="0"/>
              <a:buChar char="o"/>
            </a:pPr>
            <a:r>
              <a:rPr lang="en-US" sz="1600" dirty="0">
                <a:latin typeface="+mj-lt"/>
              </a:rPr>
              <a:t>MD</a:t>
            </a:r>
          </a:p>
          <a:p>
            <a:pPr marL="285750" indent="-285750">
              <a:buSzPct val="80000"/>
              <a:buFont typeface="Courier New" panose="02070309020205020404" pitchFamily="49" charset="0"/>
              <a:buChar char="o"/>
            </a:pPr>
            <a:r>
              <a:rPr lang="en-US" sz="1600" dirty="0">
                <a:latin typeface="+mj-lt"/>
              </a:rPr>
              <a:t>NJ</a:t>
            </a:r>
          </a:p>
        </p:txBody>
      </p:sp>
      <p:sp>
        <p:nvSpPr>
          <p:cNvPr id="11" name="TextBox 10">
            <a:extLst>
              <a:ext uri="{FF2B5EF4-FFF2-40B4-BE49-F238E27FC236}">
                <a16:creationId xmlns:a16="http://schemas.microsoft.com/office/drawing/2014/main" id="{22B907EF-1FE0-4307-B593-F4708BF92266}"/>
              </a:ext>
            </a:extLst>
          </p:cNvPr>
          <p:cNvSpPr txBox="1"/>
          <p:nvPr/>
        </p:nvSpPr>
        <p:spPr>
          <a:xfrm>
            <a:off x="2262499" y="2486294"/>
            <a:ext cx="1482695" cy="1323439"/>
          </a:xfrm>
          <a:prstGeom prst="rect">
            <a:avLst/>
          </a:prstGeom>
          <a:noFill/>
        </p:spPr>
        <p:txBody>
          <a:bodyPr wrap="square" rtlCol="0">
            <a:spAutoFit/>
          </a:bodyPr>
          <a:lstStyle/>
          <a:p>
            <a:pPr marL="285750" indent="-285750">
              <a:buSzPct val="80000"/>
              <a:buFont typeface="Courier New" panose="02070309020205020404" pitchFamily="49" charset="0"/>
              <a:buChar char="o"/>
            </a:pPr>
            <a:r>
              <a:rPr lang="en-US" sz="1600" dirty="0">
                <a:latin typeface="+mj-lt"/>
              </a:rPr>
              <a:t>NY</a:t>
            </a:r>
          </a:p>
          <a:p>
            <a:pPr marL="285750" indent="-285750">
              <a:buSzPct val="80000"/>
              <a:buFont typeface="Courier New" panose="02070309020205020404" pitchFamily="49" charset="0"/>
              <a:buChar char="o"/>
            </a:pPr>
            <a:r>
              <a:rPr lang="en-US" sz="1600" dirty="0">
                <a:latin typeface="+mj-lt"/>
              </a:rPr>
              <a:t>OH</a:t>
            </a:r>
          </a:p>
          <a:p>
            <a:pPr marL="285750" indent="-285750">
              <a:buSzPct val="80000"/>
              <a:buFont typeface="Courier New" panose="02070309020205020404" pitchFamily="49" charset="0"/>
              <a:buChar char="o"/>
            </a:pPr>
            <a:r>
              <a:rPr lang="en-US" sz="1600" dirty="0">
                <a:latin typeface="+mj-lt"/>
              </a:rPr>
              <a:t>PA</a:t>
            </a:r>
          </a:p>
          <a:p>
            <a:pPr marL="285750" indent="-285750">
              <a:buSzPct val="80000"/>
              <a:buFont typeface="Courier New" panose="02070309020205020404" pitchFamily="49" charset="0"/>
              <a:buChar char="o"/>
            </a:pPr>
            <a:r>
              <a:rPr lang="en-US" sz="1600" dirty="0">
                <a:latin typeface="+mj-lt"/>
              </a:rPr>
              <a:t>VA</a:t>
            </a:r>
          </a:p>
          <a:p>
            <a:pPr marL="285750" indent="-285750">
              <a:buSzPct val="80000"/>
              <a:buFont typeface="Courier New" panose="02070309020205020404" pitchFamily="49" charset="0"/>
              <a:buChar char="o"/>
            </a:pPr>
            <a:r>
              <a:rPr lang="en-US" sz="1600" dirty="0">
                <a:latin typeface="+mj-lt"/>
              </a:rPr>
              <a:t>WV</a:t>
            </a:r>
          </a:p>
        </p:txBody>
      </p:sp>
    </p:spTree>
    <p:extLst>
      <p:ext uri="{BB962C8B-B14F-4D97-AF65-F5344CB8AC3E}">
        <p14:creationId xmlns:p14="http://schemas.microsoft.com/office/powerpoint/2010/main" val="33638572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4316229-CF20-43A2-BE64-E48340E04885}"/>
              </a:ext>
            </a:extLst>
          </p:cNvPr>
          <p:cNvSpPr txBox="1">
            <a:spLocks/>
          </p:cNvSpPr>
          <p:nvPr/>
        </p:nvSpPr>
        <p:spPr>
          <a:xfrm>
            <a:off x="206817" y="1397096"/>
            <a:ext cx="3317619" cy="3671377"/>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ct val="100000"/>
            </a:pPr>
            <a:r>
              <a:rPr lang="en-US" sz="2400" b="1" dirty="0">
                <a:latin typeface="Calibri Light" panose="020F0302020204030204"/>
                <a:cs typeface="Calibri Light" panose="020F0302020204030204"/>
              </a:rPr>
              <a:t>Methyl eugenol</a:t>
            </a:r>
          </a:p>
          <a:p>
            <a:pPr lvl="1">
              <a:buSzPct val="100000"/>
            </a:pPr>
            <a:r>
              <a:rPr lang="en-US" sz="2100" dirty="0">
                <a:latin typeface="Calibri Light" panose="020F0302020204030204"/>
                <a:cs typeface="Calibri Light" panose="020F0302020204030204"/>
              </a:rPr>
              <a:t>Solid wafers</a:t>
            </a:r>
          </a:p>
          <a:p>
            <a:pPr lvl="1">
              <a:buSzPct val="100000"/>
            </a:pPr>
            <a:r>
              <a:rPr lang="en-US" sz="2100" dirty="0">
                <a:latin typeface="Calibri Light" panose="020F0302020204030204"/>
                <a:cs typeface="Calibri Light" panose="020F0302020204030204"/>
              </a:rPr>
              <a:t>Liquid in drums</a:t>
            </a:r>
          </a:p>
          <a:p>
            <a:pPr lvl="1">
              <a:buSzPct val="100000"/>
            </a:pPr>
            <a:r>
              <a:rPr lang="en-US" sz="2100" dirty="0">
                <a:latin typeface="Calibri Light" panose="020F0302020204030204"/>
                <a:cs typeface="Calibri Light" panose="020F0302020204030204"/>
              </a:rPr>
              <a:t>Coming soon ME plugs</a:t>
            </a:r>
          </a:p>
          <a:p>
            <a:pPr lvl="1">
              <a:buSzPct val="100000"/>
            </a:pPr>
            <a:endParaRPr lang="en-US" sz="2100" dirty="0">
              <a:latin typeface="Calibri Light" panose="020F0302020204030204"/>
              <a:cs typeface="Calibri Light" panose="020F0302020204030204"/>
            </a:endParaRPr>
          </a:p>
          <a:p>
            <a:pPr marL="0" indent="0">
              <a:buSzPct val="100000"/>
              <a:buNone/>
            </a:pPr>
            <a:r>
              <a:rPr lang="en-US" sz="2000" b="1" dirty="0">
                <a:latin typeface="Calibri Light" panose="020F0302020204030204"/>
                <a:cs typeface="Calibri Light" panose="020F0302020204030204"/>
              </a:rPr>
              <a:t>Be sure to order the right  product!</a:t>
            </a:r>
          </a:p>
          <a:p>
            <a:pPr marL="0" indent="0">
              <a:buSzPct val="100000"/>
              <a:buNone/>
            </a:pPr>
            <a:r>
              <a:rPr lang="en-US" sz="2000" dirty="0">
                <a:latin typeface="Calibri Light" panose="020F0302020204030204"/>
                <a:cs typeface="Calibri Light" panose="020F0302020204030204"/>
              </a:rPr>
              <a:t>The drums are large and costly to return to the warehouse.</a:t>
            </a:r>
          </a:p>
          <a:p>
            <a:pPr lvl="1">
              <a:buSzPct val="100000"/>
            </a:pPr>
            <a:endParaRPr lang="en-US" sz="21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endParaRPr lang="en-US" dirty="0">
              <a:cs typeface="Calibri" panose="020F0502020204030204"/>
            </a:endParaRPr>
          </a:p>
        </p:txBody>
      </p:sp>
      <p:grpSp>
        <p:nvGrpSpPr>
          <p:cNvPr id="3" name="Group 2">
            <a:extLst>
              <a:ext uri="{FF2B5EF4-FFF2-40B4-BE49-F238E27FC236}">
                <a16:creationId xmlns:a16="http://schemas.microsoft.com/office/drawing/2014/main" id="{E3D323A4-274B-4A4E-AFD4-E54863ADDF3F}"/>
              </a:ext>
            </a:extLst>
          </p:cNvPr>
          <p:cNvGrpSpPr/>
          <p:nvPr/>
        </p:nvGrpSpPr>
        <p:grpSpPr>
          <a:xfrm>
            <a:off x="0" y="6"/>
            <a:ext cx="6858000" cy="530245"/>
            <a:chOff x="1556657" y="670906"/>
            <a:chExt cx="9144000" cy="706993"/>
          </a:xfrm>
        </p:grpSpPr>
        <p:sp>
          <p:nvSpPr>
            <p:cNvPr id="4" name="Rectangle 3">
              <a:extLst>
                <a:ext uri="{FF2B5EF4-FFF2-40B4-BE49-F238E27FC236}">
                  <a16:creationId xmlns:a16="http://schemas.microsoft.com/office/drawing/2014/main" id="{B3B3BDCF-0A7B-4DDA-A879-0A254E4103EC}"/>
                </a:ext>
              </a:extLst>
            </p:cNvPr>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5" name="Picture 4" descr=" SigLockup Master PwPt.Neg-transbg.png">
              <a:extLst>
                <a:ext uri="{FF2B5EF4-FFF2-40B4-BE49-F238E27FC236}">
                  <a16:creationId xmlns:a16="http://schemas.microsoft.com/office/drawing/2014/main" id="{D27F6365-9B00-442D-9671-3A6C62433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6" name="TextBox 5">
            <a:extLst>
              <a:ext uri="{FF2B5EF4-FFF2-40B4-BE49-F238E27FC236}">
                <a16:creationId xmlns:a16="http://schemas.microsoft.com/office/drawing/2014/main" id="{74B8F94B-214D-47A7-980C-46427D252845}"/>
              </a:ext>
            </a:extLst>
          </p:cNvPr>
          <p:cNvSpPr txBox="1"/>
          <p:nvPr/>
        </p:nvSpPr>
        <p:spPr>
          <a:xfrm>
            <a:off x="331103" y="657347"/>
            <a:ext cx="8082213" cy="584775"/>
          </a:xfrm>
          <a:prstGeom prst="rect">
            <a:avLst/>
          </a:prstGeom>
          <a:noFill/>
        </p:spPr>
        <p:txBody>
          <a:bodyPr wrap="none" rtlCol="0">
            <a:spAutoFit/>
          </a:bodyPr>
          <a:lstStyle/>
          <a:p>
            <a:pPr algn="ctr"/>
            <a:r>
              <a:rPr lang="en-US" sz="3200" dirty="0">
                <a:latin typeface="+mj-lt"/>
              </a:rPr>
              <a:t>Survey Supplies Products Special Considerations</a:t>
            </a:r>
          </a:p>
        </p:txBody>
      </p:sp>
      <p:pic>
        <p:nvPicPr>
          <p:cNvPr id="9" name="Picture 8">
            <a:extLst>
              <a:ext uri="{FF2B5EF4-FFF2-40B4-BE49-F238E27FC236}">
                <a16:creationId xmlns:a16="http://schemas.microsoft.com/office/drawing/2014/main" id="{748AAEA0-16B9-4793-8FD0-09DB3E081A14}"/>
              </a:ext>
            </a:extLst>
          </p:cNvPr>
          <p:cNvPicPr>
            <a:picLocks noChangeAspect="1"/>
          </p:cNvPicPr>
          <p:nvPr/>
        </p:nvPicPr>
        <p:blipFill>
          <a:blip r:embed="rId4"/>
          <a:stretch>
            <a:fillRect/>
          </a:stretch>
        </p:blipFill>
        <p:spPr>
          <a:xfrm>
            <a:off x="3525222" y="1472117"/>
            <a:ext cx="2282869" cy="1702692"/>
          </a:xfrm>
          <a:prstGeom prst="rect">
            <a:avLst/>
          </a:prstGeom>
          <a:ln>
            <a:noFill/>
          </a:ln>
          <a:effectLst>
            <a:softEdge rad="63500"/>
          </a:effectLst>
        </p:spPr>
      </p:pic>
      <p:graphicFrame>
        <p:nvGraphicFramePr>
          <p:cNvPr id="11" name="Table 11">
            <a:extLst>
              <a:ext uri="{FF2B5EF4-FFF2-40B4-BE49-F238E27FC236}">
                <a16:creationId xmlns:a16="http://schemas.microsoft.com/office/drawing/2014/main" id="{8E0111E3-74E6-4E13-A325-3FC0D7E8B719}"/>
              </a:ext>
            </a:extLst>
          </p:cNvPr>
          <p:cNvGraphicFramePr>
            <a:graphicFrameLocks noGrp="1"/>
          </p:cNvGraphicFramePr>
          <p:nvPr>
            <p:extLst>
              <p:ext uri="{D42A27DB-BD31-4B8C-83A1-F6EECF244321}">
                <p14:modId xmlns:p14="http://schemas.microsoft.com/office/powerpoint/2010/main" val="3657438652"/>
              </p:ext>
            </p:extLst>
          </p:nvPr>
        </p:nvGraphicFramePr>
        <p:xfrm>
          <a:off x="5891814" y="1624613"/>
          <a:ext cx="3048000" cy="302973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309971709"/>
                    </a:ext>
                  </a:extLst>
                </a:gridCol>
              </a:tblGrid>
              <a:tr h="1837678">
                <a:tc>
                  <a:txBody>
                    <a:bodyPr/>
                    <a:lstStyle/>
                    <a:p>
                      <a:r>
                        <a:rPr lang="en-US" sz="1600" b="0" i="0" kern="1200" dirty="0">
                          <a:solidFill>
                            <a:schemeClr val="tx1"/>
                          </a:solidFill>
                          <a:effectLst/>
                          <a:latin typeface="+mn-lt"/>
                          <a:ea typeface="+mn-ea"/>
                          <a:cs typeface="+mn-cs"/>
                        </a:rPr>
                        <a:t>Methyl Eugenol is used in fruit fly trapping. For the liquid product, it can be ordered in pounds where a 15 gallon drum is equivalent to 100 lbs. A single gallon of cue lure is about 6.5 lbs.</a:t>
                      </a:r>
                      <a:endParaRPr lang="en-US" sz="1600" dirty="0"/>
                    </a:p>
                  </a:txBody>
                  <a:tcPr/>
                </a:tc>
                <a:extLst>
                  <a:ext uri="{0D108BD9-81ED-4DB2-BD59-A6C34878D82A}">
                    <a16:rowId xmlns:a16="http://schemas.microsoft.com/office/drawing/2014/main" val="3299516652"/>
                  </a:ext>
                </a:extLst>
              </a:tr>
              <a:tr h="1192058">
                <a:tc>
                  <a:txBody>
                    <a:bodyPr/>
                    <a:lstStyle/>
                    <a:p>
                      <a:r>
                        <a:rPr lang="en-US" sz="1600" b="0" i="0" kern="1200" dirty="0">
                          <a:solidFill>
                            <a:schemeClr val="tx1"/>
                          </a:solidFill>
                          <a:effectLst/>
                          <a:latin typeface="+mn-lt"/>
                          <a:ea typeface="+mn-ea"/>
                          <a:cs typeface="+mn-cs"/>
                        </a:rPr>
                        <a:t>Methyl Eugenol is used in fruit fly trapping. Please order individual lures.</a:t>
                      </a:r>
                      <a:endParaRPr lang="en-US" sz="1600" dirty="0"/>
                    </a:p>
                  </a:txBody>
                  <a:tcPr/>
                </a:tc>
                <a:extLst>
                  <a:ext uri="{0D108BD9-81ED-4DB2-BD59-A6C34878D82A}">
                    <a16:rowId xmlns:a16="http://schemas.microsoft.com/office/drawing/2014/main" val="3022837346"/>
                  </a:ext>
                </a:extLst>
              </a:tr>
            </a:tbl>
          </a:graphicData>
        </a:graphic>
      </p:graphicFrame>
      <p:pic>
        <p:nvPicPr>
          <p:cNvPr id="13" name="Picture 12">
            <a:extLst>
              <a:ext uri="{FF2B5EF4-FFF2-40B4-BE49-F238E27FC236}">
                <a16:creationId xmlns:a16="http://schemas.microsoft.com/office/drawing/2014/main" id="{16BB286B-22B3-4377-9E33-9A205185CBE5}"/>
              </a:ext>
            </a:extLst>
          </p:cNvPr>
          <p:cNvPicPr>
            <a:picLocks noChangeAspect="1"/>
          </p:cNvPicPr>
          <p:nvPr/>
        </p:nvPicPr>
        <p:blipFill>
          <a:blip r:embed="rId5"/>
          <a:stretch>
            <a:fillRect/>
          </a:stretch>
        </p:blipFill>
        <p:spPr>
          <a:xfrm>
            <a:off x="3524436" y="3225645"/>
            <a:ext cx="2290438" cy="1702694"/>
          </a:xfrm>
          <a:prstGeom prst="rect">
            <a:avLst/>
          </a:prstGeom>
          <a:ln>
            <a:noFill/>
          </a:ln>
          <a:effectLst>
            <a:softEdge rad="63500"/>
          </a:effectLst>
        </p:spPr>
      </p:pic>
    </p:spTree>
    <p:extLst>
      <p:ext uri="{BB962C8B-B14F-4D97-AF65-F5344CB8AC3E}">
        <p14:creationId xmlns:p14="http://schemas.microsoft.com/office/powerpoint/2010/main" val="37038289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23F932D-C379-4049-9E52-EE088DF3C988}"/>
              </a:ext>
            </a:extLst>
          </p:cNvPr>
          <p:cNvSpPr txBox="1">
            <a:spLocks/>
          </p:cNvSpPr>
          <p:nvPr/>
        </p:nvSpPr>
        <p:spPr>
          <a:xfrm>
            <a:off x="331103" y="1472117"/>
            <a:ext cx="7886700" cy="3671377"/>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ct val="100000"/>
            </a:pPr>
            <a:r>
              <a:rPr lang="en-US" sz="2000" b="1" dirty="0">
                <a:latin typeface="+mj-lt"/>
                <a:cs typeface="Calibri Light" panose="020F0302020204030204"/>
              </a:rPr>
              <a:t>Khapra Beetle products:</a:t>
            </a:r>
          </a:p>
          <a:p>
            <a:pPr lvl="1">
              <a:buSzPct val="100000"/>
            </a:pPr>
            <a:r>
              <a:rPr lang="en-US" sz="2000" dirty="0">
                <a:solidFill>
                  <a:srgbClr val="333333"/>
                </a:solidFill>
                <a:latin typeface="+mj-lt"/>
              </a:rPr>
              <a:t>Khapra Beetle Wall Mount Trap Kit</a:t>
            </a:r>
          </a:p>
          <a:p>
            <a:pPr lvl="1">
              <a:buSzPct val="100000"/>
            </a:pPr>
            <a:r>
              <a:rPr lang="en-US" sz="2000" dirty="0">
                <a:solidFill>
                  <a:srgbClr val="333333"/>
                </a:solidFill>
                <a:latin typeface="+mj-lt"/>
              </a:rPr>
              <a:t>Khapra Beetle Lure</a:t>
            </a:r>
            <a:endParaRPr lang="en-US" sz="2000" dirty="0">
              <a:latin typeface="+mj-lt"/>
              <a:cs typeface="Calibri Light" panose="020F0302020204030204"/>
            </a:endParaRPr>
          </a:p>
          <a:p>
            <a:pPr lvl="1">
              <a:buSzPct val="100000"/>
            </a:pPr>
            <a:endParaRPr lang="en-US" sz="2100" dirty="0">
              <a:latin typeface="Calibri Light" panose="020F0302020204030204"/>
              <a:cs typeface="Calibri Light" panose="020F0302020204030204"/>
            </a:endParaRPr>
          </a:p>
          <a:p>
            <a:pPr lvl="1">
              <a:buSzPct val="100000"/>
            </a:pPr>
            <a:endParaRPr lang="en-US" sz="21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pPr>
              <a:buSzPct val="100000"/>
            </a:pPr>
            <a:endParaRPr lang="en-US" sz="2400" dirty="0">
              <a:latin typeface="Calibri Light" panose="020F0302020204030204"/>
              <a:cs typeface="Calibri Light" panose="020F0302020204030204"/>
            </a:endParaRPr>
          </a:p>
          <a:p>
            <a:endParaRPr lang="en-US" dirty="0">
              <a:cs typeface="Calibri" panose="020F0502020204030204"/>
            </a:endParaRPr>
          </a:p>
        </p:txBody>
      </p:sp>
      <p:pic>
        <p:nvPicPr>
          <p:cNvPr id="5" name="Picture 4">
            <a:extLst>
              <a:ext uri="{FF2B5EF4-FFF2-40B4-BE49-F238E27FC236}">
                <a16:creationId xmlns:a16="http://schemas.microsoft.com/office/drawing/2014/main" id="{FCD1BD1E-A92D-4138-88A9-CB19BAD72184}"/>
              </a:ext>
            </a:extLst>
          </p:cNvPr>
          <p:cNvPicPr>
            <a:picLocks noChangeAspect="1"/>
          </p:cNvPicPr>
          <p:nvPr/>
        </p:nvPicPr>
        <p:blipFill>
          <a:blip r:embed="rId2"/>
          <a:stretch>
            <a:fillRect/>
          </a:stretch>
        </p:blipFill>
        <p:spPr>
          <a:xfrm rot="16200000">
            <a:off x="1242895" y="1851113"/>
            <a:ext cx="2348832" cy="3909795"/>
          </a:xfrm>
          <a:prstGeom prst="rect">
            <a:avLst/>
          </a:prstGeom>
          <a:ln>
            <a:noFill/>
          </a:ln>
          <a:effectLst>
            <a:softEdge rad="63500"/>
          </a:effectLst>
        </p:spPr>
      </p:pic>
      <p:sp>
        <p:nvSpPr>
          <p:cNvPr id="7" name="TextBox 6">
            <a:extLst>
              <a:ext uri="{FF2B5EF4-FFF2-40B4-BE49-F238E27FC236}">
                <a16:creationId xmlns:a16="http://schemas.microsoft.com/office/drawing/2014/main" id="{5A0C9EA0-935C-43B8-BA91-45C9CBA704F2}"/>
              </a:ext>
            </a:extLst>
          </p:cNvPr>
          <p:cNvSpPr txBox="1"/>
          <p:nvPr/>
        </p:nvSpPr>
        <p:spPr>
          <a:xfrm>
            <a:off x="4967303" y="1998871"/>
            <a:ext cx="3845594" cy="2308324"/>
          </a:xfrm>
          <a:prstGeom prst="rect">
            <a:avLst/>
          </a:prstGeom>
          <a:noFill/>
        </p:spPr>
        <p:txBody>
          <a:bodyPr wrap="square">
            <a:spAutoFit/>
          </a:bodyPr>
          <a:lstStyle/>
          <a:p>
            <a:r>
              <a:rPr lang="en-US" sz="1600" dirty="0">
                <a:solidFill>
                  <a:srgbClr val="333333"/>
                </a:solidFill>
              </a:rPr>
              <a:t>The Khapra Beetle Wall Mount Trap Kit </a:t>
            </a:r>
            <a:r>
              <a:rPr lang="en-US" sz="1600" b="0" i="0" dirty="0">
                <a:solidFill>
                  <a:srgbClr val="333333"/>
                </a:solidFill>
                <a:effectLst/>
              </a:rPr>
              <a:t>includes: </a:t>
            </a:r>
          </a:p>
          <a:p>
            <a:pPr marL="742950" lvl="1" indent="-285750">
              <a:buFont typeface="Arial" panose="020B0604020202020204" pitchFamily="34" charset="0"/>
              <a:buChar char="•"/>
            </a:pPr>
            <a:r>
              <a:rPr lang="en-US" sz="1600" b="0" i="0" dirty="0">
                <a:solidFill>
                  <a:srgbClr val="333333"/>
                </a:solidFill>
                <a:effectLst/>
              </a:rPr>
              <a:t>6 Wall Mounted </a:t>
            </a:r>
            <a:r>
              <a:rPr lang="en-US" sz="1600" dirty="0">
                <a:solidFill>
                  <a:srgbClr val="333333"/>
                </a:solidFill>
              </a:rPr>
              <a:t>T</a:t>
            </a:r>
            <a:r>
              <a:rPr lang="en-US" sz="1600" b="0" i="0" dirty="0">
                <a:solidFill>
                  <a:srgbClr val="333333"/>
                </a:solidFill>
                <a:effectLst/>
              </a:rPr>
              <a:t>raps</a:t>
            </a:r>
            <a:endParaRPr lang="en-US" sz="1600" dirty="0">
              <a:solidFill>
                <a:srgbClr val="333333"/>
              </a:solidFill>
            </a:endParaRPr>
          </a:p>
          <a:p>
            <a:pPr marL="742950" lvl="1" indent="-285750">
              <a:buFont typeface="Arial" panose="020B0604020202020204" pitchFamily="34" charset="0"/>
              <a:buChar char="•"/>
            </a:pPr>
            <a:r>
              <a:rPr lang="en-US" sz="1600" b="0" i="0" dirty="0">
                <a:solidFill>
                  <a:srgbClr val="333333"/>
                </a:solidFill>
                <a:effectLst/>
              </a:rPr>
              <a:t>7 Lures</a:t>
            </a:r>
            <a:r>
              <a:rPr lang="en-US" sz="1600" dirty="0">
                <a:solidFill>
                  <a:srgbClr val="333333"/>
                </a:solidFill>
              </a:rPr>
              <a:t> </a:t>
            </a:r>
          </a:p>
          <a:p>
            <a:pPr marL="742950" lvl="1" indent="-285750">
              <a:buFont typeface="Arial" panose="020B0604020202020204" pitchFamily="34" charset="0"/>
              <a:buChar char="•"/>
            </a:pPr>
            <a:r>
              <a:rPr lang="en-US" sz="1600" b="0" i="0" dirty="0">
                <a:solidFill>
                  <a:srgbClr val="333333"/>
                </a:solidFill>
                <a:effectLst/>
              </a:rPr>
              <a:t>Organic </a:t>
            </a:r>
            <a:r>
              <a:rPr lang="en-US" sz="1600" dirty="0">
                <a:solidFill>
                  <a:srgbClr val="333333"/>
                </a:solidFill>
              </a:rPr>
              <a:t>W</a:t>
            </a:r>
            <a:r>
              <a:rPr lang="en-US" sz="1600" b="0" i="0" dirty="0">
                <a:solidFill>
                  <a:srgbClr val="333333"/>
                </a:solidFill>
                <a:effectLst/>
              </a:rPr>
              <a:t>heat Germ</a:t>
            </a:r>
            <a:endParaRPr lang="en-US" sz="1600" dirty="0">
              <a:solidFill>
                <a:srgbClr val="333333"/>
              </a:solidFill>
            </a:endParaRPr>
          </a:p>
          <a:p>
            <a:pPr marL="742950" lvl="1" indent="-285750">
              <a:buFont typeface="Arial" panose="020B0604020202020204" pitchFamily="34" charset="0"/>
              <a:buChar char="•"/>
            </a:pPr>
            <a:r>
              <a:rPr lang="en-US" sz="1600" b="0" i="0">
                <a:solidFill>
                  <a:srgbClr val="333333"/>
                </a:solidFill>
                <a:effectLst/>
              </a:rPr>
              <a:t>Decoy Sticky </a:t>
            </a:r>
            <a:r>
              <a:rPr lang="en-US" sz="1600" dirty="0">
                <a:solidFill>
                  <a:srgbClr val="333333"/>
                </a:solidFill>
              </a:rPr>
              <a:t>T</a:t>
            </a:r>
            <a:r>
              <a:rPr lang="en-US" sz="1600" b="0" i="0">
                <a:solidFill>
                  <a:srgbClr val="333333"/>
                </a:solidFill>
                <a:effectLst/>
              </a:rPr>
              <a:t>rap</a:t>
            </a:r>
            <a:endParaRPr lang="en-US" sz="1600" b="0" i="0" dirty="0">
              <a:solidFill>
                <a:srgbClr val="333333"/>
              </a:solidFill>
              <a:effectLst/>
            </a:endParaRPr>
          </a:p>
          <a:p>
            <a:endParaRPr lang="en-US" sz="1600" dirty="0">
              <a:solidFill>
                <a:srgbClr val="333333"/>
              </a:solidFill>
            </a:endParaRPr>
          </a:p>
          <a:p>
            <a:r>
              <a:rPr lang="en-US" sz="1600" dirty="0">
                <a:solidFill>
                  <a:srgbClr val="333333"/>
                </a:solidFill>
              </a:rPr>
              <a:t>Additional lures may be purchased by ordering the product Khapra Beetle Lure.</a:t>
            </a:r>
            <a:endParaRPr lang="en-US" sz="1600" dirty="0"/>
          </a:p>
        </p:txBody>
      </p:sp>
      <p:grpSp>
        <p:nvGrpSpPr>
          <p:cNvPr id="8" name="Group 7">
            <a:extLst>
              <a:ext uri="{FF2B5EF4-FFF2-40B4-BE49-F238E27FC236}">
                <a16:creationId xmlns:a16="http://schemas.microsoft.com/office/drawing/2014/main" id="{39E2B41F-BB00-499F-9DCF-464235E5FA8F}"/>
              </a:ext>
            </a:extLst>
          </p:cNvPr>
          <p:cNvGrpSpPr/>
          <p:nvPr/>
        </p:nvGrpSpPr>
        <p:grpSpPr>
          <a:xfrm>
            <a:off x="0" y="6"/>
            <a:ext cx="6858000" cy="530245"/>
            <a:chOff x="1556657" y="670906"/>
            <a:chExt cx="9144000" cy="706993"/>
          </a:xfrm>
        </p:grpSpPr>
        <p:sp>
          <p:nvSpPr>
            <p:cNvPr id="9" name="Rectangle 8">
              <a:extLst>
                <a:ext uri="{FF2B5EF4-FFF2-40B4-BE49-F238E27FC236}">
                  <a16:creationId xmlns:a16="http://schemas.microsoft.com/office/drawing/2014/main" id="{538D4B6F-AFA1-47F9-A593-39872567C31C}"/>
                </a:ext>
              </a:extLst>
            </p:cNvPr>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10" name="Picture 9" descr=" SigLockup Master PwPt.Neg-transbg.png">
              <a:extLst>
                <a:ext uri="{FF2B5EF4-FFF2-40B4-BE49-F238E27FC236}">
                  <a16:creationId xmlns:a16="http://schemas.microsoft.com/office/drawing/2014/main" id="{37958CF5-5DD5-4A36-93ED-701FE029A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11" name="TextBox 10">
            <a:extLst>
              <a:ext uri="{FF2B5EF4-FFF2-40B4-BE49-F238E27FC236}">
                <a16:creationId xmlns:a16="http://schemas.microsoft.com/office/drawing/2014/main" id="{FD26AF69-78B0-42FC-8941-7292001178AD}"/>
              </a:ext>
            </a:extLst>
          </p:cNvPr>
          <p:cNvSpPr txBox="1"/>
          <p:nvPr/>
        </p:nvSpPr>
        <p:spPr>
          <a:xfrm>
            <a:off x="331103" y="657347"/>
            <a:ext cx="8082213" cy="584775"/>
          </a:xfrm>
          <a:prstGeom prst="rect">
            <a:avLst/>
          </a:prstGeom>
          <a:noFill/>
        </p:spPr>
        <p:txBody>
          <a:bodyPr wrap="none" rtlCol="0">
            <a:spAutoFit/>
          </a:bodyPr>
          <a:lstStyle/>
          <a:p>
            <a:pPr algn="ctr"/>
            <a:r>
              <a:rPr lang="en-US" sz="3200" dirty="0">
                <a:latin typeface="+mj-lt"/>
              </a:rPr>
              <a:t>Survey Supplies Products Special Considerations</a:t>
            </a:r>
          </a:p>
        </p:txBody>
      </p:sp>
    </p:spTree>
    <p:extLst>
      <p:ext uri="{BB962C8B-B14F-4D97-AF65-F5344CB8AC3E}">
        <p14:creationId xmlns:p14="http://schemas.microsoft.com/office/powerpoint/2010/main" val="20563553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ctrTitle"/>
          </p:nvPr>
        </p:nvSpPr>
        <p:spPr/>
        <p:txBody>
          <a:bodyPr/>
          <a:lstStyle/>
          <a:p>
            <a:pPr algn="ctr"/>
            <a:r>
              <a:rPr lang="en-US"/>
              <a:t> </a:t>
            </a:r>
            <a:endParaRPr lang="en-US" b="1"/>
          </a:p>
        </p:txBody>
      </p:sp>
      <p:sp>
        <p:nvSpPr>
          <p:cNvPr id="7" name="Subtitle 6"/>
          <p:cNvSpPr>
            <a:spLocks noGrp="1"/>
          </p:cNvSpPr>
          <p:nvPr>
            <p:ph type="subTitle" idx="1"/>
          </p:nvPr>
        </p:nvSpPr>
        <p:spPr>
          <a:xfrm>
            <a:off x="515202" y="841772"/>
            <a:ext cx="6858000" cy="2299377"/>
          </a:xfrm>
          <a:noFill/>
        </p:spPr>
        <p:txBody>
          <a:bodyPr>
            <a:noAutofit/>
          </a:bodyPr>
          <a:lstStyle/>
          <a:p>
            <a:r>
              <a:rPr lang="en-US" sz="4400" b="1"/>
              <a:t>Questions?</a:t>
            </a:r>
          </a:p>
        </p:txBody>
      </p:sp>
      <p:pic>
        <p:nvPicPr>
          <p:cNvPr id="3" name="Picture 2"/>
          <p:cNvPicPr>
            <a:picLocks noChangeAspect="1"/>
          </p:cNvPicPr>
          <p:nvPr/>
        </p:nvPicPr>
        <p:blipFill rotWithShape="1">
          <a:blip r:embed="rId4"/>
          <a:srcRect t="4421" r="3555"/>
          <a:stretch/>
        </p:blipFill>
        <p:spPr>
          <a:xfrm>
            <a:off x="2343719" y="1915080"/>
            <a:ext cx="3702240" cy="2452137"/>
          </a:xfrm>
          <a:prstGeom prst="rect">
            <a:avLst/>
          </a:prstGeom>
        </p:spPr>
      </p:pic>
    </p:spTree>
    <p:extLst>
      <p:ext uri="{BB962C8B-B14F-4D97-AF65-F5344CB8AC3E}">
        <p14:creationId xmlns:p14="http://schemas.microsoft.com/office/powerpoint/2010/main" val="9739632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ctrTitle"/>
          </p:nvPr>
        </p:nvSpPr>
        <p:spPr/>
        <p:txBody>
          <a:bodyPr/>
          <a:lstStyle/>
          <a:p>
            <a:pPr algn="ctr"/>
            <a:r>
              <a:rPr lang="en-US"/>
              <a:t> </a:t>
            </a:r>
            <a:endParaRPr lang="en-US" b="1"/>
          </a:p>
        </p:txBody>
      </p:sp>
      <p:sp>
        <p:nvSpPr>
          <p:cNvPr id="7" name="Subtitle 6"/>
          <p:cNvSpPr>
            <a:spLocks noGrp="1"/>
          </p:cNvSpPr>
          <p:nvPr>
            <p:ph type="subTitle" idx="1"/>
          </p:nvPr>
        </p:nvSpPr>
        <p:spPr>
          <a:xfrm>
            <a:off x="1143000" y="1643974"/>
            <a:ext cx="6858000" cy="2299377"/>
          </a:xfrm>
          <a:noFill/>
        </p:spPr>
        <p:txBody>
          <a:bodyPr>
            <a:noAutofit/>
          </a:bodyPr>
          <a:lstStyle/>
          <a:p>
            <a:r>
              <a:rPr lang="en-US" sz="4400" b="1"/>
              <a:t>Survey Supply Ordering System Overview</a:t>
            </a:r>
          </a:p>
          <a:p>
            <a:r>
              <a:rPr lang="en-US" sz="4400" b="1"/>
              <a:t>IPHIS</a:t>
            </a:r>
          </a:p>
        </p:txBody>
      </p:sp>
    </p:spTree>
    <p:extLst>
      <p:ext uri="{BB962C8B-B14F-4D97-AF65-F5344CB8AC3E}">
        <p14:creationId xmlns:p14="http://schemas.microsoft.com/office/powerpoint/2010/main" val="17476814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512" t="18344" r="2795" b="6018"/>
          <a:stretch/>
        </p:blipFill>
        <p:spPr>
          <a:xfrm>
            <a:off x="155645" y="1128409"/>
            <a:ext cx="8715981" cy="3719164"/>
          </a:xfrm>
          <a:prstGeom prst="rect">
            <a:avLst/>
          </a:prstGeom>
        </p:spPr>
      </p:pic>
      <p:sp>
        <p:nvSpPr>
          <p:cNvPr id="9" name="TextBox 8"/>
          <p:cNvSpPr txBox="1"/>
          <p:nvPr/>
        </p:nvSpPr>
        <p:spPr>
          <a:xfrm>
            <a:off x="2864797" y="607222"/>
            <a:ext cx="3297676" cy="800219"/>
          </a:xfrm>
          <a:prstGeom prst="rect">
            <a:avLst/>
          </a:prstGeom>
          <a:noFill/>
        </p:spPr>
        <p:txBody>
          <a:bodyPr wrap="square" rtlCol="0">
            <a:spAutoFit/>
          </a:bodyPr>
          <a:lstStyle/>
          <a:p>
            <a:r>
              <a:rPr lang="en-US" sz="2800">
                <a:solidFill>
                  <a:prstClr val="black"/>
                </a:solidFill>
              </a:rPr>
              <a:t>IPHIS Home Screen</a:t>
            </a:r>
          </a:p>
          <a:p>
            <a:endParaRPr lang="en-US">
              <a:solidFill>
                <a:prstClr val="black"/>
              </a:solidFill>
            </a:endParaRPr>
          </a:p>
        </p:txBody>
      </p:sp>
      <p:sp>
        <p:nvSpPr>
          <p:cNvPr id="15" name="Rectangle 14"/>
          <p:cNvSpPr/>
          <p:nvPr/>
        </p:nvSpPr>
        <p:spPr>
          <a:xfrm>
            <a:off x="3197412" y="1854437"/>
            <a:ext cx="827657" cy="320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ysClr val="windowText" lastClr="000000"/>
                </a:solidFill>
              </a:ln>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9652477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ctrTitle"/>
          </p:nvPr>
        </p:nvSpPr>
        <p:spPr>
          <a:xfrm>
            <a:off x="1143000" y="841772"/>
            <a:ext cx="6858000" cy="472198"/>
          </a:xfrm>
        </p:spPr>
        <p:txBody>
          <a:bodyPr>
            <a:normAutofit fontScale="90000"/>
          </a:bodyPr>
          <a:lstStyle/>
          <a:p>
            <a:pPr algn="ctr"/>
            <a:r>
              <a:rPr lang="en-US"/>
              <a:t> </a:t>
            </a:r>
            <a:endParaRPr lang="en-US" b="1"/>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00" y="1229823"/>
            <a:ext cx="8726891" cy="3639719"/>
          </a:xfrm>
          <a:prstGeom prst="rect">
            <a:avLst/>
          </a:prstGeom>
        </p:spPr>
      </p:pic>
      <p:sp>
        <p:nvSpPr>
          <p:cNvPr id="9" name="Down Arrow 8"/>
          <p:cNvSpPr/>
          <p:nvPr/>
        </p:nvSpPr>
        <p:spPr>
          <a:xfrm>
            <a:off x="370426" y="1402142"/>
            <a:ext cx="157692" cy="48127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3337003" y="618427"/>
            <a:ext cx="2426883" cy="523220"/>
          </a:xfrm>
          <a:prstGeom prst="rect">
            <a:avLst/>
          </a:prstGeom>
          <a:noFill/>
        </p:spPr>
        <p:txBody>
          <a:bodyPr wrap="none" rtlCol="0">
            <a:spAutoFit/>
          </a:bodyPr>
          <a:lstStyle/>
          <a:p>
            <a:r>
              <a:rPr lang="en-US" sz="2800" dirty="0">
                <a:solidFill>
                  <a:prstClr val="black"/>
                </a:solidFill>
              </a:rPr>
              <a:t>Browse Catalog</a:t>
            </a:r>
          </a:p>
        </p:txBody>
      </p:sp>
      <p:sp>
        <p:nvSpPr>
          <p:cNvPr id="13" name="Rectangle 12"/>
          <p:cNvSpPr/>
          <p:nvPr/>
        </p:nvSpPr>
        <p:spPr>
          <a:xfrm>
            <a:off x="3083004" y="2267217"/>
            <a:ext cx="537882" cy="4072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718735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3" name="Title 2"/>
          <p:cNvSpPr>
            <a:spLocks noGrp="1"/>
          </p:cNvSpPr>
          <p:nvPr>
            <p:ph type="title"/>
          </p:nvPr>
        </p:nvSpPr>
        <p:spPr>
          <a:xfrm>
            <a:off x="3230639" y="514744"/>
            <a:ext cx="2682721" cy="737770"/>
          </a:xfrm>
        </p:spPr>
        <p:txBody>
          <a:bodyPr/>
          <a:lstStyle/>
          <a:p>
            <a:r>
              <a:rPr lang="en-US" b="1"/>
              <a:t>What is IPHIS?</a:t>
            </a:r>
          </a:p>
        </p:txBody>
      </p:sp>
      <p:sp>
        <p:nvSpPr>
          <p:cNvPr id="7" name="Content Placeholder 6"/>
          <p:cNvSpPr>
            <a:spLocks noGrp="1"/>
          </p:cNvSpPr>
          <p:nvPr>
            <p:ph idx="1"/>
          </p:nvPr>
        </p:nvSpPr>
        <p:spPr>
          <a:xfrm>
            <a:off x="628650" y="1128713"/>
            <a:ext cx="7886700" cy="3500043"/>
          </a:xfrm>
        </p:spPr>
        <p:txBody>
          <a:bodyPr vert="horz" lIns="91440" tIns="45720" rIns="91440" bIns="45720" rtlCol="0" anchor="t">
            <a:noAutofit/>
          </a:bodyPr>
          <a:lstStyle/>
          <a:p>
            <a:r>
              <a:rPr lang="en-US" sz="2400" dirty="0">
                <a:latin typeface="+mj-lt"/>
              </a:rPr>
              <a:t>A web-based application</a:t>
            </a:r>
          </a:p>
          <a:p>
            <a:r>
              <a:rPr lang="en-US" sz="2400" dirty="0">
                <a:latin typeface="+mj-lt"/>
              </a:rPr>
              <a:t>Supports the mission to manage plant health emergencies</a:t>
            </a:r>
          </a:p>
          <a:p>
            <a:r>
              <a:rPr lang="en-US" sz="2400" dirty="0">
                <a:latin typeface="+mj-lt"/>
              </a:rPr>
              <a:t>Used by all levels of plant health responders</a:t>
            </a:r>
          </a:p>
          <a:p>
            <a:pPr lvl="1">
              <a:buFont typeface="Courier New" panose="020B0604020202020204" pitchFamily="34" charset="0"/>
              <a:buChar char="o"/>
            </a:pPr>
            <a:r>
              <a:rPr lang="en-US" dirty="0">
                <a:latin typeface="+mj-lt"/>
              </a:rPr>
              <a:t> Within the USDA</a:t>
            </a:r>
            <a:endParaRPr lang="en-US" dirty="0">
              <a:latin typeface="+mj-lt"/>
              <a:cs typeface="Calibri Light" panose="020F0302020204030204"/>
            </a:endParaRPr>
          </a:p>
          <a:p>
            <a:pPr lvl="1">
              <a:buFont typeface="Courier New" panose="020B0604020202020204" pitchFamily="34" charset="0"/>
              <a:buChar char="o"/>
            </a:pPr>
            <a:r>
              <a:rPr lang="en-US" dirty="0">
                <a:latin typeface="+mj-lt"/>
              </a:rPr>
              <a:t> Outside the USDA</a:t>
            </a:r>
            <a:endParaRPr lang="en-US" dirty="0">
              <a:latin typeface="+mj-lt"/>
              <a:cs typeface="Calibri Light" panose="020F0302020204030204"/>
            </a:endParaRPr>
          </a:p>
          <a:p>
            <a:r>
              <a:rPr lang="en-US" sz="2400" dirty="0">
                <a:latin typeface="+mj-lt"/>
              </a:rPr>
              <a:t>Addresses the following plant health response processes:</a:t>
            </a:r>
          </a:p>
          <a:p>
            <a:pPr lvl="1">
              <a:buFont typeface="Courier New" panose="020B0604020202020204" pitchFamily="34" charset="0"/>
              <a:buChar char="o"/>
            </a:pPr>
            <a:r>
              <a:rPr lang="en-US" dirty="0">
                <a:latin typeface="+mj-lt"/>
              </a:rPr>
              <a:t> Detection</a:t>
            </a:r>
            <a:endParaRPr lang="en-US" dirty="0">
              <a:latin typeface="+mj-lt"/>
              <a:cs typeface="Calibri Light"/>
            </a:endParaRPr>
          </a:p>
          <a:p>
            <a:pPr lvl="1">
              <a:buFont typeface="Courier New" panose="020B0604020202020204" pitchFamily="34" charset="0"/>
              <a:buChar char="o"/>
            </a:pPr>
            <a:r>
              <a:rPr lang="en-US" dirty="0">
                <a:latin typeface="+mj-lt"/>
              </a:rPr>
              <a:t> Survey</a:t>
            </a:r>
            <a:endParaRPr lang="en-US" dirty="0">
              <a:latin typeface="+mj-lt"/>
              <a:cs typeface="Calibri Light" panose="020F0302020204030204"/>
            </a:endParaRPr>
          </a:p>
          <a:p>
            <a:pPr lvl="1">
              <a:buFont typeface="Courier New" panose="020B0604020202020204" pitchFamily="34" charset="0"/>
              <a:buChar char="o"/>
            </a:pPr>
            <a:r>
              <a:rPr lang="en-US" dirty="0">
                <a:latin typeface="+mj-lt"/>
              </a:rPr>
              <a:t> Diagnostic</a:t>
            </a:r>
            <a:endParaRPr lang="en-US" dirty="0">
              <a:latin typeface="+mj-lt"/>
              <a:cs typeface="Calibri Light" panose="020F0302020204030204"/>
            </a:endParaRPr>
          </a:p>
          <a:p>
            <a:pPr lvl="1">
              <a:buFont typeface="Courier New" panose="020B0604020202020204" pitchFamily="34" charset="0"/>
              <a:buChar char="o"/>
            </a:pPr>
            <a:r>
              <a:rPr lang="en-US" dirty="0">
                <a:latin typeface="+mj-lt"/>
              </a:rPr>
              <a:t> Regulatory control</a:t>
            </a:r>
            <a:endParaRPr lang="en-US" dirty="0">
              <a:latin typeface="+mj-lt"/>
              <a:cs typeface="Calibri Light" panose="020F0302020204030204"/>
            </a:endParaRPr>
          </a:p>
          <a:p>
            <a:pPr marL="342265" lvl="1" indent="0">
              <a:buNone/>
            </a:pPr>
            <a:endParaRPr lang="en-US" dirty="0">
              <a:cs typeface="Calibri" panose="020F0502020204030204"/>
            </a:endParaRPr>
          </a:p>
        </p:txBody>
      </p:sp>
    </p:spTree>
    <p:extLst>
      <p:ext uri="{BB962C8B-B14F-4D97-AF65-F5344CB8AC3E}">
        <p14:creationId xmlns:p14="http://schemas.microsoft.com/office/powerpoint/2010/main" val="24409529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10" name="TextBox 9"/>
          <p:cNvSpPr txBox="1"/>
          <p:nvPr/>
        </p:nvSpPr>
        <p:spPr>
          <a:xfrm>
            <a:off x="3277666" y="631391"/>
            <a:ext cx="2588667" cy="523220"/>
          </a:xfrm>
          <a:prstGeom prst="rect">
            <a:avLst/>
          </a:prstGeom>
          <a:noFill/>
        </p:spPr>
        <p:txBody>
          <a:bodyPr wrap="square" rtlCol="0">
            <a:spAutoFit/>
          </a:bodyPr>
          <a:lstStyle/>
          <a:p>
            <a:r>
              <a:rPr lang="en-US" sz="2800" dirty="0">
                <a:solidFill>
                  <a:prstClr val="black"/>
                </a:solidFill>
              </a:rPr>
              <a:t>Browse Catalog</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59" y="1255752"/>
            <a:ext cx="8888156" cy="3599276"/>
          </a:xfrm>
          <a:prstGeom prst="rect">
            <a:avLst/>
          </a:prstGeom>
        </p:spPr>
      </p:pic>
      <p:sp>
        <p:nvSpPr>
          <p:cNvPr id="16" name="Down Arrow 15"/>
          <p:cNvSpPr/>
          <p:nvPr/>
        </p:nvSpPr>
        <p:spPr>
          <a:xfrm>
            <a:off x="1455181" y="2258633"/>
            <a:ext cx="145611" cy="2070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own Arrow 10"/>
          <p:cNvSpPr/>
          <p:nvPr/>
        </p:nvSpPr>
        <p:spPr>
          <a:xfrm>
            <a:off x="8648489" y="2465715"/>
            <a:ext cx="145611" cy="2070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Down Arrow 15">
            <a:extLst>
              <a:ext uri="{FF2B5EF4-FFF2-40B4-BE49-F238E27FC236}">
                <a16:creationId xmlns:a16="http://schemas.microsoft.com/office/drawing/2014/main" id="{B1B8AAE9-D54F-457E-96FF-F57EC6984A77}"/>
              </a:ext>
            </a:extLst>
          </p:cNvPr>
          <p:cNvSpPr/>
          <p:nvPr/>
        </p:nvSpPr>
        <p:spPr>
          <a:xfrm>
            <a:off x="3393546" y="2258633"/>
            <a:ext cx="145611" cy="2070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5">
            <a:extLst>
              <a:ext uri="{FF2B5EF4-FFF2-40B4-BE49-F238E27FC236}">
                <a16:creationId xmlns:a16="http://schemas.microsoft.com/office/drawing/2014/main" id="{1CB397ED-CA32-42E2-9F30-C712B4A73E74}"/>
              </a:ext>
            </a:extLst>
          </p:cNvPr>
          <p:cNvSpPr/>
          <p:nvPr/>
        </p:nvSpPr>
        <p:spPr>
          <a:xfrm>
            <a:off x="620698" y="2258633"/>
            <a:ext cx="145611" cy="2070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311704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10" name="TextBox 9"/>
          <p:cNvSpPr txBox="1"/>
          <p:nvPr/>
        </p:nvSpPr>
        <p:spPr>
          <a:xfrm>
            <a:off x="3092822" y="591344"/>
            <a:ext cx="3765178" cy="523220"/>
          </a:xfrm>
          <a:prstGeom prst="rect">
            <a:avLst/>
          </a:prstGeom>
          <a:noFill/>
        </p:spPr>
        <p:txBody>
          <a:bodyPr wrap="square" rtlCol="0">
            <a:spAutoFit/>
          </a:bodyPr>
          <a:lstStyle/>
          <a:p>
            <a:r>
              <a:rPr lang="en-US" sz="2800" dirty="0">
                <a:solidFill>
                  <a:prstClr val="black"/>
                </a:solidFill>
              </a:rPr>
              <a:t>Browse Catalog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66" y="1175657"/>
            <a:ext cx="8421700" cy="3376043"/>
          </a:xfrm>
          <a:prstGeom prst="rect">
            <a:avLst/>
          </a:prstGeom>
        </p:spPr>
      </p:pic>
      <p:sp>
        <p:nvSpPr>
          <p:cNvPr id="3" name="Right Arrow 2"/>
          <p:cNvSpPr/>
          <p:nvPr/>
        </p:nvSpPr>
        <p:spPr>
          <a:xfrm flipV="1">
            <a:off x="806824" y="3404026"/>
            <a:ext cx="345781" cy="1690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722301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4" t="10800" r="1"/>
          <a:stretch/>
        </p:blipFill>
        <p:spPr>
          <a:xfrm>
            <a:off x="7749" y="1049042"/>
            <a:ext cx="9136251" cy="4284958"/>
          </a:xfrm>
          <a:prstGeom prst="rect">
            <a:avLst/>
          </a:prstGeom>
        </p:spPr>
      </p:pic>
      <p:sp>
        <p:nvSpPr>
          <p:cNvPr id="8" name="TextBox 7"/>
          <p:cNvSpPr txBox="1"/>
          <p:nvPr/>
        </p:nvSpPr>
        <p:spPr>
          <a:xfrm>
            <a:off x="2041901" y="525822"/>
            <a:ext cx="5060197" cy="523220"/>
          </a:xfrm>
          <a:prstGeom prst="rect">
            <a:avLst/>
          </a:prstGeom>
          <a:noFill/>
        </p:spPr>
        <p:txBody>
          <a:bodyPr wrap="square" rtlCol="0">
            <a:spAutoFit/>
          </a:bodyPr>
          <a:lstStyle/>
          <a:p>
            <a:r>
              <a:rPr lang="en-US" sz="2800" dirty="0">
                <a:solidFill>
                  <a:prstClr val="black"/>
                </a:solidFill>
              </a:rPr>
              <a:t>Browse Catalog- Viewing Pictures</a:t>
            </a:r>
          </a:p>
        </p:txBody>
      </p:sp>
      <p:sp>
        <p:nvSpPr>
          <p:cNvPr id="3" name="Rectangle 2"/>
          <p:cNvSpPr/>
          <p:nvPr/>
        </p:nvSpPr>
        <p:spPr>
          <a:xfrm>
            <a:off x="3581048" y="1924907"/>
            <a:ext cx="1811709" cy="264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5379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3358558" y="517449"/>
            <a:ext cx="2426883" cy="523220"/>
          </a:xfrm>
          <a:prstGeom prst="rect">
            <a:avLst/>
          </a:prstGeom>
          <a:noFill/>
        </p:spPr>
        <p:txBody>
          <a:bodyPr wrap="none" rtlCol="0">
            <a:spAutoFit/>
          </a:bodyPr>
          <a:lstStyle/>
          <a:p>
            <a:r>
              <a:rPr lang="en-US" sz="2800">
                <a:solidFill>
                  <a:prstClr val="black"/>
                </a:solidFill>
              </a:rPr>
              <a:t>Browse Catalog</a:t>
            </a:r>
          </a:p>
        </p:txBody>
      </p:sp>
      <p:pic>
        <p:nvPicPr>
          <p:cNvPr id="7" name="Picture 6"/>
          <p:cNvPicPr>
            <a:picLocks noChangeAspect="1"/>
          </p:cNvPicPr>
          <p:nvPr/>
        </p:nvPicPr>
        <p:blipFill rotWithShape="1">
          <a:blip r:embed="rId4"/>
          <a:srcRect l="-2301" t="4272" r="22690" b="4175"/>
          <a:stretch/>
        </p:blipFill>
        <p:spPr>
          <a:xfrm>
            <a:off x="964148" y="1156857"/>
            <a:ext cx="7028735" cy="3534229"/>
          </a:xfrm>
          <a:prstGeom prst="rect">
            <a:avLst/>
          </a:prstGeom>
        </p:spPr>
      </p:pic>
      <p:sp>
        <p:nvSpPr>
          <p:cNvPr id="10" name="Up Arrow 9"/>
          <p:cNvSpPr/>
          <p:nvPr/>
        </p:nvSpPr>
        <p:spPr>
          <a:xfrm>
            <a:off x="2057722" y="4443113"/>
            <a:ext cx="206084" cy="49594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931801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9" name="TextBox 8"/>
          <p:cNvSpPr txBox="1"/>
          <p:nvPr/>
        </p:nvSpPr>
        <p:spPr>
          <a:xfrm>
            <a:off x="2196155" y="460889"/>
            <a:ext cx="3595408" cy="523220"/>
          </a:xfrm>
          <a:prstGeom prst="rect">
            <a:avLst/>
          </a:prstGeom>
          <a:noFill/>
        </p:spPr>
        <p:txBody>
          <a:bodyPr wrap="none" rtlCol="0">
            <a:spAutoFit/>
          </a:bodyPr>
          <a:lstStyle/>
          <a:p>
            <a:r>
              <a:rPr lang="en-US" sz="2800">
                <a:solidFill>
                  <a:prstClr val="black"/>
                </a:solidFill>
              </a:rPr>
              <a:t>Browse Catalog in Excel</a:t>
            </a:r>
          </a:p>
        </p:txBody>
      </p:sp>
      <p:pic>
        <p:nvPicPr>
          <p:cNvPr id="10" name="Picture 9"/>
          <p:cNvPicPr>
            <a:picLocks noChangeAspect="1"/>
          </p:cNvPicPr>
          <p:nvPr/>
        </p:nvPicPr>
        <p:blipFill>
          <a:blip r:embed="rId4"/>
          <a:stretch>
            <a:fillRect/>
          </a:stretch>
        </p:blipFill>
        <p:spPr>
          <a:xfrm>
            <a:off x="260488" y="984109"/>
            <a:ext cx="8578712" cy="4042421"/>
          </a:xfrm>
          <a:prstGeom prst="rect">
            <a:avLst/>
          </a:prstGeom>
        </p:spPr>
      </p:pic>
    </p:spTree>
    <p:extLst>
      <p:ext uri="{BB962C8B-B14F-4D97-AF65-F5344CB8AC3E}">
        <p14:creationId xmlns:p14="http://schemas.microsoft.com/office/powerpoint/2010/main" val="4539872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3266122" y="644865"/>
            <a:ext cx="2287486" cy="523220"/>
          </a:xfrm>
          <a:prstGeom prst="rect">
            <a:avLst/>
          </a:prstGeom>
          <a:noFill/>
        </p:spPr>
        <p:txBody>
          <a:bodyPr wrap="none" rtlCol="0">
            <a:spAutoFit/>
          </a:bodyPr>
          <a:lstStyle/>
          <a:p>
            <a:r>
              <a:rPr lang="en-US" sz="2800">
                <a:solidFill>
                  <a:prstClr val="black"/>
                </a:solidFill>
              </a:rPr>
              <a:t>Adding to Cart</a:t>
            </a:r>
          </a:p>
        </p:txBody>
      </p:sp>
      <p:grpSp>
        <p:nvGrpSpPr>
          <p:cNvPr id="7" name="Group 6">
            <a:extLst>
              <a:ext uri="{FF2B5EF4-FFF2-40B4-BE49-F238E27FC236}">
                <a16:creationId xmlns:a16="http://schemas.microsoft.com/office/drawing/2014/main" id="{77D82DFE-7691-4147-9160-BCA0ECB7ECB8}"/>
              </a:ext>
            </a:extLst>
          </p:cNvPr>
          <p:cNvGrpSpPr/>
          <p:nvPr/>
        </p:nvGrpSpPr>
        <p:grpSpPr>
          <a:xfrm>
            <a:off x="353465" y="1448378"/>
            <a:ext cx="8437069" cy="3143546"/>
            <a:chOff x="191331" y="1377356"/>
            <a:chExt cx="8437069" cy="314354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31" y="1377356"/>
              <a:ext cx="8437069" cy="3143546"/>
            </a:xfrm>
            <a:prstGeom prst="rect">
              <a:avLst/>
            </a:prstGeom>
          </p:spPr>
        </p:pic>
        <p:sp>
          <p:nvSpPr>
            <p:cNvPr id="10" name="Right Arrow 9"/>
            <p:cNvSpPr/>
            <p:nvPr/>
          </p:nvSpPr>
          <p:spPr>
            <a:xfrm flipV="1">
              <a:off x="7703631" y="3519584"/>
              <a:ext cx="291608" cy="12294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7703631" y="3897298"/>
              <a:ext cx="291608" cy="12294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Arrow 9">
              <a:extLst>
                <a:ext uri="{FF2B5EF4-FFF2-40B4-BE49-F238E27FC236}">
                  <a16:creationId xmlns:a16="http://schemas.microsoft.com/office/drawing/2014/main" id="{1420E6C5-AB17-4177-8714-DD61E952164E}"/>
                </a:ext>
              </a:extLst>
            </p:cNvPr>
            <p:cNvSpPr/>
            <p:nvPr/>
          </p:nvSpPr>
          <p:spPr>
            <a:xfrm flipV="1">
              <a:off x="7703631" y="3194398"/>
              <a:ext cx="291608" cy="12294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2890097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8" name="TextBox 7"/>
          <p:cNvSpPr txBox="1"/>
          <p:nvPr/>
        </p:nvSpPr>
        <p:spPr>
          <a:xfrm>
            <a:off x="3429000" y="879984"/>
            <a:ext cx="2287486" cy="523220"/>
          </a:xfrm>
          <a:prstGeom prst="rect">
            <a:avLst/>
          </a:prstGeom>
          <a:noFill/>
        </p:spPr>
        <p:txBody>
          <a:bodyPr wrap="none" rtlCol="0">
            <a:spAutoFit/>
          </a:bodyPr>
          <a:lstStyle/>
          <a:p>
            <a:r>
              <a:rPr lang="en-US" sz="2800">
                <a:solidFill>
                  <a:prstClr val="black"/>
                </a:solidFill>
              </a:rPr>
              <a:t>Adding to Cart</a:t>
            </a:r>
          </a:p>
        </p:txBody>
      </p:sp>
      <p:grpSp>
        <p:nvGrpSpPr>
          <p:cNvPr id="2" name="Group 1">
            <a:extLst>
              <a:ext uri="{FF2B5EF4-FFF2-40B4-BE49-F238E27FC236}">
                <a16:creationId xmlns:a16="http://schemas.microsoft.com/office/drawing/2014/main" id="{0F67AFEA-C1BC-468A-B6F2-BBCBCF0FB152}"/>
              </a:ext>
            </a:extLst>
          </p:cNvPr>
          <p:cNvGrpSpPr/>
          <p:nvPr/>
        </p:nvGrpSpPr>
        <p:grpSpPr>
          <a:xfrm>
            <a:off x="484094" y="1561202"/>
            <a:ext cx="8175811" cy="2989332"/>
            <a:chOff x="376518" y="1436914"/>
            <a:chExt cx="8175811" cy="2989332"/>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18" y="1436914"/>
              <a:ext cx="8175811" cy="2989332"/>
            </a:xfrm>
            <a:prstGeom prst="rect">
              <a:avLst/>
            </a:prstGeom>
          </p:spPr>
        </p:pic>
        <p:sp>
          <p:nvSpPr>
            <p:cNvPr id="13" name="Right Arrow 12"/>
            <p:cNvSpPr/>
            <p:nvPr/>
          </p:nvSpPr>
          <p:spPr>
            <a:xfrm>
              <a:off x="7756596" y="2206250"/>
              <a:ext cx="468341" cy="1463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8140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14" name="TextBox 13"/>
          <p:cNvSpPr txBox="1"/>
          <p:nvPr/>
        </p:nvSpPr>
        <p:spPr>
          <a:xfrm>
            <a:off x="3645988" y="638900"/>
            <a:ext cx="1666589" cy="523220"/>
          </a:xfrm>
          <a:prstGeom prst="rect">
            <a:avLst/>
          </a:prstGeom>
          <a:noFill/>
        </p:spPr>
        <p:txBody>
          <a:bodyPr wrap="square" rtlCol="0">
            <a:spAutoFit/>
          </a:bodyPr>
          <a:lstStyle/>
          <a:p>
            <a:r>
              <a:rPr lang="en-US" sz="2800">
                <a:solidFill>
                  <a:prstClr val="black"/>
                </a:solidFill>
              </a:rPr>
              <a:t>Edit Cart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62" y="1270769"/>
            <a:ext cx="8306440" cy="3409303"/>
          </a:xfrm>
          <a:prstGeom prst="rect">
            <a:avLst/>
          </a:prstGeom>
        </p:spPr>
      </p:pic>
      <p:sp>
        <p:nvSpPr>
          <p:cNvPr id="10" name="Rectangle 9"/>
          <p:cNvSpPr/>
          <p:nvPr/>
        </p:nvSpPr>
        <p:spPr>
          <a:xfrm>
            <a:off x="7076995" y="2352675"/>
            <a:ext cx="1452282" cy="1212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82117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06" t="10978" r="956" b="27418"/>
          <a:stretch/>
        </p:blipFill>
        <p:spPr>
          <a:xfrm>
            <a:off x="341970" y="1282700"/>
            <a:ext cx="8218494" cy="3624943"/>
          </a:xfrm>
          <a:prstGeom prst="rect">
            <a:avLst/>
          </a:prstGeom>
        </p:spPr>
      </p:pic>
      <p:sp>
        <p:nvSpPr>
          <p:cNvPr id="8" name="TextBox 7"/>
          <p:cNvSpPr txBox="1"/>
          <p:nvPr/>
        </p:nvSpPr>
        <p:spPr>
          <a:xfrm>
            <a:off x="2153551" y="644865"/>
            <a:ext cx="4595332" cy="523220"/>
          </a:xfrm>
          <a:prstGeom prst="rect">
            <a:avLst/>
          </a:prstGeom>
          <a:noFill/>
        </p:spPr>
        <p:txBody>
          <a:bodyPr wrap="square" rtlCol="0">
            <a:spAutoFit/>
          </a:bodyPr>
          <a:lstStyle/>
          <a:p>
            <a:r>
              <a:rPr lang="en-US" sz="2800">
                <a:solidFill>
                  <a:prstClr val="black"/>
                </a:solidFill>
              </a:rPr>
              <a:t>Edit Cart – Add More Products</a:t>
            </a:r>
          </a:p>
        </p:txBody>
      </p:sp>
      <p:sp>
        <p:nvSpPr>
          <p:cNvPr id="3" name="Left Arrow 2"/>
          <p:cNvSpPr/>
          <p:nvPr/>
        </p:nvSpPr>
        <p:spPr>
          <a:xfrm>
            <a:off x="8175153" y="2779414"/>
            <a:ext cx="484632" cy="1324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Down Arrow 9"/>
          <p:cNvSpPr/>
          <p:nvPr/>
        </p:nvSpPr>
        <p:spPr>
          <a:xfrm>
            <a:off x="7584982" y="1793289"/>
            <a:ext cx="129713" cy="41202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own Arrow 10"/>
          <p:cNvSpPr/>
          <p:nvPr/>
        </p:nvSpPr>
        <p:spPr>
          <a:xfrm>
            <a:off x="8299440" y="4296792"/>
            <a:ext cx="143224" cy="4219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207503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19" t="11437" r="654" b="24290"/>
          <a:stretch/>
        </p:blipFill>
        <p:spPr>
          <a:xfrm>
            <a:off x="103945" y="1671104"/>
            <a:ext cx="8936110" cy="3239477"/>
          </a:xfrm>
          <a:prstGeom prst="rect">
            <a:avLst/>
          </a:prstGeom>
        </p:spPr>
      </p:pic>
      <p:sp>
        <p:nvSpPr>
          <p:cNvPr id="8" name="TextBox 7"/>
          <p:cNvSpPr txBox="1"/>
          <p:nvPr/>
        </p:nvSpPr>
        <p:spPr>
          <a:xfrm flipH="1">
            <a:off x="2226673" y="865334"/>
            <a:ext cx="4690654" cy="523220"/>
          </a:xfrm>
          <a:prstGeom prst="rect">
            <a:avLst/>
          </a:prstGeom>
          <a:noFill/>
        </p:spPr>
        <p:txBody>
          <a:bodyPr wrap="square" rtlCol="0">
            <a:spAutoFit/>
          </a:bodyPr>
          <a:lstStyle/>
          <a:p>
            <a:r>
              <a:rPr lang="en-US" sz="2800">
                <a:solidFill>
                  <a:prstClr val="black"/>
                </a:solidFill>
              </a:rPr>
              <a:t>Edit Cart - Calculator (Optional)</a:t>
            </a:r>
          </a:p>
        </p:txBody>
      </p:sp>
      <p:sp>
        <p:nvSpPr>
          <p:cNvPr id="9" name="Down Arrow 9">
            <a:extLst>
              <a:ext uri="{FF2B5EF4-FFF2-40B4-BE49-F238E27FC236}">
                <a16:creationId xmlns:a16="http://schemas.microsoft.com/office/drawing/2014/main" id="{6E9346AB-8D85-4B05-A06E-07019D3F42D9}"/>
              </a:ext>
            </a:extLst>
          </p:cNvPr>
          <p:cNvSpPr/>
          <p:nvPr/>
        </p:nvSpPr>
        <p:spPr>
          <a:xfrm>
            <a:off x="7559818" y="2071346"/>
            <a:ext cx="129713" cy="41202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869671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8650" y="633148"/>
            <a:ext cx="7886700" cy="1149628"/>
          </a:xfrm>
        </p:spPr>
        <p:txBody>
          <a:bodyPr>
            <a:noAutofit/>
          </a:bodyPr>
          <a:lstStyle/>
          <a:p>
            <a:pPr algn="ctr"/>
            <a:r>
              <a:rPr lang="en-US" b="1"/>
              <a:t> Who uses the IPHIS Survey Supply Ordering System?</a:t>
            </a:r>
          </a:p>
        </p:txBody>
      </p:sp>
      <p:sp>
        <p:nvSpPr>
          <p:cNvPr id="7" name="Content Placeholder 6"/>
          <p:cNvSpPr>
            <a:spLocks noGrp="1"/>
          </p:cNvSpPr>
          <p:nvPr>
            <p:ph sz="half" idx="1"/>
          </p:nvPr>
        </p:nvSpPr>
        <p:spPr>
          <a:xfrm>
            <a:off x="628650" y="1423726"/>
            <a:ext cx="3886200" cy="3895987"/>
          </a:xfrm>
        </p:spPr>
        <p:txBody>
          <a:bodyPr vert="horz" lIns="91440" tIns="45720" rIns="91440" bIns="45720" rtlCol="0" anchor="t">
            <a:normAutofit/>
          </a:bodyPr>
          <a:lstStyle/>
          <a:p>
            <a:endParaRPr lang="en-US"/>
          </a:p>
          <a:p>
            <a:r>
              <a:rPr lang="en-US" sz="2400">
                <a:latin typeface="+mj-lt"/>
              </a:rPr>
              <a:t>Emergency Programs</a:t>
            </a:r>
          </a:p>
          <a:p>
            <a:pPr marL="0" indent="0">
              <a:buNone/>
            </a:pPr>
            <a:r>
              <a:rPr lang="en-US" sz="2400">
                <a:latin typeface="+mj-lt"/>
              </a:rPr>
              <a:t>	</a:t>
            </a:r>
          </a:p>
          <a:p>
            <a:r>
              <a:rPr lang="en-US" sz="2400" dirty="0">
                <a:latin typeface="+mj-lt"/>
              </a:rPr>
              <a:t>PPQ </a:t>
            </a:r>
            <a:r>
              <a:rPr lang="en-US" sz="2400">
                <a:latin typeface="+mj-lt"/>
              </a:rPr>
              <a:t>Pest Programs</a:t>
            </a:r>
            <a:endParaRPr lang="en-US" sz="2400" dirty="0">
              <a:latin typeface="+mj-lt"/>
              <a:cs typeface="Calibri Light" panose="020F0302020204030204"/>
            </a:endParaRPr>
          </a:p>
          <a:p>
            <a:pPr marL="0" indent="0">
              <a:buNone/>
            </a:pPr>
            <a:endParaRPr lang="en-US" sz="2400" dirty="0">
              <a:latin typeface="+mj-lt"/>
              <a:cs typeface="Calibri Light" panose="020F0302020204030204"/>
            </a:endParaRPr>
          </a:p>
          <a:p>
            <a:r>
              <a:rPr lang="en-US" sz="2400">
                <a:latin typeface="+mj-lt"/>
              </a:rPr>
              <a:t>Cooperative Agricultural Pest Survey (CAPS)</a:t>
            </a:r>
          </a:p>
        </p:txBody>
      </p:sp>
      <p:pic>
        <p:nvPicPr>
          <p:cNvPr id="9" name="Picture 8"/>
          <p:cNvPicPr>
            <a:picLocks noChangeAspect="1"/>
          </p:cNvPicPr>
          <p:nvPr/>
        </p:nvPicPr>
        <p:blipFill>
          <a:blip r:embed="rId4"/>
          <a:stretch>
            <a:fillRect/>
          </a:stretch>
        </p:blipFill>
        <p:spPr>
          <a:xfrm>
            <a:off x="6987966" y="2609362"/>
            <a:ext cx="2156034" cy="1502725"/>
          </a:xfrm>
          <a:prstGeom prst="rect">
            <a:avLst/>
          </a:prstGeom>
          <a:effectLst>
            <a:softEdge rad="31750"/>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20479" b="21502"/>
          <a:stretch/>
        </p:blipFill>
        <p:spPr>
          <a:xfrm>
            <a:off x="4514850" y="1621295"/>
            <a:ext cx="2343150" cy="1782916"/>
          </a:xfrm>
          <a:prstGeom prst="rect">
            <a:avLst/>
          </a:prstGeom>
          <a:effectLst>
            <a:softEdge rad="3175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850" y="3484412"/>
            <a:ext cx="2343150" cy="1403449"/>
          </a:xfrm>
          <a:prstGeom prst="rect">
            <a:avLst/>
          </a:prstGeom>
          <a:effectLst>
            <a:softEdge rad="31750"/>
          </a:effectLst>
        </p:spPr>
      </p:pic>
    </p:spTree>
    <p:extLst>
      <p:ext uri="{BB962C8B-B14F-4D97-AF65-F5344CB8AC3E}">
        <p14:creationId xmlns:p14="http://schemas.microsoft.com/office/powerpoint/2010/main" val="96192901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80011" y="1548675"/>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05" t="10473" r="360" b="23005"/>
          <a:stretch/>
        </p:blipFill>
        <p:spPr>
          <a:xfrm>
            <a:off x="443620" y="1326769"/>
            <a:ext cx="8283922" cy="3752007"/>
          </a:xfrm>
          <a:prstGeom prst="rect">
            <a:avLst/>
          </a:prstGeom>
          <a:blipFill>
            <a:blip r:embed="rId5"/>
            <a:tile tx="0" ty="0" sx="100000" sy="100000" flip="none" algn="tl"/>
          </a:blipFill>
        </p:spPr>
      </p:pic>
      <p:sp>
        <p:nvSpPr>
          <p:cNvPr id="8" name="TextBox 7"/>
          <p:cNvSpPr txBox="1"/>
          <p:nvPr/>
        </p:nvSpPr>
        <p:spPr>
          <a:xfrm>
            <a:off x="2012151" y="702106"/>
            <a:ext cx="5319306" cy="523220"/>
          </a:xfrm>
          <a:prstGeom prst="rect">
            <a:avLst/>
          </a:prstGeom>
          <a:noFill/>
        </p:spPr>
        <p:txBody>
          <a:bodyPr wrap="square" rtlCol="0">
            <a:spAutoFit/>
          </a:bodyPr>
          <a:lstStyle/>
          <a:p>
            <a:r>
              <a:rPr lang="en-US" sz="2800">
                <a:solidFill>
                  <a:prstClr val="black"/>
                </a:solidFill>
              </a:rPr>
              <a:t>Edit Cart – Calculator (Optional)</a:t>
            </a:r>
          </a:p>
        </p:txBody>
      </p:sp>
      <p:sp>
        <p:nvSpPr>
          <p:cNvPr id="9" name="TextBox 8"/>
          <p:cNvSpPr txBox="1"/>
          <p:nvPr/>
        </p:nvSpPr>
        <p:spPr>
          <a:xfrm flipH="1">
            <a:off x="4470634" y="2880182"/>
            <a:ext cx="380963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prstClr val="black"/>
                </a:solidFill>
              </a:rPr>
              <a:t>A starting point.  You will still enter the final numbers into the Edit Cart. Consider </a:t>
            </a:r>
            <a:r>
              <a:rPr lang="en-US" dirty="0">
                <a:solidFill>
                  <a:prstClr val="black"/>
                </a:solidFill>
                <a:hlinkClick r:id="rId6"/>
              </a:rPr>
              <a:t>Survey Supplies Best Practices</a:t>
            </a:r>
            <a:r>
              <a:rPr lang="en-US" dirty="0">
                <a:solidFill>
                  <a:prstClr val="black"/>
                </a:solidFill>
              </a:rPr>
              <a:t>.</a:t>
            </a:r>
          </a:p>
        </p:txBody>
      </p:sp>
      <p:sp>
        <p:nvSpPr>
          <p:cNvPr id="10" name="Rectangle 9"/>
          <p:cNvSpPr/>
          <p:nvPr/>
        </p:nvSpPr>
        <p:spPr>
          <a:xfrm>
            <a:off x="2340623" y="3315493"/>
            <a:ext cx="1027611" cy="3831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a:cxnSpLocks/>
            <a:stCxn id="10" idx="3"/>
          </p:cNvCxnSpPr>
          <p:nvPr/>
        </p:nvCxnSpPr>
        <p:spPr>
          <a:xfrm flipV="1">
            <a:off x="3368234" y="3480346"/>
            <a:ext cx="1102400" cy="267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5354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5" t="11734" r="95" b="21428"/>
          <a:stretch/>
        </p:blipFill>
        <p:spPr>
          <a:xfrm>
            <a:off x="260488" y="1487845"/>
            <a:ext cx="7950926" cy="3511160"/>
          </a:xfrm>
          <a:prstGeom prst="rect">
            <a:avLst/>
          </a:prstGeom>
        </p:spPr>
      </p:pic>
      <p:sp>
        <p:nvSpPr>
          <p:cNvPr id="8" name="TextBox 7"/>
          <p:cNvSpPr txBox="1"/>
          <p:nvPr/>
        </p:nvSpPr>
        <p:spPr>
          <a:xfrm>
            <a:off x="2012151" y="735396"/>
            <a:ext cx="4487126" cy="523220"/>
          </a:xfrm>
          <a:prstGeom prst="rect">
            <a:avLst/>
          </a:prstGeom>
          <a:noFill/>
        </p:spPr>
        <p:txBody>
          <a:bodyPr wrap="none" rtlCol="0">
            <a:spAutoFit/>
          </a:bodyPr>
          <a:lstStyle/>
          <a:p>
            <a:r>
              <a:rPr lang="en-US" sz="2800">
                <a:solidFill>
                  <a:prstClr val="black"/>
                </a:solidFill>
              </a:rPr>
              <a:t>Edit Cart – Remove From Cart</a:t>
            </a:r>
          </a:p>
        </p:txBody>
      </p:sp>
      <p:sp>
        <p:nvSpPr>
          <p:cNvPr id="3" name="Left Arrow 2"/>
          <p:cNvSpPr/>
          <p:nvPr/>
        </p:nvSpPr>
        <p:spPr>
          <a:xfrm>
            <a:off x="8131785" y="2693958"/>
            <a:ext cx="545922" cy="14689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Left Arrow 11"/>
          <p:cNvSpPr/>
          <p:nvPr/>
        </p:nvSpPr>
        <p:spPr>
          <a:xfrm>
            <a:off x="8131785" y="3627795"/>
            <a:ext cx="545922" cy="14689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a:off x="7510119" y="4074251"/>
            <a:ext cx="133555" cy="43312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27611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81" t="11891" r="381" b="21744"/>
          <a:stretch/>
        </p:blipFill>
        <p:spPr>
          <a:xfrm>
            <a:off x="148281" y="1403544"/>
            <a:ext cx="8072846" cy="3316127"/>
          </a:xfrm>
          <a:prstGeom prst="rect">
            <a:avLst/>
          </a:prstGeom>
        </p:spPr>
      </p:pic>
      <p:sp>
        <p:nvSpPr>
          <p:cNvPr id="3" name="TextBox 2"/>
          <p:cNvSpPr txBox="1"/>
          <p:nvPr/>
        </p:nvSpPr>
        <p:spPr>
          <a:xfrm>
            <a:off x="2234093" y="746189"/>
            <a:ext cx="5110630" cy="1077218"/>
          </a:xfrm>
          <a:prstGeom prst="rect">
            <a:avLst/>
          </a:prstGeom>
          <a:noFill/>
        </p:spPr>
        <p:txBody>
          <a:bodyPr wrap="none" rtlCol="0">
            <a:spAutoFit/>
          </a:bodyPr>
          <a:lstStyle/>
          <a:p>
            <a:r>
              <a:rPr lang="en-US" sz="3200" dirty="0">
                <a:solidFill>
                  <a:prstClr val="black"/>
                </a:solidFill>
              </a:rPr>
              <a:t>Edit Cart – Remove From Cart</a:t>
            </a:r>
          </a:p>
          <a:p>
            <a:endParaRPr lang="en-US" sz="3200" dirty="0">
              <a:solidFill>
                <a:prstClr val="black"/>
              </a:solidFill>
            </a:endParaRPr>
          </a:p>
        </p:txBody>
      </p:sp>
      <p:sp>
        <p:nvSpPr>
          <p:cNvPr id="10" name="Rectangle 9"/>
          <p:cNvSpPr/>
          <p:nvPr/>
        </p:nvSpPr>
        <p:spPr>
          <a:xfrm>
            <a:off x="1816443" y="2174789"/>
            <a:ext cx="1371600" cy="7784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Up Arrow 10"/>
          <p:cNvSpPr/>
          <p:nvPr/>
        </p:nvSpPr>
        <p:spPr>
          <a:xfrm>
            <a:off x="2915464" y="3005662"/>
            <a:ext cx="120699" cy="48191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7564637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0" t="11977" r="-60" b="21640"/>
          <a:stretch/>
        </p:blipFill>
        <p:spPr>
          <a:xfrm>
            <a:off x="517503" y="1282700"/>
            <a:ext cx="7996941" cy="3467225"/>
          </a:xfrm>
          <a:prstGeom prst="rect">
            <a:avLst/>
          </a:prstGeom>
        </p:spPr>
      </p:pic>
      <p:sp>
        <p:nvSpPr>
          <p:cNvPr id="8" name="TextBox 7"/>
          <p:cNvSpPr txBox="1"/>
          <p:nvPr/>
        </p:nvSpPr>
        <p:spPr>
          <a:xfrm>
            <a:off x="1136319" y="595733"/>
            <a:ext cx="7190488" cy="584775"/>
          </a:xfrm>
          <a:prstGeom prst="rect">
            <a:avLst/>
          </a:prstGeom>
          <a:noFill/>
        </p:spPr>
        <p:txBody>
          <a:bodyPr wrap="square" rtlCol="0">
            <a:spAutoFit/>
          </a:bodyPr>
          <a:lstStyle/>
          <a:p>
            <a:pPr algn="ctr"/>
            <a:r>
              <a:rPr lang="en-US" sz="3200" dirty="0">
                <a:solidFill>
                  <a:prstClr val="black"/>
                </a:solidFill>
              </a:rPr>
              <a:t>Edit Cart –Continue Checking Out</a:t>
            </a:r>
          </a:p>
        </p:txBody>
      </p:sp>
      <p:sp>
        <p:nvSpPr>
          <p:cNvPr id="9" name="Down Arrow 8"/>
          <p:cNvSpPr/>
          <p:nvPr/>
        </p:nvSpPr>
        <p:spPr>
          <a:xfrm>
            <a:off x="8022247" y="1732399"/>
            <a:ext cx="207469" cy="3765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846064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88" t="11191" r="1084" b="1920"/>
          <a:stretch/>
        </p:blipFill>
        <p:spPr>
          <a:xfrm>
            <a:off x="485774" y="1408589"/>
            <a:ext cx="8172451" cy="3448051"/>
          </a:xfrm>
          <a:prstGeom prst="rect">
            <a:avLst/>
          </a:prstGeom>
        </p:spPr>
      </p:pic>
      <p:sp>
        <p:nvSpPr>
          <p:cNvPr id="8" name="TextBox 7"/>
          <p:cNvSpPr txBox="1"/>
          <p:nvPr/>
        </p:nvSpPr>
        <p:spPr>
          <a:xfrm>
            <a:off x="2690857" y="656140"/>
            <a:ext cx="4547938" cy="584775"/>
          </a:xfrm>
          <a:prstGeom prst="rect">
            <a:avLst/>
          </a:prstGeom>
          <a:noFill/>
        </p:spPr>
        <p:txBody>
          <a:bodyPr wrap="square" rtlCol="0">
            <a:spAutoFit/>
          </a:bodyPr>
          <a:lstStyle/>
          <a:p>
            <a:r>
              <a:rPr lang="en-US" sz="3200" dirty="0">
                <a:solidFill>
                  <a:prstClr val="black"/>
                </a:solidFill>
              </a:rPr>
              <a:t>Continue Checking Out</a:t>
            </a:r>
          </a:p>
        </p:txBody>
      </p:sp>
      <p:sp>
        <p:nvSpPr>
          <p:cNvPr id="12" name="Rectangle 11"/>
          <p:cNvSpPr/>
          <p:nvPr/>
        </p:nvSpPr>
        <p:spPr>
          <a:xfrm>
            <a:off x="485774" y="2009952"/>
            <a:ext cx="2487571" cy="1767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84306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563977" y="642775"/>
            <a:ext cx="6107946" cy="646331"/>
          </a:xfrm>
        </p:spPr>
        <p:txBody>
          <a:bodyPr>
            <a:normAutofit/>
          </a:bodyPr>
          <a:lstStyle/>
          <a:p>
            <a:pPr algn="ctr"/>
            <a:r>
              <a:rPr lang="en-US" sz="3200" dirty="0">
                <a:latin typeface="+mn-lt"/>
              </a:rPr>
              <a:t>Continue Checkout – Order Info</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96" t="18347" r="68858" b="6960"/>
          <a:stretch/>
        </p:blipFill>
        <p:spPr>
          <a:xfrm>
            <a:off x="135924" y="1507352"/>
            <a:ext cx="2718488" cy="3373567"/>
          </a:xfrm>
          <a:prstGeom prst="rect">
            <a:avLst/>
          </a:prstGeom>
        </p:spPr>
      </p:pic>
      <p:sp>
        <p:nvSpPr>
          <p:cNvPr id="10" name="TextBox 9"/>
          <p:cNvSpPr txBox="1"/>
          <p:nvPr/>
        </p:nvSpPr>
        <p:spPr>
          <a:xfrm>
            <a:off x="3200400" y="1638623"/>
            <a:ext cx="1973682" cy="461665"/>
          </a:xfrm>
          <a:prstGeom prst="rect">
            <a:avLst/>
          </a:prstGeom>
          <a:noFill/>
        </p:spPr>
        <p:txBody>
          <a:bodyPr wrap="none" rtlCol="0">
            <a:spAutoFit/>
          </a:bodyPr>
          <a:lstStyle/>
          <a:p>
            <a:r>
              <a:rPr lang="en-US" sz="1200" b="1">
                <a:solidFill>
                  <a:prstClr val="black"/>
                </a:solidFill>
              </a:rPr>
              <a:t>Order ID:</a:t>
            </a:r>
            <a:r>
              <a:rPr lang="en-US" sz="1200">
                <a:solidFill>
                  <a:prstClr val="black"/>
                </a:solidFill>
              </a:rPr>
              <a:t>  Auto Populated</a:t>
            </a:r>
          </a:p>
          <a:p>
            <a:r>
              <a:rPr lang="en-US" sz="1200" b="1">
                <a:solidFill>
                  <a:prstClr val="black"/>
                </a:solidFill>
              </a:rPr>
              <a:t>Order Date</a:t>
            </a:r>
            <a:r>
              <a:rPr lang="en-US" sz="1200">
                <a:solidFill>
                  <a:prstClr val="black"/>
                </a:solidFill>
              </a:rPr>
              <a:t>:  Auto Populated</a:t>
            </a:r>
          </a:p>
        </p:txBody>
      </p:sp>
      <p:sp>
        <p:nvSpPr>
          <p:cNvPr id="11" name="TextBox 10"/>
          <p:cNvSpPr txBox="1"/>
          <p:nvPr/>
        </p:nvSpPr>
        <p:spPr>
          <a:xfrm>
            <a:off x="3257550" y="2283955"/>
            <a:ext cx="5507673" cy="461665"/>
          </a:xfrm>
          <a:prstGeom prst="rect">
            <a:avLst/>
          </a:prstGeom>
          <a:noFill/>
        </p:spPr>
        <p:txBody>
          <a:bodyPr wrap="square" rtlCol="0">
            <a:spAutoFit/>
          </a:bodyPr>
          <a:lstStyle/>
          <a:p>
            <a:r>
              <a:rPr lang="en-US" sz="1200" b="1">
                <a:solidFill>
                  <a:prstClr val="black"/>
                </a:solidFill>
              </a:rPr>
              <a:t>Organization:</a:t>
            </a:r>
            <a:r>
              <a:rPr lang="en-US" sz="1200">
                <a:solidFill>
                  <a:prstClr val="black"/>
                </a:solidFill>
              </a:rPr>
              <a:t>  The </a:t>
            </a:r>
            <a:r>
              <a:rPr lang="en-US" sz="1200" b="1">
                <a:solidFill>
                  <a:srgbClr val="FF0000"/>
                </a:solidFill>
              </a:rPr>
              <a:t>Receiver's</a:t>
            </a:r>
            <a:r>
              <a:rPr lang="en-US" sz="1200">
                <a:solidFill>
                  <a:prstClr val="black"/>
                </a:solidFill>
              </a:rPr>
              <a:t> organizations must be inputted-</a:t>
            </a:r>
          </a:p>
          <a:p>
            <a:r>
              <a:rPr lang="en-US" sz="1200">
                <a:solidFill>
                  <a:prstClr val="black"/>
                </a:solidFill>
              </a:rPr>
              <a:t>State, or PPQ is fine.</a:t>
            </a:r>
          </a:p>
        </p:txBody>
      </p:sp>
      <p:sp>
        <p:nvSpPr>
          <p:cNvPr id="12" name="TextBox 11"/>
          <p:cNvSpPr txBox="1"/>
          <p:nvPr/>
        </p:nvSpPr>
        <p:spPr>
          <a:xfrm>
            <a:off x="3166110" y="2864006"/>
            <a:ext cx="4155310" cy="461665"/>
          </a:xfrm>
          <a:prstGeom prst="rect">
            <a:avLst/>
          </a:prstGeom>
          <a:noFill/>
        </p:spPr>
        <p:txBody>
          <a:bodyPr wrap="square" rtlCol="0">
            <a:spAutoFit/>
          </a:bodyPr>
          <a:lstStyle/>
          <a:p>
            <a:r>
              <a:rPr lang="en-US" sz="1200" b="1">
                <a:solidFill>
                  <a:prstClr val="black"/>
                </a:solidFill>
              </a:rPr>
              <a:t>Date needed:  </a:t>
            </a:r>
            <a:r>
              <a:rPr lang="en-US" sz="1200">
                <a:solidFill>
                  <a:prstClr val="black"/>
                </a:solidFill>
              </a:rPr>
              <a:t>Only one date per order.  Date entered should be 3-4 weeks before survey begins.</a:t>
            </a:r>
          </a:p>
        </p:txBody>
      </p:sp>
      <p:sp>
        <p:nvSpPr>
          <p:cNvPr id="13" name="TextBox 12"/>
          <p:cNvSpPr txBox="1"/>
          <p:nvPr/>
        </p:nvSpPr>
        <p:spPr>
          <a:xfrm>
            <a:off x="3257550" y="3418757"/>
            <a:ext cx="3233962" cy="276999"/>
          </a:xfrm>
          <a:prstGeom prst="rect">
            <a:avLst/>
          </a:prstGeom>
          <a:noFill/>
        </p:spPr>
        <p:txBody>
          <a:bodyPr wrap="none" rtlCol="0">
            <a:spAutoFit/>
          </a:bodyPr>
          <a:lstStyle/>
          <a:p>
            <a:r>
              <a:rPr lang="en-US" sz="1200" b="1">
                <a:solidFill>
                  <a:prstClr val="black"/>
                </a:solidFill>
              </a:rPr>
              <a:t>Order Type:  </a:t>
            </a:r>
            <a:r>
              <a:rPr lang="en-US" sz="1200">
                <a:solidFill>
                  <a:prstClr val="black"/>
                </a:solidFill>
              </a:rPr>
              <a:t>Select “New” unless told otherwise.</a:t>
            </a:r>
          </a:p>
        </p:txBody>
      </p:sp>
      <p:sp>
        <p:nvSpPr>
          <p:cNvPr id="14" name="TextBox 13"/>
          <p:cNvSpPr txBox="1"/>
          <p:nvPr/>
        </p:nvSpPr>
        <p:spPr>
          <a:xfrm>
            <a:off x="3166110" y="3864020"/>
            <a:ext cx="4389438" cy="646331"/>
          </a:xfrm>
          <a:prstGeom prst="rect">
            <a:avLst/>
          </a:prstGeom>
          <a:noFill/>
        </p:spPr>
        <p:txBody>
          <a:bodyPr wrap="square" rtlCol="0">
            <a:spAutoFit/>
          </a:bodyPr>
          <a:lstStyle/>
          <a:p>
            <a:r>
              <a:rPr lang="en-US" sz="1200" b="1">
                <a:solidFill>
                  <a:prstClr val="black"/>
                </a:solidFill>
              </a:rPr>
              <a:t>Able to receive freight: </a:t>
            </a:r>
          </a:p>
          <a:p>
            <a:pPr marL="285750" indent="-285750">
              <a:buFont typeface="Arial" panose="020B0604020202020204" pitchFamily="34" charset="0"/>
              <a:buChar char="•"/>
            </a:pPr>
            <a:r>
              <a:rPr lang="en-US" sz="1200">
                <a:solidFill>
                  <a:prstClr val="black"/>
                </a:solidFill>
              </a:rPr>
              <a:t>No -  If your need UPS or FedEx delivery, Inside Delivery  </a:t>
            </a:r>
          </a:p>
          <a:p>
            <a:pPr marL="285750" indent="-285750">
              <a:buFont typeface="Arial" panose="020B0604020202020204" pitchFamily="34" charset="0"/>
              <a:buChar char="•"/>
            </a:pPr>
            <a:r>
              <a:rPr lang="en-US" sz="1200">
                <a:solidFill>
                  <a:prstClr val="black"/>
                </a:solidFill>
              </a:rPr>
              <a:t>Yes – If you have a loading dock and are able to receive pallets.</a:t>
            </a:r>
          </a:p>
        </p:txBody>
      </p:sp>
      <p:sp>
        <p:nvSpPr>
          <p:cNvPr id="15" name="TextBox 14"/>
          <p:cNvSpPr txBox="1"/>
          <p:nvPr/>
        </p:nvSpPr>
        <p:spPr>
          <a:xfrm>
            <a:off x="3166110" y="4754673"/>
            <a:ext cx="2903680" cy="276999"/>
          </a:xfrm>
          <a:prstGeom prst="rect">
            <a:avLst/>
          </a:prstGeom>
          <a:noFill/>
        </p:spPr>
        <p:txBody>
          <a:bodyPr wrap="none" rtlCol="0">
            <a:spAutoFit/>
          </a:bodyPr>
          <a:lstStyle/>
          <a:p>
            <a:r>
              <a:rPr lang="en-US" sz="1200" b="1">
                <a:solidFill>
                  <a:prstClr val="black"/>
                </a:solidFill>
              </a:rPr>
              <a:t>Comments:</a:t>
            </a:r>
            <a:r>
              <a:rPr lang="en-US" sz="1200">
                <a:solidFill>
                  <a:prstClr val="black"/>
                </a:solidFill>
              </a:rPr>
              <a:t>  Enter title of Project (Optional)</a:t>
            </a:r>
          </a:p>
        </p:txBody>
      </p:sp>
      <p:sp>
        <p:nvSpPr>
          <p:cNvPr id="16" name="Rounded Rectangle 15"/>
          <p:cNvSpPr/>
          <p:nvPr/>
        </p:nvSpPr>
        <p:spPr>
          <a:xfrm>
            <a:off x="3166110" y="1611939"/>
            <a:ext cx="1973682" cy="51503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166110" y="2270845"/>
            <a:ext cx="3989070" cy="46166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3166110" y="2860426"/>
            <a:ext cx="4155310" cy="46839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3166110" y="3420691"/>
            <a:ext cx="3291112" cy="27699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a:off x="3166110" y="3816062"/>
            <a:ext cx="4389438" cy="742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3166110" y="4693117"/>
            <a:ext cx="2994660" cy="4001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426920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1091"/>
          <a:stretch/>
        </p:blipFill>
        <p:spPr>
          <a:xfrm>
            <a:off x="655100" y="1243607"/>
            <a:ext cx="7684168" cy="3728301"/>
          </a:xfrm>
          <a:prstGeom prst="rect">
            <a:avLst/>
          </a:prstGeom>
        </p:spPr>
      </p:pic>
      <p:sp>
        <p:nvSpPr>
          <p:cNvPr id="8" name="TextBox 7"/>
          <p:cNvSpPr txBox="1"/>
          <p:nvPr/>
        </p:nvSpPr>
        <p:spPr>
          <a:xfrm>
            <a:off x="1908699" y="671840"/>
            <a:ext cx="5775469" cy="584775"/>
          </a:xfrm>
          <a:prstGeom prst="rect">
            <a:avLst/>
          </a:prstGeom>
          <a:noFill/>
        </p:spPr>
        <p:txBody>
          <a:bodyPr wrap="square" rtlCol="0">
            <a:spAutoFit/>
          </a:bodyPr>
          <a:lstStyle/>
          <a:p>
            <a:r>
              <a:rPr lang="en-US" sz="3200" dirty="0">
                <a:solidFill>
                  <a:prstClr val="black"/>
                </a:solidFill>
              </a:rPr>
              <a:t>Continue Checkout – My Contact</a:t>
            </a:r>
          </a:p>
        </p:txBody>
      </p:sp>
      <p:sp>
        <p:nvSpPr>
          <p:cNvPr id="3" name="Rectangle 2"/>
          <p:cNvSpPr/>
          <p:nvPr/>
        </p:nvSpPr>
        <p:spPr>
          <a:xfrm>
            <a:off x="2977792" y="2044548"/>
            <a:ext cx="1920240" cy="1725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64890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376" t="29646" r="44635" b="28105"/>
          <a:stretch/>
        </p:blipFill>
        <p:spPr>
          <a:xfrm>
            <a:off x="514350" y="1958929"/>
            <a:ext cx="3680460" cy="2846070"/>
          </a:xfrm>
          <a:prstGeom prst="rect">
            <a:avLst/>
          </a:prstGeom>
        </p:spPr>
      </p:pic>
      <p:sp>
        <p:nvSpPr>
          <p:cNvPr id="8" name="TextBox 7"/>
          <p:cNvSpPr txBox="1"/>
          <p:nvPr/>
        </p:nvSpPr>
        <p:spPr>
          <a:xfrm>
            <a:off x="1694834" y="796549"/>
            <a:ext cx="5754332" cy="584775"/>
          </a:xfrm>
          <a:prstGeom prst="rect">
            <a:avLst/>
          </a:prstGeom>
          <a:noFill/>
        </p:spPr>
        <p:txBody>
          <a:bodyPr wrap="none" rtlCol="0">
            <a:spAutoFit/>
          </a:bodyPr>
          <a:lstStyle/>
          <a:p>
            <a:r>
              <a:rPr lang="en-US" sz="3200" dirty="0">
                <a:solidFill>
                  <a:prstClr val="black"/>
                </a:solidFill>
              </a:rPr>
              <a:t>Continue Checkout – My Contact</a:t>
            </a:r>
          </a:p>
        </p:txBody>
      </p:sp>
      <p:sp>
        <p:nvSpPr>
          <p:cNvPr id="9" name="TextBox 8"/>
          <p:cNvSpPr txBox="1"/>
          <p:nvPr/>
        </p:nvSpPr>
        <p:spPr>
          <a:xfrm>
            <a:off x="4400550" y="1958929"/>
            <a:ext cx="4137660"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prstClr val="black"/>
                </a:solidFill>
              </a:rPr>
              <a:t>The person placing the order information is auto filled from IPHIS.</a:t>
            </a:r>
          </a:p>
          <a:p>
            <a:pPr marL="285750" indent="-285750">
              <a:buFont typeface="Arial" panose="020B0604020202020204" pitchFamily="34" charset="0"/>
              <a:buChar char="•"/>
            </a:pPr>
            <a:endParaRPr lang="en-US">
              <a:solidFill>
                <a:prstClr val="black"/>
              </a:solidFill>
            </a:endParaRPr>
          </a:p>
          <a:p>
            <a:pPr marL="285750" indent="-285750">
              <a:buFont typeface="Arial" panose="020B0604020202020204" pitchFamily="34" charset="0"/>
              <a:buChar char="•"/>
            </a:pPr>
            <a:r>
              <a:rPr lang="en-US">
                <a:solidFill>
                  <a:prstClr val="black"/>
                </a:solidFill>
              </a:rPr>
              <a:t>The order  history and status will reside with this person.</a:t>
            </a:r>
          </a:p>
        </p:txBody>
      </p:sp>
    </p:spTree>
    <p:extLst>
      <p:ext uri="{BB962C8B-B14F-4D97-AF65-F5344CB8AC3E}">
        <p14:creationId xmlns:p14="http://schemas.microsoft.com/office/powerpoint/2010/main" val="260045007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66825"/>
            <a:ext cx="7886700" cy="2139950"/>
          </a:xfrm>
        </p:spPr>
        <p:txBody>
          <a:bodyPr/>
          <a:lstStyle/>
          <a:p>
            <a:pPr algn="ctr"/>
            <a:br>
              <a:rPr lang="en-US"/>
            </a:br>
            <a:endParaRPr lang="en-US" b="1"/>
          </a:p>
        </p:txBody>
      </p:sp>
      <p:sp>
        <p:nvSpPr>
          <p:cNvPr id="8" name="TextBox 7"/>
          <p:cNvSpPr txBox="1"/>
          <p:nvPr/>
        </p:nvSpPr>
        <p:spPr>
          <a:xfrm>
            <a:off x="2245844" y="636928"/>
            <a:ext cx="5462839" cy="523220"/>
          </a:xfrm>
          <a:prstGeom prst="rect">
            <a:avLst/>
          </a:prstGeom>
          <a:noFill/>
        </p:spPr>
        <p:txBody>
          <a:bodyPr wrap="square" rtlCol="0">
            <a:spAutoFit/>
          </a:bodyPr>
          <a:lstStyle/>
          <a:p>
            <a:r>
              <a:rPr lang="en-US" sz="2800">
                <a:solidFill>
                  <a:prstClr val="black"/>
                </a:solidFill>
              </a:rPr>
              <a:t>Continue Checkout – Order Receiver</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1016"/>
          <a:stretch/>
        </p:blipFill>
        <p:spPr>
          <a:xfrm>
            <a:off x="429126" y="1266825"/>
            <a:ext cx="8285747" cy="3673809"/>
          </a:xfrm>
          <a:prstGeom prst="rect">
            <a:avLst/>
          </a:prstGeom>
        </p:spPr>
      </p:pic>
      <p:sp>
        <p:nvSpPr>
          <p:cNvPr id="3" name="Rectangle 2"/>
          <p:cNvSpPr/>
          <p:nvPr/>
        </p:nvSpPr>
        <p:spPr>
          <a:xfrm>
            <a:off x="4952315" y="1996068"/>
            <a:ext cx="2542478"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406681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5021" t="11525" r="1555" b="29142"/>
          <a:stretch/>
        </p:blipFill>
        <p:spPr>
          <a:xfrm>
            <a:off x="817196" y="1776102"/>
            <a:ext cx="3051313" cy="2932043"/>
          </a:xfrm>
          <a:prstGeom prst="rect">
            <a:avLst/>
          </a:prstGeom>
        </p:spPr>
      </p:pic>
      <p:sp>
        <p:nvSpPr>
          <p:cNvPr id="9" name="TextBox 8"/>
          <p:cNvSpPr txBox="1"/>
          <p:nvPr/>
        </p:nvSpPr>
        <p:spPr>
          <a:xfrm>
            <a:off x="1374374" y="841907"/>
            <a:ext cx="6395251" cy="584775"/>
          </a:xfrm>
          <a:prstGeom prst="rect">
            <a:avLst/>
          </a:prstGeom>
          <a:noFill/>
        </p:spPr>
        <p:txBody>
          <a:bodyPr wrap="square" rtlCol="0">
            <a:spAutoFit/>
          </a:bodyPr>
          <a:lstStyle/>
          <a:p>
            <a:r>
              <a:rPr lang="en-US" sz="3200" dirty="0">
                <a:solidFill>
                  <a:prstClr val="black"/>
                </a:solidFill>
              </a:rPr>
              <a:t>Continue Checkout – Order Receiver</a:t>
            </a:r>
          </a:p>
        </p:txBody>
      </p:sp>
      <p:sp>
        <p:nvSpPr>
          <p:cNvPr id="3" name="TextBox 2"/>
          <p:cNvSpPr txBox="1"/>
          <p:nvPr/>
        </p:nvSpPr>
        <p:spPr>
          <a:xfrm>
            <a:off x="3951216" y="1776102"/>
            <a:ext cx="4144617" cy="3108543"/>
          </a:xfrm>
          <a:prstGeom prst="rect">
            <a:avLst/>
          </a:prstGeom>
          <a:noFill/>
        </p:spPr>
        <p:txBody>
          <a:bodyPr wrap="square" rtlCol="0">
            <a:spAutoFit/>
          </a:bodyPr>
          <a:lstStyle/>
          <a:p>
            <a:pPr marL="285750" indent="-285750">
              <a:buFont typeface="Arial" panose="020B0604020202020204" pitchFamily="34" charset="0"/>
              <a:buChar char="•"/>
            </a:pPr>
            <a:r>
              <a:rPr lang="en-US" sz="1400">
                <a:solidFill>
                  <a:prstClr val="black"/>
                </a:solidFill>
              </a:rPr>
              <a:t>All Fields can be edited</a:t>
            </a:r>
          </a:p>
          <a:p>
            <a:pPr marL="285750" indent="-285750">
              <a:buFont typeface="Arial" panose="020B0604020202020204" pitchFamily="34" charset="0"/>
              <a:buChar char="•"/>
            </a:pPr>
            <a:endParaRPr lang="en-US" sz="1400">
              <a:solidFill>
                <a:prstClr val="black"/>
              </a:solidFill>
            </a:endParaRPr>
          </a:p>
          <a:p>
            <a:pPr marL="285750" indent="-285750">
              <a:buFont typeface="Arial" panose="020B0604020202020204" pitchFamily="34" charset="0"/>
              <a:buChar char="•"/>
            </a:pPr>
            <a:r>
              <a:rPr lang="en-US" sz="1400">
                <a:solidFill>
                  <a:prstClr val="black"/>
                </a:solidFill>
              </a:rPr>
              <a:t>Use the Secondary email box to include many people.</a:t>
            </a:r>
          </a:p>
          <a:p>
            <a:pPr marL="285750" indent="-285750">
              <a:buFont typeface="Arial" panose="020B0604020202020204" pitchFamily="34" charset="0"/>
              <a:buChar char="•"/>
            </a:pPr>
            <a:endParaRPr lang="en-US" sz="1400">
              <a:solidFill>
                <a:prstClr val="black"/>
              </a:solidFill>
            </a:endParaRPr>
          </a:p>
          <a:p>
            <a:pPr marL="285750" indent="-285750">
              <a:buFont typeface="Arial" panose="020B0604020202020204" pitchFamily="34" charset="0"/>
              <a:buChar char="•"/>
            </a:pPr>
            <a:r>
              <a:rPr lang="en-US" sz="1400">
                <a:solidFill>
                  <a:prstClr val="black"/>
                </a:solidFill>
              </a:rPr>
              <a:t>Orders are not secret information.</a:t>
            </a:r>
          </a:p>
          <a:p>
            <a:pPr marL="285750" indent="-285750">
              <a:buFont typeface="Arial" panose="020B0604020202020204" pitchFamily="34" charset="0"/>
              <a:buChar char="•"/>
            </a:pPr>
            <a:endParaRPr lang="en-US" sz="1400">
              <a:solidFill>
                <a:prstClr val="black"/>
              </a:solidFill>
            </a:endParaRPr>
          </a:p>
          <a:p>
            <a:pPr marL="285750" indent="-285750">
              <a:buFont typeface="Arial" panose="020B0604020202020204" pitchFamily="34" charset="0"/>
              <a:buChar char="•"/>
            </a:pPr>
            <a:r>
              <a:rPr lang="en-US" sz="1400">
                <a:solidFill>
                  <a:prstClr val="black"/>
                </a:solidFill>
              </a:rPr>
              <a:t>The IPHIS System will send messages for you.</a:t>
            </a:r>
          </a:p>
          <a:p>
            <a:pPr marL="285750" indent="-285750">
              <a:buFont typeface="Arial" panose="020B0604020202020204" pitchFamily="34" charset="0"/>
              <a:buChar char="•"/>
            </a:pPr>
            <a:endParaRPr lang="en-US" sz="1400">
              <a:solidFill>
                <a:prstClr val="black"/>
              </a:solidFill>
            </a:endParaRPr>
          </a:p>
          <a:p>
            <a:pPr marL="285750" indent="-285750">
              <a:buFont typeface="Arial" panose="020B0604020202020204" pitchFamily="34" charset="0"/>
              <a:buChar char="•"/>
            </a:pPr>
            <a:r>
              <a:rPr lang="en-US" sz="1400">
                <a:solidFill>
                  <a:prstClr val="black"/>
                </a:solidFill>
              </a:rPr>
              <a:t>The System email notification will </a:t>
            </a:r>
            <a:r>
              <a:rPr lang="en-US" sz="1400" b="1" u="sng">
                <a:solidFill>
                  <a:srgbClr val="FF0000"/>
                </a:solidFill>
              </a:rPr>
              <a:t>ONLY</a:t>
            </a:r>
            <a:r>
              <a:rPr lang="en-US" sz="1400">
                <a:solidFill>
                  <a:prstClr val="black"/>
                </a:solidFill>
              </a:rPr>
              <a:t> occur:</a:t>
            </a:r>
          </a:p>
          <a:p>
            <a:pPr marL="285750" indent="-285750">
              <a:buFont typeface="Arial" panose="020B0604020202020204" pitchFamily="34" charset="0"/>
              <a:buChar char="•"/>
            </a:pPr>
            <a:endParaRPr lang="en-US" sz="1400">
              <a:solidFill>
                <a:prstClr val="black"/>
              </a:solidFill>
            </a:endParaRPr>
          </a:p>
          <a:p>
            <a:r>
              <a:rPr lang="en-US" sz="1400">
                <a:solidFill>
                  <a:prstClr val="black"/>
                </a:solidFill>
              </a:rPr>
              <a:t>	1) After final Approval or Decline</a:t>
            </a:r>
          </a:p>
          <a:p>
            <a:r>
              <a:rPr lang="en-US" sz="1400">
                <a:solidFill>
                  <a:prstClr val="black"/>
                </a:solidFill>
              </a:rPr>
              <a:t>	2) When Order is shipped</a:t>
            </a:r>
          </a:p>
          <a:p>
            <a:pPr marL="285750" indent="-285750">
              <a:buFont typeface="Arial" panose="020B0604020202020204" pitchFamily="34" charset="0"/>
              <a:buChar char="•"/>
            </a:pPr>
            <a:endParaRPr lang="en-US" sz="1400">
              <a:solidFill>
                <a:prstClr val="black"/>
              </a:solidFill>
            </a:endParaRPr>
          </a:p>
        </p:txBody>
      </p:sp>
      <p:sp>
        <p:nvSpPr>
          <p:cNvPr id="8" name="Left Arrow 7"/>
          <p:cNvSpPr/>
          <p:nvPr/>
        </p:nvSpPr>
        <p:spPr>
          <a:xfrm>
            <a:off x="2648731" y="3611438"/>
            <a:ext cx="978408" cy="16251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994431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8650" y="633146"/>
            <a:ext cx="7886700" cy="1433674"/>
          </a:xfrm>
        </p:spPr>
        <p:txBody>
          <a:bodyPr>
            <a:noAutofit/>
          </a:bodyPr>
          <a:lstStyle/>
          <a:p>
            <a:pPr algn="ctr"/>
            <a:r>
              <a:rPr lang="en-US" b="1"/>
              <a:t>What are the benefits of the IPHIS Survey Supply Ordering System? </a:t>
            </a:r>
          </a:p>
        </p:txBody>
      </p:sp>
      <p:sp>
        <p:nvSpPr>
          <p:cNvPr id="15" name="Content Placeholder 14"/>
          <p:cNvSpPr>
            <a:spLocks noGrp="1"/>
          </p:cNvSpPr>
          <p:nvPr>
            <p:ph sz="half" idx="1"/>
          </p:nvPr>
        </p:nvSpPr>
        <p:spPr>
          <a:xfrm>
            <a:off x="321001" y="2003954"/>
            <a:ext cx="3886200" cy="2907507"/>
          </a:xfrm>
        </p:spPr>
        <p:txBody>
          <a:bodyPr>
            <a:normAutofit lnSpcReduction="10000"/>
          </a:bodyPr>
          <a:lstStyle/>
          <a:p>
            <a:pPr marL="0" indent="0">
              <a:buNone/>
            </a:pPr>
            <a:r>
              <a:rPr lang="en-US" b="1" u="sng"/>
              <a:t>Surveyors</a:t>
            </a:r>
          </a:p>
          <a:p>
            <a:r>
              <a:rPr lang="en-US" sz="2200">
                <a:latin typeface="+mj-lt"/>
              </a:rPr>
              <a:t>Web-based system</a:t>
            </a:r>
          </a:p>
          <a:p>
            <a:r>
              <a:rPr lang="en-US" sz="2200">
                <a:latin typeface="+mj-lt"/>
              </a:rPr>
              <a:t>Flexibility in ordering periods</a:t>
            </a:r>
          </a:p>
          <a:p>
            <a:r>
              <a:rPr lang="en-US" sz="2200">
                <a:latin typeface="+mj-lt"/>
              </a:rPr>
              <a:t>Unlimited product descriptions</a:t>
            </a:r>
          </a:p>
          <a:p>
            <a:r>
              <a:rPr lang="en-US" sz="2200">
                <a:latin typeface="+mj-lt"/>
              </a:rPr>
              <a:t>Photos of products</a:t>
            </a:r>
          </a:p>
          <a:p>
            <a:r>
              <a:rPr lang="en-US" sz="2200">
                <a:latin typeface="+mj-lt"/>
              </a:rPr>
              <a:t>Cooperator access</a:t>
            </a:r>
          </a:p>
          <a:p>
            <a:endParaRPr lang="en-US" sz="2400">
              <a:latin typeface="+mj-lt"/>
            </a:endParaRPr>
          </a:p>
        </p:txBody>
      </p:sp>
      <p:sp>
        <p:nvSpPr>
          <p:cNvPr id="16" name="Content Placeholder 15"/>
          <p:cNvSpPr>
            <a:spLocks noGrp="1"/>
          </p:cNvSpPr>
          <p:nvPr>
            <p:ph sz="half" idx="2"/>
          </p:nvPr>
        </p:nvSpPr>
        <p:spPr>
          <a:xfrm>
            <a:off x="4130823" y="2008484"/>
            <a:ext cx="4620069" cy="2858288"/>
          </a:xfrm>
        </p:spPr>
        <p:txBody>
          <a:bodyPr vert="horz" lIns="91440" tIns="45720" rIns="91440" bIns="45720" rtlCol="0" anchor="t">
            <a:normAutofit lnSpcReduction="10000"/>
          </a:bodyPr>
          <a:lstStyle/>
          <a:p>
            <a:pPr marL="0" indent="0">
              <a:buNone/>
            </a:pPr>
            <a:r>
              <a:rPr lang="en-US" b="1" u="sng" dirty="0"/>
              <a:t>Survey Supply Program</a:t>
            </a:r>
            <a:endParaRPr lang="en-US" b="1" u="sng"/>
          </a:p>
          <a:p>
            <a:r>
              <a:rPr lang="en-US" sz="2200">
                <a:latin typeface="+mj-lt"/>
              </a:rPr>
              <a:t>Allows tracking products by programs</a:t>
            </a:r>
            <a:endParaRPr lang="en-US" sz="2200" dirty="0">
              <a:latin typeface="+mj-lt"/>
              <a:cs typeface="Calibri Light"/>
            </a:endParaRPr>
          </a:p>
          <a:p>
            <a:r>
              <a:rPr lang="en-US" sz="2200">
                <a:latin typeface="+mj-lt"/>
              </a:rPr>
              <a:t>Provides an inventory management system</a:t>
            </a:r>
            <a:endParaRPr lang="en-US" sz="2200" dirty="0">
              <a:latin typeface="+mj-lt"/>
              <a:cs typeface="Calibri Light"/>
            </a:endParaRPr>
          </a:p>
          <a:p>
            <a:r>
              <a:rPr lang="en-US" sz="2200">
                <a:latin typeface="+mj-lt"/>
              </a:rPr>
              <a:t>Provides integrated shipping communications with field</a:t>
            </a:r>
          </a:p>
          <a:p>
            <a:r>
              <a:rPr lang="en-US" sz="2200">
                <a:latin typeface="+mj-lt"/>
              </a:rPr>
              <a:t>Provides a better workflow – Approval Process</a:t>
            </a:r>
          </a:p>
        </p:txBody>
      </p:sp>
    </p:spTree>
    <p:extLst>
      <p:ext uri="{BB962C8B-B14F-4D97-AF65-F5344CB8AC3E}">
        <p14:creationId xmlns:p14="http://schemas.microsoft.com/office/powerpoint/2010/main" val="36738441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1525" r="1555"/>
          <a:stretch/>
        </p:blipFill>
        <p:spPr>
          <a:xfrm>
            <a:off x="874643" y="1530626"/>
            <a:ext cx="6917635" cy="3349487"/>
          </a:xfrm>
          <a:prstGeom prst="rect">
            <a:avLst/>
          </a:prstGeom>
        </p:spPr>
      </p:pic>
      <p:sp>
        <p:nvSpPr>
          <p:cNvPr id="9" name="TextBox 8"/>
          <p:cNvSpPr txBox="1"/>
          <p:nvPr/>
        </p:nvSpPr>
        <p:spPr>
          <a:xfrm>
            <a:off x="1458327" y="715190"/>
            <a:ext cx="6227345" cy="584775"/>
          </a:xfrm>
          <a:prstGeom prst="rect">
            <a:avLst/>
          </a:prstGeom>
          <a:noFill/>
        </p:spPr>
        <p:txBody>
          <a:bodyPr wrap="square" rtlCol="0">
            <a:spAutoFit/>
          </a:bodyPr>
          <a:lstStyle/>
          <a:p>
            <a:r>
              <a:rPr lang="en-US" sz="3200" dirty="0">
                <a:solidFill>
                  <a:prstClr val="black"/>
                </a:solidFill>
              </a:rPr>
              <a:t>Continue Checkout – Order Receiver</a:t>
            </a:r>
          </a:p>
        </p:txBody>
      </p:sp>
      <p:sp>
        <p:nvSpPr>
          <p:cNvPr id="10" name="Flowchart: Process 9"/>
          <p:cNvSpPr/>
          <p:nvPr/>
        </p:nvSpPr>
        <p:spPr>
          <a:xfrm>
            <a:off x="5046786" y="2171700"/>
            <a:ext cx="1222130" cy="259277"/>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670873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230" t="22013" r="36181" b="27917"/>
          <a:stretch/>
        </p:blipFill>
        <p:spPr>
          <a:xfrm>
            <a:off x="1257300" y="1550505"/>
            <a:ext cx="3379305" cy="2892286"/>
          </a:xfrm>
          <a:prstGeom prst="rect">
            <a:avLst/>
          </a:prstGeom>
        </p:spPr>
      </p:pic>
      <p:sp>
        <p:nvSpPr>
          <p:cNvPr id="8" name="TextBox 7"/>
          <p:cNvSpPr txBox="1"/>
          <p:nvPr/>
        </p:nvSpPr>
        <p:spPr>
          <a:xfrm>
            <a:off x="1008726" y="747934"/>
            <a:ext cx="7541295" cy="584775"/>
          </a:xfrm>
          <a:prstGeom prst="rect">
            <a:avLst/>
          </a:prstGeom>
          <a:noFill/>
        </p:spPr>
        <p:txBody>
          <a:bodyPr wrap="none" rtlCol="0">
            <a:spAutoFit/>
          </a:bodyPr>
          <a:lstStyle/>
          <a:p>
            <a:r>
              <a:rPr lang="en-US" sz="3200" dirty="0">
                <a:solidFill>
                  <a:prstClr val="black"/>
                </a:solidFill>
              </a:rPr>
              <a:t>Continue Checkout – Use Existing Receivers</a:t>
            </a:r>
          </a:p>
        </p:txBody>
      </p:sp>
      <p:sp>
        <p:nvSpPr>
          <p:cNvPr id="9" name="TextBox 8"/>
          <p:cNvSpPr txBox="1"/>
          <p:nvPr/>
        </p:nvSpPr>
        <p:spPr>
          <a:xfrm>
            <a:off x="4601818" y="1858617"/>
            <a:ext cx="3865988" cy="1754326"/>
          </a:xfrm>
          <a:prstGeom prst="rect">
            <a:avLst/>
          </a:prstGeom>
          <a:noFill/>
        </p:spPr>
        <p:txBody>
          <a:bodyPr wrap="square" rtlCol="0">
            <a:spAutoFit/>
          </a:bodyPr>
          <a:lstStyle/>
          <a:p>
            <a:pPr marL="285750" indent="-285750">
              <a:buFont typeface="Arial" panose="020B0604020202020204" pitchFamily="34" charset="0"/>
              <a:buChar char="•"/>
            </a:pPr>
            <a:r>
              <a:rPr lang="en-US">
                <a:solidFill>
                  <a:prstClr val="black"/>
                </a:solidFill>
              </a:rPr>
              <a:t>Tracks your previous Order Receivers.</a:t>
            </a:r>
          </a:p>
          <a:p>
            <a:pPr marL="285750" indent="-285750">
              <a:buFont typeface="Arial" panose="020B0604020202020204" pitchFamily="34" charset="0"/>
              <a:buChar char="•"/>
            </a:pPr>
            <a:endParaRPr lang="en-US">
              <a:solidFill>
                <a:prstClr val="black"/>
              </a:solidFill>
            </a:endParaRPr>
          </a:p>
          <a:p>
            <a:pPr marL="285750" indent="-285750">
              <a:buFont typeface="Arial" panose="020B0604020202020204" pitchFamily="34" charset="0"/>
              <a:buChar char="•"/>
            </a:pPr>
            <a:r>
              <a:rPr lang="en-US">
                <a:solidFill>
                  <a:prstClr val="black"/>
                </a:solidFill>
              </a:rPr>
              <a:t>Click plus to add to current Order Receiver information</a:t>
            </a:r>
          </a:p>
          <a:p>
            <a:pPr marL="285750" indent="-285750">
              <a:buFont typeface="Arial" panose="020B0604020202020204" pitchFamily="34" charset="0"/>
              <a:buChar char="•"/>
            </a:pPr>
            <a:endParaRPr lang="en-US">
              <a:solidFill>
                <a:prstClr val="black"/>
              </a:solidFill>
            </a:endParaRPr>
          </a:p>
        </p:txBody>
      </p:sp>
      <p:sp>
        <p:nvSpPr>
          <p:cNvPr id="13" name="Rectangle 12"/>
          <p:cNvSpPr/>
          <p:nvPr/>
        </p:nvSpPr>
        <p:spPr>
          <a:xfrm>
            <a:off x="1257300" y="2862470"/>
            <a:ext cx="332961" cy="3478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404886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755" t="17985" r="877" b="5906"/>
          <a:stretch/>
        </p:blipFill>
        <p:spPr>
          <a:xfrm>
            <a:off x="785322" y="1529675"/>
            <a:ext cx="4331368" cy="3119644"/>
          </a:xfrm>
          <a:prstGeom prst="rect">
            <a:avLst/>
          </a:prstGeom>
        </p:spPr>
      </p:pic>
      <p:sp>
        <p:nvSpPr>
          <p:cNvPr id="8" name="TextBox 7"/>
          <p:cNvSpPr txBox="1"/>
          <p:nvPr/>
        </p:nvSpPr>
        <p:spPr>
          <a:xfrm flipH="1">
            <a:off x="1539890" y="769740"/>
            <a:ext cx="5318110" cy="523220"/>
          </a:xfrm>
          <a:prstGeom prst="rect">
            <a:avLst/>
          </a:prstGeom>
          <a:noFill/>
        </p:spPr>
        <p:txBody>
          <a:bodyPr wrap="square" rtlCol="0">
            <a:spAutoFit/>
          </a:bodyPr>
          <a:lstStyle/>
          <a:p>
            <a:r>
              <a:rPr lang="en-US" sz="2800">
                <a:solidFill>
                  <a:prstClr val="black"/>
                </a:solidFill>
              </a:rPr>
              <a:t>Continue Checkout- Order Receiver</a:t>
            </a:r>
          </a:p>
        </p:txBody>
      </p:sp>
      <p:sp>
        <p:nvSpPr>
          <p:cNvPr id="9" name="Rectangle 8"/>
          <p:cNvSpPr/>
          <p:nvPr/>
        </p:nvSpPr>
        <p:spPr>
          <a:xfrm>
            <a:off x="2046148" y="3329093"/>
            <a:ext cx="1395663" cy="1925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eft Arrow 9"/>
          <p:cNvSpPr/>
          <p:nvPr/>
        </p:nvSpPr>
        <p:spPr>
          <a:xfrm>
            <a:off x="3532566" y="3364518"/>
            <a:ext cx="2340141" cy="12165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963462" y="3089497"/>
            <a:ext cx="1884398" cy="646331"/>
          </a:xfrm>
          <a:prstGeom prst="rect">
            <a:avLst/>
          </a:prstGeom>
          <a:noFill/>
        </p:spPr>
        <p:txBody>
          <a:bodyPr wrap="square" rtlCol="0">
            <a:spAutoFit/>
          </a:bodyPr>
          <a:lstStyle/>
          <a:p>
            <a:r>
              <a:rPr lang="en-US">
                <a:solidFill>
                  <a:prstClr val="black"/>
                </a:solidFill>
              </a:rPr>
              <a:t>Will designate the Approval Chain</a:t>
            </a:r>
          </a:p>
        </p:txBody>
      </p:sp>
      <p:sp>
        <p:nvSpPr>
          <p:cNvPr id="12" name="Rectangle 11"/>
          <p:cNvSpPr/>
          <p:nvPr/>
        </p:nvSpPr>
        <p:spPr>
          <a:xfrm>
            <a:off x="5879358" y="3082190"/>
            <a:ext cx="2079458" cy="6737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619258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1716985" y="584904"/>
            <a:ext cx="5710029" cy="523220"/>
          </a:xfrm>
          <a:prstGeom prst="rect">
            <a:avLst/>
          </a:prstGeom>
          <a:noFill/>
        </p:spPr>
        <p:txBody>
          <a:bodyPr wrap="square" rtlCol="0">
            <a:spAutoFit/>
          </a:bodyPr>
          <a:lstStyle/>
          <a:p>
            <a:r>
              <a:rPr lang="en-US" sz="2800">
                <a:solidFill>
                  <a:prstClr val="black"/>
                </a:solidFill>
              </a:rPr>
              <a:t>Continue Checkout – Order Receiver</a:t>
            </a:r>
          </a:p>
        </p:txBody>
      </p:sp>
      <p:sp>
        <p:nvSpPr>
          <p:cNvPr id="9" name="TextBox 8"/>
          <p:cNvSpPr txBox="1"/>
          <p:nvPr/>
        </p:nvSpPr>
        <p:spPr>
          <a:xfrm>
            <a:off x="1090601" y="5463338"/>
            <a:ext cx="6080221" cy="369332"/>
          </a:xfrm>
          <a:prstGeom prst="rect">
            <a:avLst/>
          </a:prstGeom>
          <a:noFill/>
        </p:spPr>
        <p:txBody>
          <a:bodyPr wrap="square" rtlCol="0">
            <a:spAutoFit/>
          </a:bodyPr>
          <a:lstStyle/>
          <a:p>
            <a:r>
              <a:rPr lang="en-US">
                <a:solidFill>
                  <a:prstClr val="black"/>
                </a:solidFill>
              </a:rPr>
              <a:t>Maryland Approvers will be responsible for this order.</a:t>
            </a:r>
          </a:p>
        </p:txBody>
      </p:sp>
      <p:grpSp>
        <p:nvGrpSpPr>
          <p:cNvPr id="3" name="Group 2">
            <a:extLst>
              <a:ext uri="{FF2B5EF4-FFF2-40B4-BE49-F238E27FC236}">
                <a16:creationId xmlns:a16="http://schemas.microsoft.com/office/drawing/2014/main" id="{EAFDFA8B-FC80-418E-AC57-0F7617B8664A}"/>
              </a:ext>
            </a:extLst>
          </p:cNvPr>
          <p:cNvGrpSpPr/>
          <p:nvPr/>
        </p:nvGrpSpPr>
        <p:grpSpPr>
          <a:xfrm>
            <a:off x="1090601" y="1161055"/>
            <a:ext cx="6858001" cy="3879541"/>
            <a:chOff x="1136669" y="1397029"/>
            <a:chExt cx="6480836" cy="3578392"/>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600" t="11079" r="1013" b="594"/>
            <a:stretch/>
          </p:blipFill>
          <p:spPr>
            <a:xfrm>
              <a:off x="1136669" y="1397029"/>
              <a:ext cx="6480836" cy="3578392"/>
            </a:xfrm>
            <a:prstGeom prst="rect">
              <a:avLst/>
            </a:prstGeom>
          </p:spPr>
        </p:pic>
        <p:sp>
          <p:nvSpPr>
            <p:cNvPr id="10" name="Right Arrow 9"/>
            <p:cNvSpPr/>
            <p:nvPr/>
          </p:nvSpPr>
          <p:spPr>
            <a:xfrm flipV="1">
              <a:off x="1418746" y="3265906"/>
              <a:ext cx="547231" cy="1193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Left Arrow 10"/>
            <p:cNvSpPr/>
            <p:nvPr/>
          </p:nvSpPr>
          <p:spPr>
            <a:xfrm>
              <a:off x="5803832" y="3466641"/>
              <a:ext cx="770021" cy="14067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171425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3156083" y="629957"/>
            <a:ext cx="3038845" cy="584775"/>
          </a:xfrm>
          <a:prstGeom prst="rect">
            <a:avLst/>
          </a:prstGeom>
          <a:noFill/>
        </p:spPr>
        <p:txBody>
          <a:bodyPr wrap="none" rtlCol="0">
            <a:spAutoFit/>
          </a:bodyPr>
          <a:lstStyle/>
          <a:p>
            <a:r>
              <a:rPr lang="en-US" sz="3200" dirty="0">
                <a:solidFill>
                  <a:prstClr val="black"/>
                </a:solidFill>
              </a:rPr>
              <a:t>Create the Order</a:t>
            </a:r>
          </a:p>
        </p:txBody>
      </p:sp>
      <p:grpSp>
        <p:nvGrpSpPr>
          <p:cNvPr id="7" name="Group 6">
            <a:extLst>
              <a:ext uri="{FF2B5EF4-FFF2-40B4-BE49-F238E27FC236}">
                <a16:creationId xmlns:a16="http://schemas.microsoft.com/office/drawing/2014/main" id="{001DBDCC-8808-4A24-9D9F-7FB8EF40BC58}"/>
              </a:ext>
            </a:extLst>
          </p:cNvPr>
          <p:cNvGrpSpPr/>
          <p:nvPr/>
        </p:nvGrpSpPr>
        <p:grpSpPr>
          <a:xfrm>
            <a:off x="260488" y="1312517"/>
            <a:ext cx="8478080" cy="3250096"/>
            <a:chOff x="260488" y="1312517"/>
            <a:chExt cx="8478080" cy="3250096"/>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65" t="17637" r="2826"/>
            <a:stretch/>
          </p:blipFill>
          <p:spPr>
            <a:xfrm>
              <a:off x="260488" y="1312517"/>
              <a:ext cx="8478080" cy="3250096"/>
            </a:xfrm>
            <a:prstGeom prst="rect">
              <a:avLst/>
            </a:prstGeom>
          </p:spPr>
        </p:pic>
        <p:sp>
          <p:nvSpPr>
            <p:cNvPr id="9" name="Down Arrow 8"/>
            <p:cNvSpPr/>
            <p:nvPr/>
          </p:nvSpPr>
          <p:spPr>
            <a:xfrm>
              <a:off x="7981122" y="3422650"/>
              <a:ext cx="218661" cy="4734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429000" y="2067339"/>
              <a:ext cx="2295939" cy="1172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Up Arrow 10"/>
            <p:cNvSpPr/>
            <p:nvPr/>
          </p:nvSpPr>
          <p:spPr>
            <a:xfrm>
              <a:off x="4537276" y="3387311"/>
              <a:ext cx="218661" cy="47348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893021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3273792" y="602147"/>
            <a:ext cx="2596416" cy="584775"/>
          </a:xfrm>
          <a:prstGeom prst="rect">
            <a:avLst/>
          </a:prstGeom>
          <a:noFill/>
        </p:spPr>
        <p:txBody>
          <a:bodyPr wrap="none" rtlCol="0">
            <a:spAutoFit/>
          </a:bodyPr>
          <a:lstStyle/>
          <a:p>
            <a:r>
              <a:rPr lang="en-US" sz="3200" dirty="0">
                <a:solidFill>
                  <a:prstClr val="black"/>
                </a:solidFill>
              </a:rPr>
              <a:t>Order Created</a:t>
            </a:r>
          </a:p>
        </p:txBody>
      </p:sp>
      <p:grpSp>
        <p:nvGrpSpPr>
          <p:cNvPr id="3" name="Group 2">
            <a:extLst>
              <a:ext uri="{FF2B5EF4-FFF2-40B4-BE49-F238E27FC236}">
                <a16:creationId xmlns:a16="http://schemas.microsoft.com/office/drawing/2014/main" id="{9EE887F3-E925-4039-A703-B951CCCEBA83}"/>
              </a:ext>
            </a:extLst>
          </p:cNvPr>
          <p:cNvGrpSpPr/>
          <p:nvPr/>
        </p:nvGrpSpPr>
        <p:grpSpPr>
          <a:xfrm>
            <a:off x="854764" y="1282699"/>
            <a:ext cx="7533862" cy="3453295"/>
            <a:chOff x="854764" y="1282699"/>
            <a:chExt cx="7533862" cy="345329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32" t="18551" r="2532" b="5990"/>
            <a:stretch/>
          </p:blipFill>
          <p:spPr>
            <a:xfrm>
              <a:off x="854764" y="1282699"/>
              <a:ext cx="7533862" cy="3453295"/>
            </a:xfrm>
            <a:prstGeom prst="rect">
              <a:avLst/>
            </a:prstGeom>
          </p:spPr>
        </p:pic>
        <p:sp>
          <p:nvSpPr>
            <p:cNvPr id="9" name="Left Arrow 8"/>
            <p:cNvSpPr/>
            <p:nvPr/>
          </p:nvSpPr>
          <p:spPr>
            <a:xfrm>
              <a:off x="2159590" y="2394382"/>
              <a:ext cx="645754" cy="10912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484721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3779219" y="673221"/>
            <a:ext cx="1585562" cy="523220"/>
          </a:xfrm>
          <a:prstGeom prst="rect">
            <a:avLst/>
          </a:prstGeom>
          <a:noFill/>
        </p:spPr>
        <p:txBody>
          <a:bodyPr wrap="none" rtlCol="0">
            <a:spAutoFit/>
          </a:bodyPr>
          <a:lstStyle/>
          <a:p>
            <a:r>
              <a:rPr lang="en-US" sz="2800">
                <a:solidFill>
                  <a:prstClr val="black"/>
                </a:solidFill>
              </a:rPr>
              <a:t>My Order</a:t>
            </a:r>
          </a:p>
        </p:txBody>
      </p:sp>
      <p:grpSp>
        <p:nvGrpSpPr>
          <p:cNvPr id="3" name="Group 2">
            <a:extLst>
              <a:ext uri="{FF2B5EF4-FFF2-40B4-BE49-F238E27FC236}">
                <a16:creationId xmlns:a16="http://schemas.microsoft.com/office/drawing/2014/main" id="{33B74ECF-BEB0-484D-85F4-C378FFAEFD77}"/>
              </a:ext>
            </a:extLst>
          </p:cNvPr>
          <p:cNvGrpSpPr/>
          <p:nvPr/>
        </p:nvGrpSpPr>
        <p:grpSpPr>
          <a:xfrm>
            <a:off x="99392" y="1392031"/>
            <a:ext cx="8875644" cy="3458819"/>
            <a:chOff x="99392" y="1392031"/>
            <a:chExt cx="8875644" cy="345881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72" t="18126" r="2182" b="5601"/>
            <a:stretch/>
          </p:blipFill>
          <p:spPr>
            <a:xfrm>
              <a:off x="99392" y="1392031"/>
              <a:ext cx="8875644" cy="3458819"/>
            </a:xfrm>
            <a:prstGeom prst="rect">
              <a:avLst/>
            </a:prstGeom>
          </p:spPr>
        </p:pic>
        <p:sp>
          <p:nvSpPr>
            <p:cNvPr id="9" name="Down Arrow 8"/>
            <p:cNvSpPr/>
            <p:nvPr/>
          </p:nvSpPr>
          <p:spPr>
            <a:xfrm>
              <a:off x="1606450" y="1520687"/>
              <a:ext cx="160912" cy="6957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60488" y="4118389"/>
              <a:ext cx="8436251" cy="427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61661" y="2216426"/>
              <a:ext cx="650490" cy="437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37188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1257300" y="1282700"/>
            <a:ext cx="7886700" cy="2139950"/>
          </a:xfrm>
        </p:spPr>
        <p:txBody>
          <a:bodyPr/>
          <a:lstStyle/>
          <a:p>
            <a:pPr algn="ctr"/>
            <a:br>
              <a:rPr lang="en-US"/>
            </a:br>
            <a:endParaRPr lang="en-US" b="1"/>
          </a:p>
        </p:txBody>
      </p:sp>
      <p:sp>
        <p:nvSpPr>
          <p:cNvPr id="8" name="TextBox 7"/>
          <p:cNvSpPr txBox="1"/>
          <p:nvPr/>
        </p:nvSpPr>
        <p:spPr>
          <a:xfrm>
            <a:off x="2797865" y="741499"/>
            <a:ext cx="3548270" cy="584775"/>
          </a:xfrm>
          <a:prstGeom prst="rect">
            <a:avLst/>
          </a:prstGeom>
          <a:noFill/>
        </p:spPr>
        <p:txBody>
          <a:bodyPr wrap="square" rtlCol="0">
            <a:spAutoFit/>
          </a:bodyPr>
          <a:lstStyle/>
          <a:p>
            <a:r>
              <a:rPr lang="en-US" sz="3200" dirty="0">
                <a:solidFill>
                  <a:prstClr val="black"/>
                </a:solidFill>
              </a:rPr>
              <a:t>My Orders - Review</a:t>
            </a:r>
          </a:p>
        </p:txBody>
      </p:sp>
      <p:grpSp>
        <p:nvGrpSpPr>
          <p:cNvPr id="3" name="Group 2">
            <a:extLst>
              <a:ext uri="{FF2B5EF4-FFF2-40B4-BE49-F238E27FC236}">
                <a16:creationId xmlns:a16="http://schemas.microsoft.com/office/drawing/2014/main" id="{94DE9E28-C745-464B-926F-D37E00541FD7}"/>
              </a:ext>
            </a:extLst>
          </p:cNvPr>
          <p:cNvGrpSpPr/>
          <p:nvPr/>
        </p:nvGrpSpPr>
        <p:grpSpPr>
          <a:xfrm>
            <a:off x="203751" y="1702499"/>
            <a:ext cx="8736497" cy="2990433"/>
            <a:chOff x="203751" y="1702499"/>
            <a:chExt cx="8736497" cy="2990433"/>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42" t="17927" r="2641" b="6910"/>
            <a:stretch/>
          </p:blipFill>
          <p:spPr>
            <a:xfrm>
              <a:off x="203751" y="1702499"/>
              <a:ext cx="8736497" cy="2990433"/>
            </a:xfrm>
            <a:prstGeom prst="rect">
              <a:avLst/>
            </a:prstGeom>
          </p:spPr>
        </p:pic>
        <p:sp>
          <p:nvSpPr>
            <p:cNvPr id="11" name="Rectangle 10"/>
            <p:cNvSpPr/>
            <p:nvPr/>
          </p:nvSpPr>
          <p:spPr>
            <a:xfrm>
              <a:off x="1466022" y="1805920"/>
              <a:ext cx="496957" cy="201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191981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8650" y="-200758"/>
            <a:ext cx="7886700" cy="1641231"/>
          </a:xfrm>
        </p:spPr>
        <p:txBody>
          <a:bodyPr/>
          <a:lstStyle/>
          <a:p>
            <a:pPr algn="ctr"/>
            <a:br>
              <a:rPr lang="en-US"/>
            </a:br>
            <a:r>
              <a:rPr lang="en-US" sz="2800" dirty="0">
                <a:latin typeface="+mn-lt"/>
              </a:rPr>
              <a:t>Ordering Open Periods</a:t>
            </a:r>
          </a:p>
        </p:txBody>
      </p:sp>
      <p:sp>
        <p:nvSpPr>
          <p:cNvPr id="3" name="Content Placeholder 2"/>
          <p:cNvSpPr>
            <a:spLocks noGrp="1"/>
          </p:cNvSpPr>
          <p:nvPr>
            <p:ph sz="half" idx="1"/>
          </p:nvPr>
        </p:nvSpPr>
        <p:spPr>
          <a:xfrm>
            <a:off x="260488" y="1152526"/>
            <a:ext cx="8184265" cy="3657600"/>
          </a:xfrm>
        </p:spPr>
        <p:txBody>
          <a:bodyPr vert="horz" lIns="91440" tIns="45720" rIns="91440" bIns="45720" rtlCol="0" anchor="t">
            <a:normAutofit fontScale="32500" lnSpcReduction="20000"/>
          </a:bodyPr>
          <a:lstStyle/>
          <a:p>
            <a:pPr marL="0" indent="0">
              <a:buNone/>
            </a:pPr>
            <a:r>
              <a:rPr lang="en-US" sz="7200" dirty="0">
                <a:latin typeface="Calibri" panose="020F0502020204030204" pitchFamily="34" charset="0"/>
                <a:cs typeface="Calibri" panose="020F0502020204030204" pitchFamily="34" charset="0"/>
              </a:rPr>
              <a:t>Fall 20XX</a:t>
            </a:r>
          </a:p>
          <a:p>
            <a:r>
              <a:rPr lang="en-US" sz="7200" dirty="0"/>
              <a:t>Generally September through November </a:t>
            </a:r>
            <a:endParaRPr lang="en-US" sz="7200" dirty="0">
              <a:cs typeface="Calibri"/>
            </a:endParaRPr>
          </a:p>
          <a:p>
            <a:pPr lvl="1">
              <a:buFont typeface="Wingdings" panose="05000000000000000000" pitchFamily="2" charset="2"/>
              <a:buChar char="§"/>
            </a:pPr>
            <a:r>
              <a:rPr lang="en-US" sz="7200" dirty="0">
                <a:latin typeface="Calibri Light" panose="020F0302020204030204" pitchFamily="34" charset="0"/>
                <a:cs typeface="Calibri Light" panose="020F0302020204030204" pitchFamily="34" charset="0"/>
              </a:rPr>
              <a:t>20XX CAPS </a:t>
            </a:r>
          </a:p>
          <a:p>
            <a:pPr lvl="1">
              <a:buFont typeface="Wingdings" panose="05000000000000000000" pitchFamily="2" charset="2"/>
              <a:buChar char="§"/>
            </a:pPr>
            <a:r>
              <a:rPr lang="en-US" sz="7200" dirty="0">
                <a:latin typeface="Calibri Light" panose="020F0302020204030204" pitchFamily="34" charset="0"/>
                <a:cs typeface="Calibri Light" panose="020F0302020204030204" pitchFamily="34" charset="0"/>
              </a:rPr>
              <a:t>Pest Detection and Port Environs</a:t>
            </a:r>
          </a:p>
          <a:p>
            <a:pPr lvl="1">
              <a:buFont typeface="Wingdings" panose="05000000000000000000" pitchFamily="2" charset="2"/>
              <a:buChar char="§"/>
            </a:pPr>
            <a:r>
              <a:rPr lang="en-US" sz="7200" dirty="0">
                <a:latin typeface="Calibri Light"/>
                <a:cs typeface="Calibri Light"/>
              </a:rPr>
              <a:t>PPQ supported programs (including EAB)</a:t>
            </a:r>
            <a:endParaRPr lang="en-US" sz="7200" dirty="0">
              <a:latin typeface="Calibri Light" panose="020F0302020204030204" pitchFamily="34" charset="0"/>
              <a:cs typeface="Calibri Light" panose="020F0302020204030204" pitchFamily="34" charset="0"/>
            </a:endParaRPr>
          </a:p>
          <a:p>
            <a:pPr marL="0" indent="0">
              <a:buNone/>
            </a:pPr>
            <a:endParaRPr lang="en-US" sz="7200" dirty="0"/>
          </a:p>
          <a:p>
            <a:pPr marL="0" indent="0">
              <a:buNone/>
            </a:pPr>
            <a:r>
              <a:rPr lang="en-US" sz="7200" dirty="0"/>
              <a:t>Winter 20XX/Spring 20XX</a:t>
            </a:r>
          </a:p>
          <a:p>
            <a:r>
              <a:rPr lang="en-US" sz="7200" dirty="0"/>
              <a:t>Dependent on when the PPA 7721 Spending Plan is announced.</a:t>
            </a:r>
          </a:p>
          <a:p>
            <a:pPr lvl="1">
              <a:buFont typeface="Wingdings" panose="05000000000000000000" pitchFamily="2" charset="2"/>
              <a:buChar char="§"/>
            </a:pPr>
            <a:r>
              <a:rPr lang="en-US" sz="6900" dirty="0">
                <a:latin typeface="+mj-lt"/>
              </a:rPr>
              <a:t>20XX PPA 7721 </a:t>
            </a:r>
          </a:p>
          <a:p>
            <a:pPr lvl="1">
              <a:buFont typeface="Wingdings" panose="05000000000000000000" pitchFamily="2" charset="2"/>
              <a:buChar char="§"/>
            </a:pPr>
            <a:r>
              <a:rPr lang="en-US" sz="7200" dirty="0">
                <a:latin typeface="+mj-lt"/>
              </a:rPr>
              <a:t>20XX CAPS </a:t>
            </a:r>
          </a:p>
          <a:p>
            <a:pPr lvl="1">
              <a:buFont typeface="Wingdings" panose="05000000000000000000" pitchFamily="2" charset="2"/>
              <a:buChar char="§"/>
            </a:pPr>
            <a:r>
              <a:rPr lang="en-US" sz="7200" dirty="0">
                <a:latin typeface="+mj-lt"/>
              </a:rPr>
              <a:t>PPQ supported programs</a:t>
            </a:r>
          </a:p>
          <a:p>
            <a:pPr lvl="1">
              <a:buFont typeface="Wingdings" panose="05000000000000000000" pitchFamily="2" charset="2"/>
              <a:buChar char="§"/>
            </a:pPr>
            <a:endParaRPr lang="en-US" sz="2000" dirty="0"/>
          </a:p>
          <a:p>
            <a:endParaRPr lang="en-US" sz="2400" dirty="0">
              <a:latin typeface="+mj-lt"/>
            </a:endParaRPr>
          </a:p>
        </p:txBody>
      </p:sp>
    </p:spTree>
    <p:extLst>
      <p:ext uri="{BB962C8B-B14F-4D97-AF65-F5344CB8AC3E}">
        <p14:creationId xmlns:p14="http://schemas.microsoft.com/office/powerpoint/2010/main" val="27871262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2480475" y="730649"/>
            <a:ext cx="4183047" cy="685695"/>
          </a:xfrm>
        </p:spPr>
        <p:txBody>
          <a:bodyPr>
            <a:normAutofit/>
          </a:bodyPr>
          <a:lstStyle/>
          <a:p>
            <a:pPr algn="ctr"/>
            <a:r>
              <a:rPr lang="en-US" sz="3600" dirty="0">
                <a:latin typeface="+mn-lt"/>
              </a:rPr>
              <a:t>Questions?</a:t>
            </a:r>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85234" y="1627666"/>
            <a:ext cx="1323044" cy="1435887"/>
          </a:xfrm>
          <a:effectLst>
            <a:softEdge rad="3175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58" y="1627667"/>
            <a:ext cx="2049668" cy="1441712"/>
          </a:xfrm>
          <a:prstGeom prst="rect">
            <a:avLst/>
          </a:prstGeom>
          <a:effectLst>
            <a:softEdge rad="3175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58" y="3186814"/>
            <a:ext cx="2049668" cy="1532300"/>
          </a:xfrm>
          <a:prstGeom prst="rect">
            <a:avLst/>
          </a:prstGeom>
          <a:effectLst>
            <a:softEdge rad="3175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6041" y="3186813"/>
            <a:ext cx="1995616" cy="1518063"/>
          </a:xfrm>
          <a:prstGeom prst="rect">
            <a:avLst/>
          </a:prstGeom>
          <a:effectLst>
            <a:softEdge rad="31750"/>
          </a:effec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1370" y="1633491"/>
            <a:ext cx="1959072" cy="1435888"/>
          </a:xfrm>
          <a:prstGeom prst="rect">
            <a:avLst/>
          </a:prstGeom>
          <a:effectLst>
            <a:softEdge rad="31750"/>
          </a:effectLst>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774995" y="1424672"/>
            <a:ext cx="1476940" cy="1882931"/>
          </a:xfrm>
          <a:prstGeom prst="rect">
            <a:avLst/>
          </a:prstGeom>
          <a:effectLst>
            <a:softEdge rad="31750"/>
          </a:effectLst>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t="15842" b="19576"/>
          <a:stretch/>
        </p:blipFill>
        <p:spPr>
          <a:xfrm>
            <a:off x="2885234" y="3186812"/>
            <a:ext cx="1323043" cy="1532300"/>
          </a:xfrm>
          <a:prstGeom prst="rect">
            <a:avLst/>
          </a:prstGeom>
          <a:effectLst>
            <a:softEdge rad="31750"/>
          </a:effectLst>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1999" y="3186814"/>
            <a:ext cx="1882932" cy="1518063"/>
          </a:xfrm>
          <a:prstGeom prst="rect">
            <a:avLst/>
          </a:prstGeom>
          <a:effectLst>
            <a:softEdge rad="31750"/>
          </a:effectLst>
        </p:spPr>
      </p:pic>
    </p:spTree>
    <p:extLst>
      <p:ext uri="{BB962C8B-B14F-4D97-AF65-F5344CB8AC3E}">
        <p14:creationId xmlns:p14="http://schemas.microsoft.com/office/powerpoint/2010/main" val="8494722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ctrTitle"/>
          </p:nvPr>
        </p:nvSpPr>
        <p:spPr/>
        <p:txBody>
          <a:bodyPr/>
          <a:lstStyle/>
          <a:p>
            <a:pPr algn="ctr"/>
            <a:br>
              <a:rPr lang="en-US"/>
            </a:br>
            <a:endParaRPr lang="en-US" b="1"/>
          </a:p>
        </p:txBody>
      </p:sp>
      <p:sp>
        <p:nvSpPr>
          <p:cNvPr id="7" name="Subtitle 6"/>
          <p:cNvSpPr>
            <a:spLocks noGrp="1"/>
          </p:cNvSpPr>
          <p:nvPr>
            <p:ph type="subTitle" idx="1"/>
          </p:nvPr>
        </p:nvSpPr>
        <p:spPr>
          <a:xfrm>
            <a:off x="1143000" y="1858110"/>
            <a:ext cx="6858000" cy="2085242"/>
          </a:xfrm>
        </p:spPr>
        <p:txBody>
          <a:bodyPr>
            <a:normAutofit/>
          </a:bodyPr>
          <a:lstStyle/>
          <a:p>
            <a:r>
              <a:rPr lang="en-US" sz="4400" b="1">
                <a:latin typeface="+mj-lt"/>
              </a:rPr>
              <a:t>Steps needed prior to placing orders in IPHIS</a:t>
            </a:r>
          </a:p>
        </p:txBody>
      </p:sp>
    </p:spTree>
    <p:extLst>
      <p:ext uri="{BB962C8B-B14F-4D97-AF65-F5344CB8AC3E}">
        <p14:creationId xmlns:p14="http://schemas.microsoft.com/office/powerpoint/2010/main" val="30638645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ctrTitle"/>
          </p:nvPr>
        </p:nvSpPr>
        <p:spPr/>
        <p:txBody>
          <a:bodyPr/>
          <a:lstStyle/>
          <a:p>
            <a:pPr algn="ctr"/>
            <a:br>
              <a:rPr lang="en-US" dirty="0"/>
            </a:br>
            <a:endParaRPr lang="en-US" b="1" dirty="0"/>
          </a:p>
        </p:txBody>
      </p:sp>
      <p:sp>
        <p:nvSpPr>
          <p:cNvPr id="3" name="Subtitle 2"/>
          <p:cNvSpPr>
            <a:spLocks noGrp="1"/>
          </p:cNvSpPr>
          <p:nvPr>
            <p:ph type="subTitle" idx="1"/>
          </p:nvPr>
        </p:nvSpPr>
        <p:spPr>
          <a:xfrm>
            <a:off x="1143000" y="1477109"/>
            <a:ext cx="7195930" cy="3348463"/>
          </a:xfrm>
        </p:spPr>
        <p:txBody>
          <a:bodyPr>
            <a:normAutofit/>
          </a:bodyPr>
          <a:lstStyle/>
          <a:p>
            <a:pPr algn="l"/>
            <a:r>
              <a:rPr lang="en-US" sz="2800" b="1" dirty="0"/>
              <a:t>CONTACTS:</a:t>
            </a:r>
          </a:p>
          <a:p>
            <a:endParaRPr lang="en-US" sz="3300" b="1" u="sng" dirty="0"/>
          </a:p>
          <a:p>
            <a:pPr algn="l"/>
            <a:r>
              <a:rPr lang="en-US" dirty="0"/>
              <a:t>Survey Supplies General Box – </a:t>
            </a:r>
            <a:r>
              <a:rPr lang="en-US" dirty="0">
                <a:hlinkClick r:id="rId3"/>
              </a:rPr>
              <a:t>SSPP@usda.gov</a:t>
            </a:r>
            <a:endParaRPr lang="en-US" dirty="0"/>
          </a:p>
          <a:p>
            <a:pPr algn="l"/>
            <a:r>
              <a:rPr lang="en-US" dirty="0"/>
              <a:t>Darrell Bays – </a:t>
            </a:r>
            <a:r>
              <a:rPr lang="en-US" dirty="0">
                <a:hlinkClick r:id="rId4"/>
              </a:rPr>
              <a:t>Darrell.a.bays@usda.gov</a:t>
            </a:r>
            <a:r>
              <a:rPr lang="en-US" dirty="0"/>
              <a:t> – (919) 500-9959</a:t>
            </a:r>
          </a:p>
          <a:p>
            <a:pPr algn="l"/>
            <a:r>
              <a:rPr lang="en-US" dirty="0"/>
              <a:t>Waleska Rameriz – </a:t>
            </a:r>
            <a:r>
              <a:rPr lang="en-US" dirty="0">
                <a:hlinkClick r:id="rId5"/>
              </a:rPr>
              <a:t>waleska.v.ramirez@usda.gov</a:t>
            </a:r>
            <a:r>
              <a:rPr lang="en-US" dirty="0"/>
              <a:t> – (575) 202-0381</a:t>
            </a:r>
          </a:p>
          <a:p>
            <a:pPr algn="l"/>
            <a:endParaRPr lang="en-US" dirty="0"/>
          </a:p>
          <a:p>
            <a:pPr algn="l"/>
            <a:endParaRPr lang="en-US" dirty="0"/>
          </a:p>
        </p:txBody>
      </p:sp>
    </p:spTree>
    <p:extLst>
      <p:ext uri="{BB962C8B-B14F-4D97-AF65-F5344CB8AC3E}">
        <p14:creationId xmlns:p14="http://schemas.microsoft.com/office/powerpoint/2010/main" val="18637849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70AD47">
                    <a:lumMod val="75000"/>
                  </a:srgbClr>
                </a:solidFill>
              </a:endParaRPr>
            </a:p>
          </p:txBody>
        </p:sp>
        <p:pic>
          <p:nvPicPr>
            <p:cNvPr id="6" name="Picture 5" descr=" SigLockup Master PwPt.Neg-transb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idx="4294967295"/>
          </p:nvPr>
        </p:nvSpPr>
        <p:spPr>
          <a:xfrm>
            <a:off x="290793" y="1257487"/>
            <a:ext cx="7886700" cy="2401888"/>
          </a:xfrm>
        </p:spPr>
        <p:txBody>
          <a:bodyPr>
            <a:normAutofit/>
          </a:bodyPr>
          <a:lstStyle/>
          <a:p>
            <a:pPr algn="ctr"/>
            <a:r>
              <a:rPr lang="en-US" sz="4400" b="1">
                <a:latin typeface="+mn-lt"/>
              </a:rPr>
              <a:t>Thank You</a:t>
            </a:r>
          </a:p>
        </p:txBody>
      </p:sp>
    </p:spTree>
    <p:extLst>
      <p:ext uri="{BB962C8B-B14F-4D97-AF65-F5344CB8AC3E}">
        <p14:creationId xmlns:p14="http://schemas.microsoft.com/office/powerpoint/2010/main" val="218068644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p:txBody>
          <a:bodyPr>
            <a:normAutofit fontScale="90000"/>
          </a:bodyPr>
          <a:lstStyle/>
          <a:p>
            <a:pPr algn="ctr"/>
            <a:br>
              <a:rPr lang="en-US"/>
            </a:br>
            <a:endParaRPr lang="en-US" b="1"/>
          </a:p>
        </p:txBody>
      </p:sp>
      <p:sp>
        <p:nvSpPr>
          <p:cNvPr id="3" name="Text Placeholder 2"/>
          <p:cNvSpPr>
            <a:spLocks noGrp="1"/>
          </p:cNvSpPr>
          <p:nvPr>
            <p:ph type="body" idx="1"/>
          </p:nvPr>
        </p:nvSpPr>
        <p:spPr>
          <a:xfrm>
            <a:off x="571785" y="1438956"/>
            <a:ext cx="5923357" cy="805595"/>
          </a:xfrm>
        </p:spPr>
        <p:txBody>
          <a:bodyPr>
            <a:normAutofit/>
          </a:bodyPr>
          <a:lstStyle/>
          <a:p>
            <a:endParaRPr lang="en-US" sz="2800"/>
          </a:p>
          <a:p>
            <a:endParaRPr lang="en-US" sz="2800"/>
          </a:p>
          <a:p>
            <a:endParaRPr lang="en-US">
              <a:latin typeface="+mj-lt"/>
            </a:endParaRPr>
          </a:p>
        </p:txBody>
      </p:sp>
      <p:sp>
        <p:nvSpPr>
          <p:cNvPr id="7" name="Content Placeholder 6"/>
          <p:cNvSpPr>
            <a:spLocks noGrp="1"/>
          </p:cNvSpPr>
          <p:nvPr>
            <p:ph sz="half" idx="2"/>
          </p:nvPr>
        </p:nvSpPr>
        <p:spPr>
          <a:xfrm>
            <a:off x="390355" y="1651544"/>
            <a:ext cx="7339515" cy="2739703"/>
          </a:xfrm>
        </p:spPr>
        <p:txBody>
          <a:bodyPr>
            <a:normAutofit/>
          </a:bodyPr>
          <a:lstStyle/>
          <a:p>
            <a:r>
              <a:rPr lang="en-US" sz="2000" dirty="0">
                <a:latin typeface="+mj-lt"/>
              </a:rPr>
              <a:t>All CAPS National Priority Pests have </a:t>
            </a:r>
            <a:r>
              <a:rPr lang="en-US" sz="2000" dirty="0">
                <a:latin typeface="+mj-lt"/>
                <a:hlinkClick r:id="rId4"/>
              </a:rPr>
              <a:t>Approved Methods for Pest Surveillance (AMPS) </a:t>
            </a:r>
            <a:r>
              <a:rPr lang="en-US" sz="2000" dirty="0">
                <a:latin typeface="+mj-lt"/>
              </a:rPr>
              <a:t>that must be used.</a:t>
            </a:r>
          </a:p>
          <a:p>
            <a:r>
              <a:rPr lang="en-US" sz="2000" dirty="0">
                <a:latin typeface="+mj-lt"/>
              </a:rPr>
              <a:t>Follow official protocols and guidance for PPQ Pest Programs.</a:t>
            </a:r>
          </a:p>
          <a:p>
            <a:r>
              <a:rPr lang="fr-FR" sz="2000" dirty="0">
                <a:latin typeface="+mj-lt"/>
                <a:cs typeface="Times New Roman" panose="02020603050405020304" pitchFamily="18" charset="0"/>
              </a:rPr>
              <a:t>Be sure to order all products needed for the target pest (trap components, multiple lures, etc.).</a:t>
            </a:r>
          </a:p>
          <a:p>
            <a:r>
              <a:rPr lang="fr-FR" sz="2000" dirty="0">
                <a:latin typeface="+mj-lt"/>
                <a:cs typeface="Times New Roman" panose="02020603050405020304" pitchFamily="18" charset="0"/>
              </a:rPr>
              <a:t>Read the product descriptions in the IPHIS catalog to ensure you are ordering the correct product.</a:t>
            </a:r>
          </a:p>
          <a:p>
            <a:endParaRPr lang="en-US" sz="2000" dirty="0">
              <a:latin typeface="+mj-lt"/>
            </a:endParaRPr>
          </a:p>
          <a:p>
            <a:endParaRPr lang="en-US" sz="2000" dirty="0">
              <a:latin typeface="+mj-lt"/>
            </a:endParaRPr>
          </a:p>
        </p:txBody>
      </p:sp>
      <p:sp>
        <p:nvSpPr>
          <p:cNvPr id="10" name="TextBox 9"/>
          <p:cNvSpPr txBox="1"/>
          <p:nvPr/>
        </p:nvSpPr>
        <p:spPr>
          <a:xfrm>
            <a:off x="390355" y="813449"/>
            <a:ext cx="5269510" cy="646331"/>
          </a:xfrm>
          <a:prstGeom prst="rect">
            <a:avLst/>
          </a:prstGeom>
          <a:noFill/>
        </p:spPr>
        <p:txBody>
          <a:bodyPr wrap="square" rtlCol="0">
            <a:spAutoFit/>
          </a:bodyPr>
          <a:lstStyle/>
          <a:p>
            <a:r>
              <a:rPr lang="en-US" sz="3600" dirty="0">
                <a:latin typeface="+mj-lt"/>
              </a:rPr>
              <a:t>Order the correct products</a:t>
            </a:r>
          </a:p>
        </p:txBody>
      </p:sp>
    </p:spTree>
    <p:extLst>
      <p:ext uri="{BB962C8B-B14F-4D97-AF65-F5344CB8AC3E}">
        <p14:creationId xmlns:p14="http://schemas.microsoft.com/office/powerpoint/2010/main" val="37592883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9841" y="273843"/>
            <a:ext cx="7886700" cy="1000479"/>
          </a:xfrm>
        </p:spPr>
        <p:txBody>
          <a:bodyPr>
            <a:normAutofit/>
          </a:bodyPr>
          <a:lstStyle/>
          <a:p>
            <a:pPr algn="ctr"/>
            <a:br>
              <a:rPr lang="en-US"/>
            </a:br>
            <a:endParaRPr lang="en-US" b="1"/>
          </a:p>
        </p:txBody>
      </p:sp>
      <p:sp>
        <p:nvSpPr>
          <p:cNvPr id="9" name="Content Placeholder 8"/>
          <p:cNvSpPr>
            <a:spLocks noGrp="1"/>
          </p:cNvSpPr>
          <p:nvPr>
            <p:ph sz="half" idx="2"/>
          </p:nvPr>
        </p:nvSpPr>
        <p:spPr>
          <a:xfrm>
            <a:off x="388675" y="1601145"/>
            <a:ext cx="7671400" cy="2928938"/>
          </a:xfrm>
        </p:spPr>
        <p:txBody>
          <a:bodyPr vert="horz" lIns="91440" tIns="45720" rIns="91440" bIns="45720" rtlCol="0" anchor="t">
            <a:normAutofit/>
          </a:bodyPr>
          <a:lstStyle/>
          <a:p>
            <a:pPr marL="0" indent="0">
              <a:buNone/>
            </a:pPr>
            <a:r>
              <a:rPr lang="en-US" sz="2000" b="1" dirty="0">
                <a:latin typeface="+mj-lt"/>
              </a:rPr>
              <a:t>Important points to remember:</a:t>
            </a:r>
          </a:p>
          <a:p>
            <a:r>
              <a:rPr lang="en-US" sz="2000" dirty="0">
                <a:latin typeface="+mj-lt"/>
              </a:rPr>
              <a:t>Confirm the correct approved traps and lures for all target pests.</a:t>
            </a:r>
          </a:p>
          <a:p>
            <a:r>
              <a:rPr lang="en-US" sz="2000" dirty="0">
                <a:latin typeface="+mj-lt"/>
              </a:rPr>
              <a:t>Read the method and lure notes on the </a:t>
            </a:r>
            <a:r>
              <a:rPr lang="en-US" sz="2000" dirty="0">
                <a:latin typeface="+mj-lt"/>
                <a:hlinkClick r:id="rId4"/>
              </a:rPr>
              <a:t>AMPS page</a:t>
            </a:r>
            <a:r>
              <a:rPr lang="en-US" sz="2000" dirty="0">
                <a:latin typeface="+mj-lt"/>
              </a:rPr>
              <a:t>.</a:t>
            </a:r>
          </a:p>
          <a:p>
            <a:r>
              <a:rPr lang="en-US" dirty="0">
                <a:latin typeface="+mj-lt"/>
              </a:rPr>
              <a:t>The product names on the AMPS page will match the product names in the IPHIS catalog.</a:t>
            </a:r>
            <a:endParaRPr lang="en-US" dirty="0">
              <a:latin typeface="+mj-lt"/>
              <a:cs typeface="Calibri Light"/>
            </a:endParaRPr>
          </a:p>
          <a:p>
            <a:endParaRPr lang="en-US" dirty="0">
              <a:latin typeface="+mj-lt"/>
            </a:endParaRPr>
          </a:p>
        </p:txBody>
      </p:sp>
      <p:sp>
        <p:nvSpPr>
          <p:cNvPr id="10" name="TextBox 9"/>
          <p:cNvSpPr txBox="1"/>
          <p:nvPr/>
        </p:nvSpPr>
        <p:spPr>
          <a:xfrm>
            <a:off x="627459" y="613417"/>
            <a:ext cx="7733442" cy="1077218"/>
          </a:xfrm>
          <a:prstGeom prst="rect">
            <a:avLst/>
          </a:prstGeom>
          <a:noFill/>
        </p:spPr>
        <p:txBody>
          <a:bodyPr wrap="square" rtlCol="0">
            <a:spAutoFit/>
          </a:bodyPr>
          <a:lstStyle/>
          <a:p>
            <a:pPr algn="ctr"/>
            <a:r>
              <a:rPr lang="en-US" sz="3200" dirty="0">
                <a:latin typeface="+mj-lt"/>
              </a:rPr>
              <a:t>Approved Methods for Pest Surveillance (AMPS)</a:t>
            </a:r>
          </a:p>
        </p:txBody>
      </p:sp>
    </p:spTree>
    <p:extLst>
      <p:ext uri="{BB962C8B-B14F-4D97-AF65-F5344CB8AC3E}">
        <p14:creationId xmlns:p14="http://schemas.microsoft.com/office/powerpoint/2010/main" val="11082351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
            <a:ext cx="6858000" cy="530245"/>
            <a:chOff x="1556657" y="670906"/>
            <a:chExt cx="9144000" cy="706993"/>
          </a:xfrm>
        </p:grpSpPr>
        <p:sp>
          <p:nvSpPr>
            <p:cNvPr id="5" name="Rectangle 4"/>
            <p:cNvSpPr/>
            <p:nvPr/>
          </p:nvSpPr>
          <p:spPr>
            <a:xfrm>
              <a:off x="1556657" y="670906"/>
              <a:ext cx="9144000" cy="7069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6">
                    <a:lumMod val="75000"/>
                  </a:schemeClr>
                </a:solidFill>
              </a:endParaRPr>
            </a:p>
          </p:txBody>
        </p:sp>
        <p:pic>
          <p:nvPicPr>
            <p:cNvPr id="6" name="Picture 5" descr=" SigLockup Master PwPt.Neg-trans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74" y="808103"/>
              <a:ext cx="2335551" cy="351466"/>
            </a:xfrm>
            <a:prstGeom prst="rect">
              <a:avLst/>
            </a:prstGeom>
          </p:spPr>
        </p:pic>
      </p:grpSp>
      <p:sp>
        <p:nvSpPr>
          <p:cNvPr id="2" name="Title 1"/>
          <p:cNvSpPr>
            <a:spLocks noGrp="1"/>
          </p:cNvSpPr>
          <p:nvPr>
            <p:ph type="title"/>
          </p:nvPr>
        </p:nvSpPr>
        <p:spPr>
          <a:xfrm>
            <a:off x="629841" y="273843"/>
            <a:ext cx="7886700" cy="1000479"/>
          </a:xfrm>
        </p:spPr>
        <p:txBody>
          <a:bodyPr>
            <a:normAutofit/>
          </a:bodyPr>
          <a:lstStyle/>
          <a:p>
            <a:pPr algn="ctr"/>
            <a:br>
              <a:rPr lang="en-US"/>
            </a:br>
            <a:endParaRPr lang="en-US" b="1"/>
          </a:p>
        </p:txBody>
      </p:sp>
      <p:sp>
        <p:nvSpPr>
          <p:cNvPr id="9" name="Content Placeholder 8"/>
          <p:cNvSpPr>
            <a:spLocks noGrp="1"/>
          </p:cNvSpPr>
          <p:nvPr>
            <p:ph sz="half" idx="2"/>
          </p:nvPr>
        </p:nvSpPr>
        <p:spPr>
          <a:xfrm>
            <a:off x="260488" y="1638422"/>
            <a:ext cx="7403504" cy="2928938"/>
          </a:xfrm>
        </p:spPr>
        <p:txBody>
          <a:bodyPr>
            <a:normAutofit/>
          </a:bodyPr>
          <a:lstStyle/>
          <a:p>
            <a:pPr marL="0" indent="0">
              <a:buNone/>
            </a:pPr>
            <a:r>
              <a:rPr lang="en-US" sz="2000" b="1">
                <a:latin typeface="+mj-lt"/>
              </a:rPr>
              <a:t>Example of a pest with multiple lure options:</a:t>
            </a:r>
          </a:p>
          <a:p>
            <a:pPr marL="0" indent="0">
              <a:buNone/>
            </a:pPr>
            <a:r>
              <a:rPr lang="en-US" sz="2000">
                <a:latin typeface="+mj-lt"/>
              </a:rPr>
              <a:t>Note, for options 1 and 2, there are multiple products that are required for survey. </a:t>
            </a:r>
          </a:p>
          <a:p>
            <a:pPr marL="0" indent="0">
              <a:buNone/>
            </a:pPr>
            <a:endParaRPr lang="en-US" sz="2000" b="1">
              <a:latin typeface="+mj-lt"/>
            </a:endParaRPr>
          </a:p>
        </p:txBody>
      </p:sp>
      <p:sp>
        <p:nvSpPr>
          <p:cNvPr id="10" name="TextBox 9"/>
          <p:cNvSpPr txBox="1"/>
          <p:nvPr/>
        </p:nvSpPr>
        <p:spPr>
          <a:xfrm>
            <a:off x="627459" y="537443"/>
            <a:ext cx="7786540" cy="1077218"/>
          </a:xfrm>
          <a:prstGeom prst="rect">
            <a:avLst/>
          </a:prstGeom>
          <a:noFill/>
        </p:spPr>
        <p:txBody>
          <a:bodyPr wrap="square" rtlCol="0">
            <a:spAutoFit/>
          </a:bodyPr>
          <a:lstStyle/>
          <a:p>
            <a:pPr algn="ctr"/>
            <a:r>
              <a:rPr lang="en-US" sz="3200" dirty="0">
                <a:latin typeface="+mj-lt"/>
              </a:rPr>
              <a:t>Approved Methods for Pest Surveillance (AMPS)</a:t>
            </a:r>
          </a:p>
        </p:txBody>
      </p:sp>
      <p:pic>
        <p:nvPicPr>
          <p:cNvPr id="7" name="Picture 6"/>
          <p:cNvPicPr>
            <a:picLocks noChangeAspect="1"/>
          </p:cNvPicPr>
          <p:nvPr/>
        </p:nvPicPr>
        <p:blipFill>
          <a:blip r:embed="rId4"/>
          <a:stretch>
            <a:fillRect/>
          </a:stretch>
        </p:blipFill>
        <p:spPr>
          <a:xfrm>
            <a:off x="629841" y="2845943"/>
            <a:ext cx="6692503" cy="1902771"/>
          </a:xfrm>
          <a:prstGeom prst="rect">
            <a:avLst/>
          </a:prstGeom>
        </p:spPr>
      </p:pic>
      <p:sp>
        <p:nvSpPr>
          <p:cNvPr id="11" name="Left Arrow 10"/>
          <p:cNvSpPr/>
          <p:nvPr/>
        </p:nvSpPr>
        <p:spPr>
          <a:xfrm rot="12065172" flipV="1">
            <a:off x="340250" y="2821789"/>
            <a:ext cx="395914" cy="14033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51347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60D70DB4B9174A9B7518F70378B3B9" ma:contentTypeVersion="2729" ma:contentTypeDescription="Create a new document." ma:contentTypeScope="" ma:versionID="053219ebabde0131a3dca015995932bc">
  <xsd:schema xmlns:xsd="http://www.w3.org/2001/XMLSchema" xmlns:xs="http://www.w3.org/2001/XMLSchema" xmlns:p="http://schemas.microsoft.com/office/2006/metadata/properties" xmlns:ns2="946b1f3c-ad30-4bca-9395-c2c4ea552107" xmlns:ns3="5e57baef-df6d-42c6-a0b2-a72e9a796113" targetNamespace="http://schemas.microsoft.com/office/2006/metadata/properties" ma:root="true" ma:fieldsID="2bf72808eb68c53c2bacdf0ff8384d6f" ns2:_="" ns3:_="">
    <xsd:import namespace="946b1f3c-ad30-4bca-9395-c2c4ea552107"/>
    <xsd:import namespace="5e57baef-df6d-42c6-a0b2-a72e9a79611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6b1f3c-ad30-4bca-9395-c2c4ea55210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e57baef-df6d-42c6-a0b2-a72e9a79611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946b1f3c-ad30-4bca-9395-c2c4ea552107">NXRC265MJ43S-1162879293-57</_dlc_DocId>
    <_dlc_DocIdUrl xmlns="946b1f3c-ad30-4bca-9395-c2c4ea552107">
      <Url>https://usdagcc.sharepoint.com/sites/aphis-ppq-policy/php/PD/surveysupplies/_layouts/15/DocIdRedir.aspx?ID=NXRC265MJ43S-1162879293-57</Url>
      <Description>NXRC265MJ43S-1162879293-57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4F1077-2F68-415E-B502-BF732C2D8BA1}">
  <ds:schemaRefs>
    <ds:schemaRef ds:uri="5e57baef-df6d-42c6-a0b2-a72e9a796113"/>
    <ds:schemaRef ds:uri="946b1f3c-ad30-4bca-9395-c2c4ea5521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E8F6F1-E9F5-4CF6-A64D-F0709CB20650}">
  <ds:schemaRefs>
    <ds:schemaRef ds:uri=""/>
    <ds:schemaRef ds:uri="http://schemas.microsoft.com/sharepoint/events"/>
  </ds:schemaRefs>
</ds:datastoreItem>
</file>

<file path=customXml/itemProps3.xml><?xml version="1.0" encoding="utf-8"?>
<ds:datastoreItem xmlns:ds="http://schemas.openxmlformats.org/officeDocument/2006/customXml" ds:itemID="{11DB4906-A569-46DE-A3E8-73795639D292}">
  <ds:schemaRefs>
    <ds:schemaRef ds:uri="5e57baef-df6d-42c6-a0b2-a72e9a796113"/>
    <ds:schemaRef ds:uri="946b1f3c-ad30-4bca-9395-c2c4ea5521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2897A9B-FCDB-410C-B400-DCDA6ED670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293</TotalTime>
  <Words>4003</Words>
  <Application>Microsoft Office PowerPoint</Application>
  <PresentationFormat>On-screen Show (16:9)</PresentationFormat>
  <Paragraphs>617</Paragraphs>
  <Slides>61</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Courier New</vt:lpstr>
      <vt:lpstr>Times New Roman</vt:lpstr>
      <vt:lpstr>Wingdings</vt:lpstr>
      <vt:lpstr>Office Theme</vt:lpstr>
      <vt:lpstr>Integrated Plant Health Information System (IPHIS)</vt:lpstr>
      <vt:lpstr> Ordering Open Periods</vt:lpstr>
      <vt:lpstr>What is IPHIS?</vt:lpstr>
      <vt:lpstr> Who uses the IPHIS Survey Supply Ordering System?</vt:lpstr>
      <vt:lpstr>What are the benefits of the IPHIS Survey Supply Ordering System? </vt:lpstr>
      <vt:lpstr> </vt:lpstr>
      <vt:lpstr> </vt:lpstr>
      <vt:lpstr> </vt:lpstr>
      <vt:lpstr> </vt:lpstr>
      <vt:lpstr> </vt:lpstr>
      <vt:lpstr> </vt:lpstr>
      <vt:lpstr> </vt:lpstr>
      <vt:lpstr> </vt:lpstr>
      <vt:lpstr> </vt:lpstr>
      <vt:lpstr> </vt:lpstr>
      <vt:lpstr> </vt:lpstr>
      <vt:lpstr> </vt:lpstr>
      <vt:lpstr> </vt:lpstr>
      <vt:lpstr>Survey Supplies Best Practices</vt:lpstr>
      <vt:lpstr>PowerPoint Presentation</vt:lpstr>
      <vt:lpstr> </vt:lpstr>
      <vt:lpstr>PowerPoint Presentation</vt:lpstr>
      <vt:lpstr>PowerPoint Presentation</vt:lpstr>
      <vt:lpstr>PowerPoint Presentation</vt:lpstr>
      <vt:lpstr>PowerPoint Presentation</vt:lpstr>
      <vt:lpstr> </vt:lpstr>
      <vt:lpstr> </vt:lpstr>
      <vt:lpstr> </vt:lpstr>
      <vt:lpstr> </vt:lpstr>
      <vt:lpstr>PowerPoint Presentation</vt:lpstr>
      <vt:lpstr>PowerPoint Presentation</vt:lpstr>
      <vt:lpstr> </vt:lpstr>
      <vt:lpstr> </vt:lpstr>
      <vt:lpstr> </vt:lpstr>
      <vt:lpstr> </vt:lpstr>
      <vt:lpstr>PowerPoint Presentation</vt:lpstr>
      <vt:lpstr> </vt:lpstr>
      <vt:lpstr> </vt:lpstr>
      <vt:lpstr> </vt:lpstr>
      <vt:lpstr> </vt:lpstr>
      <vt:lpstr> </vt:lpstr>
      <vt:lpstr> </vt:lpstr>
      <vt:lpstr> </vt:lpstr>
      <vt:lpstr> </vt:lpstr>
      <vt:lpstr>Continue Checkout – Order Info</vt:lpstr>
      <vt:lpstr> </vt:lpstr>
      <vt:lpstr>PowerPoint Presentation</vt:lpstr>
      <vt:lpstr> </vt:lpstr>
      <vt:lpstr>PowerPoint Presentation</vt:lpstr>
      <vt:lpstr> </vt:lpstr>
      <vt:lpstr> </vt:lpstr>
      <vt:lpstr>PowerPoint Presentation</vt:lpstr>
      <vt:lpstr> </vt:lpstr>
      <vt:lpstr> </vt:lpstr>
      <vt:lpstr> </vt:lpstr>
      <vt:lpstr> </vt:lpstr>
      <vt:lpstr> </vt:lpstr>
      <vt:lpstr> Ordering Open Periods</vt:lpstr>
      <vt:lpstr>Questions?</vt:lpstr>
      <vt:lpstr> </vt:lpstr>
      <vt:lpstr>Thank You</vt:lpstr>
    </vt:vector>
  </TitlesOfParts>
  <Company>USDA APHIS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Rabindran, Shailaja - APHIS</dc:creator>
  <cp:lastModifiedBy>Bays, Darrell - MRP-APHIS</cp:lastModifiedBy>
  <cp:revision>7</cp:revision>
  <dcterms:created xsi:type="dcterms:W3CDTF">2017-05-24T21:18:18Z</dcterms:created>
  <dcterms:modified xsi:type="dcterms:W3CDTF">2025-12-08T16:23:49Z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0x010100F260D70DB4B9174A9B7518F70378B3B9</vt:lpwstr>
  </property>
  <property fmtid="{D5CDD505-2E9C-101B-9397-08002B2CF9AE}" pid="3" name="_dlc_DocIdItemGuid">
    <vt:lpwstr>cbc09ab7-f9b1-47c6-b51a-123dd70a4f1d</vt:lpwstr>
  </property>
</Properties>
</file>